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8"/>
  </p:notesMasterIdLst>
  <p:sldIdLst>
    <p:sldId id="257" r:id="rId5"/>
    <p:sldId id="265" r:id="rId6"/>
    <p:sldId id="294" r:id="rId7"/>
    <p:sldId id="273" r:id="rId8"/>
    <p:sldId id="297" r:id="rId9"/>
    <p:sldId id="295" r:id="rId10"/>
    <p:sldId id="277" r:id="rId11"/>
    <p:sldId id="296" r:id="rId12"/>
    <p:sldId id="293" r:id="rId13"/>
    <p:sldId id="298" r:id="rId14"/>
    <p:sldId id="299" r:id="rId15"/>
    <p:sldId id="300" r:id="rId16"/>
    <p:sldId id="301" r:id="rId17"/>
    <p:sldId id="302" r:id="rId18"/>
    <p:sldId id="266" r:id="rId19"/>
    <p:sldId id="267" r:id="rId20"/>
    <p:sldId id="303" r:id="rId21"/>
    <p:sldId id="304" r:id="rId22"/>
    <p:sldId id="308" r:id="rId23"/>
    <p:sldId id="305" r:id="rId24"/>
    <p:sldId id="307" r:id="rId25"/>
    <p:sldId id="282" r:id="rId26"/>
    <p:sldId id="310" r:id="rId27"/>
    <p:sldId id="311" r:id="rId28"/>
    <p:sldId id="312" r:id="rId29"/>
    <p:sldId id="313" r:id="rId30"/>
    <p:sldId id="279" r:id="rId31"/>
    <p:sldId id="315" r:id="rId32"/>
    <p:sldId id="316" r:id="rId33"/>
    <p:sldId id="317" r:id="rId34"/>
    <p:sldId id="280" r:id="rId35"/>
    <p:sldId id="318" r:id="rId36"/>
    <p:sldId id="319" r:id="rId37"/>
    <p:sldId id="286" r:id="rId38"/>
    <p:sldId id="339" r:id="rId39"/>
    <p:sldId id="320" r:id="rId40"/>
    <p:sldId id="321" r:id="rId41"/>
    <p:sldId id="322" r:id="rId42"/>
    <p:sldId id="328" r:id="rId43"/>
    <p:sldId id="288" r:id="rId44"/>
    <p:sldId id="323" r:id="rId45"/>
    <p:sldId id="324" r:id="rId46"/>
    <p:sldId id="325" r:id="rId47"/>
    <p:sldId id="326" r:id="rId48"/>
    <p:sldId id="327" r:id="rId49"/>
    <p:sldId id="309" r:id="rId50"/>
    <p:sldId id="329" r:id="rId51"/>
    <p:sldId id="330" r:id="rId52"/>
    <p:sldId id="331" r:id="rId53"/>
    <p:sldId id="345" r:id="rId54"/>
    <p:sldId id="346" r:id="rId55"/>
    <p:sldId id="347" r:id="rId56"/>
    <p:sldId id="348" r:id="rId57"/>
    <p:sldId id="349" r:id="rId58"/>
    <p:sldId id="350" r:id="rId59"/>
    <p:sldId id="351" r:id="rId60"/>
    <p:sldId id="332" r:id="rId61"/>
    <p:sldId id="340" r:id="rId62"/>
    <p:sldId id="333" r:id="rId63"/>
    <p:sldId id="290" r:id="rId64"/>
    <p:sldId id="287" r:id="rId65"/>
    <p:sldId id="335" r:id="rId66"/>
    <p:sldId id="269" r:id="rId67"/>
    <p:sldId id="270" r:id="rId68"/>
    <p:sldId id="336" r:id="rId69"/>
    <p:sldId id="341" r:id="rId70"/>
    <p:sldId id="342" r:id="rId71"/>
    <p:sldId id="343" r:id="rId72"/>
    <p:sldId id="344" r:id="rId73"/>
    <p:sldId id="291" r:id="rId74"/>
    <p:sldId id="338" r:id="rId75"/>
    <p:sldId id="334" r:id="rId76"/>
    <p:sldId id="337"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a Winterle Kehres" initials="JWK" lastIdx="1" clrIdx="0">
    <p:extLst>
      <p:ext uri="{19B8F6BF-5375-455C-9EA6-DF929625EA0E}">
        <p15:presenceInfo xmlns:p15="http://schemas.microsoft.com/office/powerpoint/2012/main" userId="S-1-5-21-73586283-1770027372-725345543-25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252F66"/>
    <a:srgbClr val="FFFFFF"/>
    <a:srgbClr val="33CC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6229" autoAdjust="0"/>
    <p:restoredTop sz="94660"/>
  </p:normalViewPr>
  <p:slideViewPr>
    <p:cSldViewPr snapToGrid="0">
      <p:cViewPr varScale="1">
        <p:scale>
          <a:sx n="72" d="100"/>
          <a:sy n="72" d="100"/>
        </p:scale>
        <p:origin x="208" y="1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64BBC-4419-DF40-AC7A-0D26955F9F49}"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C7C2B7-07E9-0B4E-90F2-029B4E2B32B8}" type="slidenum">
              <a:rPr lang="en-US" smtClean="0"/>
              <a:t>‹#›</a:t>
            </a:fld>
            <a:endParaRPr lang="en-US"/>
          </a:p>
        </p:txBody>
      </p:sp>
    </p:spTree>
    <p:extLst>
      <p:ext uri="{BB962C8B-B14F-4D97-AF65-F5344CB8AC3E}">
        <p14:creationId xmlns:p14="http://schemas.microsoft.com/office/powerpoint/2010/main" val="245969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75FC2-C06C-4E20-941A-4C96ECF2E6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19F19-F6B0-45A2-94AE-D1D25AF11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A946DE-B5F9-413A-9597-F2D2864EC019}"/>
              </a:ext>
            </a:extLst>
          </p:cNvPr>
          <p:cNvSpPr>
            <a:spLocks noGrp="1"/>
          </p:cNvSpPr>
          <p:nvPr>
            <p:ph type="dt" sz="half" idx="10"/>
          </p:nvPr>
        </p:nvSpPr>
        <p:spPr/>
        <p:txBody>
          <a:bodyPr/>
          <a:lstStyle/>
          <a:p>
            <a:fld id="{D343F287-BA1E-4947-8892-CB3FC00C4DE5}" type="datetimeFigureOut">
              <a:rPr lang="en-US" smtClean="0"/>
              <a:t>11/2/2022</a:t>
            </a:fld>
            <a:endParaRPr lang="en-US"/>
          </a:p>
        </p:txBody>
      </p:sp>
      <p:sp>
        <p:nvSpPr>
          <p:cNvPr id="5" name="Footer Placeholder 4">
            <a:extLst>
              <a:ext uri="{FF2B5EF4-FFF2-40B4-BE49-F238E27FC236}">
                <a16:creationId xmlns:a16="http://schemas.microsoft.com/office/drawing/2014/main" id="{87EC12D9-C30F-4BE2-9F7A-9ADF2856F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6B497-24CA-44AB-9767-19AB26F765AF}"/>
              </a:ext>
            </a:extLst>
          </p:cNvPr>
          <p:cNvSpPr>
            <a:spLocks noGrp="1"/>
          </p:cNvSpPr>
          <p:nvPr>
            <p:ph type="sldNum" sz="quarter" idx="12"/>
          </p:nvPr>
        </p:nvSpPr>
        <p:spPr/>
        <p:txBody>
          <a:bodyPr/>
          <a:lstStyle/>
          <a:p>
            <a:fld id="{9D713089-2703-445A-8A59-A68AB8A84EBE}" type="slidenum">
              <a:rPr lang="en-US" smtClean="0"/>
              <a:t>‹#›</a:t>
            </a:fld>
            <a:endParaRPr lang="en-US"/>
          </a:p>
        </p:txBody>
      </p:sp>
    </p:spTree>
    <p:extLst>
      <p:ext uri="{BB962C8B-B14F-4D97-AF65-F5344CB8AC3E}">
        <p14:creationId xmlns:p14="http://schemas.microsoft.com/office/powerpoint/2010/main" val="3462568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B3AB-E3A0-4664-AC35-0BA9C36E30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269EA0-992C-47B1-A81C-DAA2F5D68AC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D8BD8-5238-449D-A90A-E80495CCDC9D}"/>
              </a:ext>
            </a:extLst>
          </p:cNvPr>
          <p:cNvSpPr>
            <a:spLocks noGrp="1"/>
          </p:cNvSpPr>
          <p:nvPr>
            <p:ph type="dt" sz="half" idx="10"/>
          </p:nvPr>
        </p:nvSpPr>
        <p:spPr/>
        <p:txBody>
          <a:bodyPr/>
          <a:lstStyle/>
          <a:p>
            <a:fld id="{D343F287-BA1E-4947-8892-CB3FC00C4DE5}" type="datetimeFigureOut">
              <a:rPr lang="en-US" smtClean="0"/>
              <a:t>11/2/2022</a:t>
            </a:fld>
            <a:endParaRPr lang="en-US"/>
          </a:p>
        </p:txBody>
      </p:sp>
      <p:sp>
        <p:nvSpPr>
          <p:cNvPr id="5" name="Footer Placeholder 4">
            <a:extLst>
              <a:ext uri="{FF2B5EF4-FFF2-40B4-BE49-F238E27FC236}">
                <a16:creationId xmlns:a16="http://schemas.microsoft.com/office/drawing/2014/main" id="{064BE123-33CC-4929-A900-2B758BB957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4F5A8-3E2E-4E1E-8195-8E537D49BEC9}"/>
              </a:ext>
            </a:extLst>
          </p:cNvPr>
          <p:cNvSpPr>
            <a:spLocks noGrp="1"/>
          </p:cNvSpPr>
          <p:nvPr>
            <p:ph type="sldNum" sz="quarter" idx="12"/>
          </p:nvPr>
        </p:nvSpPr>
        <p:spPr/>
        <p:txBody>
          <a:bodyPr/>
          <a:lstStyle/>
          <a:p>
            <a:fld id="{9D713089-2703-445A-8A59-A68AB8A84EBE}" type="slidenum">
              <a:rPr lang="en-US" smtClean="0"/>
              <a:t>‹#›</a:t>
            </a:fld>
            <a:endParaRPr lang="en-US"/>
          </a:p>
        </p:txBody>
      </p:sp>
    </p:spTree>
    <p:extLst>
      <p:ext uri="{BB962C8B-B14F-4D97-AF65-F5344CB8AC3E}">
        <p14:creationId xmlns:p14="http://schemas.microsoft.com/office/powerpoint/2010/main" val="449177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D78767-B8A2-4918-8866-661E2E9CDA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B4A5D7-1FD5-4730-A498-00B5543CDF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14A71-775C-4F43-AD67-8FF26597C6F2}"/>
              </a:ext>
            </a:extLst>
          </p:cNvPr>
          <p:cNvSpPr>
            <a:spLocks noGrp="1"/>
          </p:cNvSpPr>
          <p:nvPr>
            <p:ph type="dt" sz="half" idx="10"/>
          </p:nvPr>
        </p:nvSpPr>
        <p:spPr/>
        <p:txBody>
          <a:bodyPr/>
          <a:lstStyle/>
          <a:p>
            <a:fld id="{D343F287-BA1E-4947-8892-CB3FC00C4DE5}" type="datetimeFigureOut">
              <a:rPr lang="en-US" smtClean="0"/>
              <a:t>11/2/2022</a:t>
            </a:fld>
            <a:endParaRPr lang="en-US"/>
          </a:p>
        </p:txBody>
      </p:sp>
      <p:sp>
        <p:nvSpPr>
          <p:cNvPr id="5" name="Footer Placeholder 4">
            <a:extLst>
              <a:ext uri="{FF2B5EF4-FFF2-40B4-BE49-F238E27FC236}">
                <a16:creationId xmlns:a16="http://schemas.microsoft.com/office/drawing/2014/main" id="{D57A6371-8000-429D-A430-340966569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65BFE-92F1-41C5-9CF7-4F50FE439326}"/>
              </a:ext>
            </a:extLst>
          </p:cNvPr>
          <p:cNvSpPr>
            <a:spLocks noGrp="1"/>
          </p:cNvSpPr>
          <p:nvPr>
            <p:ph type="sldNum" sz="quarter" idx="12"/>
          </p:nvPr>
        </p:nvSpPr>
        <p:spPr/>
        <p:txBody>
          <a:bodyPr/>
          <a:lstStyle/>
          <a:p>
            <a:fld id="{9D713089-2703-445A-8A59-A68AB8A84EBE}" type="slidenum">
              <a:rPr lang="en-US" smtClean="0"/>
              <a:t>‹#›</a:t>
            </a:fld>
            <a:endParaRPr lang="en-US"/>
          </a:p>
        </p:txBody>
      </p:sp>
    </p:spTree>
    <p:extLst>
      <p:ext uri="{BB962C8B-B14F-4D97-AF65-F5344CB8AC3E}">
        <p14:creationId xmlns:p14="http://schemas.microsoft.com/office/powerpoint/2010/main" val="50200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BB415-A278-4494-A07A-6485CBC31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FBEC7D-2B73-43B5-9B26-DBFEA1396A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92431-1133-4407-ADAA-2449033562E5}"/>
              </a:ext>
            </a:extLst>
          </p:cNvPr>
          <p:cNvSpPr>
            <a:spLocks noGrp="1"/>
          </p:cNvSpPr>
          <p:nvPr>
            <p:ph type="dt" sz="half" idx="10"/>
          </p:nvPr>
        </p:nvSpPr>
        <p:spPr/>
        <p:txBody>
          <a:bodyPr/>
          <a:lstStyle/>
          <a:p>
            <a:fld id="{D343F287-BA1E-4947-8892-CB3FC00C4DE5}" type="datetimeFigureOut">
              <a:rPr lang="en-US" smtClean="0"/>
              <a:t>11/2/2022</a:t>
            </a:fld>
            <a:endParaRPr lang="en-US"/>
          </a:p>
        </p:txBody>
      </p:sp>
      <p:sp>
        <p:nvSpPr>
          <p:cNvPr id="5" name="Footer Placeholder 4">
            <a:extLst>
              <a:ext uri="{FF2B5EF4-FFF2-40B4-BE49-F238E27FC236}">
                <a16:creationId xmlns:a16="http://schemas.microsoft.com/office/drawing/2014/main" id="{56B5AC5C-9DDA-40F9-87B7-739009A3E5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17BE66-F08F-43AB-ABDB-3024EAA064C6}"/>
              </a:ext>
            </a:extLst>
          </p:cNvPr>
          <p:cNvSpPr>
            <a:spLocks noGrp="1"/>
          </p:cNvSpPr>
          <p:nvPr>
            <p:ph type="sldNum" sz="quarter" idx="12"/>
          </p:nvPr>
        </p:nvSpPr>
        <p:spPr/>
        <p:txBody>
          <a:bodyPr/>
          <a:lstStyle/>
          <a:p>
            <a:fld id="{9D713089-2703-445A-8A59-A68AB8A84EBE}" type="slidenum">
              <a:rPr lang="en-US" smtClean="0"/>
              <a:t>‹#›</a:t>
            </a:fld>
            <a:endParaRPr lang="en-US"/>
          </a:p>
        </p:txBody>
      </p:sp>
    </p:spTree>
    <p:extLst>
      <p:ext uri="{BB962C8B-B14F-4D97-AF65-F5344CB8AC3E}">
        <p14:creationId xmlns:p14="http://schemas.microsoft.com/office/powerpoint/2010/main" val="1941210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D810C-AC19-453F-84AD-CE0A18D7C2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55423A-C92D-41A3-8288-D163D9F5EA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29BE803-0A0E-4A42-AD71-8D94AC1A70C8}"/>
              </a:ext>
            </a:extLst>
          </p:cNvPr>
          <p:cNvSpPr>
            <a:spLocks noGrp="1"/>
          </p:cNvSpPr>
          <p:nvPr>
            <p:ph type="dt" sz="half" idx="10"/>
          </p:nvPr>
        </p:nvSpPr>
        <p:spPr/>
        <p:txBody>
          <a:bodyPr/>
          <a:lstStyle/>
          <a:p>
            <a:fld id="{D343F287-BA1E-4947-8892-CB3FC00C4DE5}" type="datetimeFigureOut">
              <a:rPr lang="en-US" smtClean="0"/>
              <a:t>11/2/2022</a:t>
            </a:fld>
            <a:endParaRPr lang="en-US"/>
          </a:p>
        </p:txBody>
      </p:sp>
      <p:sp>
        <p:nvSpPr>
          <p:cNvPr id="5" name="Footer Placeholder 4">
            <a:extLst>
              <a:ext uri="{FF2B5EF4-FFF2-40B4-BE49-F238E27FC236}">
                <a16:creationId xmlns:a16="http://schemas.microsoft.com/office/drawing/2014/main" id="{09068DA8-E29A-48D8-8901-9F3571EF4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1D894-8F90-4FDB-94A2-FB9E17349D5D}"/>
              </a:ext>
            </a:extLst>
          </p:cNvPr>
          <p:cNvSpPr>
            <a:spLocks noGrp="1"/>
          </p:cNvSpPr>
          <p:nvPr>
            <p:ph type="sldNum" sz="quarter" idx="12"/>
          </p:nvPr>
        </p:nvSpPr>
        <p:spPr/>
        <p:txBody>
          <a:bodyPr/>
          <a:lstStyle/>
          <a:p>
            <a:fld id="{9D713089-2703-445A-8A59-A68AB8A84EBE}" type="slidenum">
              <a:rPr lang="en-US" smtClean="0"/>
              <a:t>‹#›</a:t>
            </a:fld>
            <a:endParaRPr lang="en-US"/>
          </a:p>
        </p:txBody>
      </p:sp>
    </p:spTree>
    <p:extLst>
      <p:ext uri="{BB962C8B-B14F-4D97-AF65-F5344CB8AC3E}">
        <p14:creationId xmlns:p14="http://schemas.microsoft.com/office/powerpoint/2010/main" val="4211672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89691-CFE0-4414-A2DF-E295098B56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31136C-D9C2-4C1E-BEEA-AE29F0185D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CC38EF-404C-409C-A032-53F94ECD91F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B841AF-0120-40FA-AA65-9C9E00D0F8D6}"/>
              </a:ext>
            </a:extLst>
          </p:cNvPr>
          <p:cNvSpPr>
            <a:spLocks noGrp="1"/>
          </p:cNvSpPr>
          <p:nvPr>
            <p:ph type="dt" sz="half" idx="10"/>
          </p:nvPr>
        </p:nvSpPr>
        <p:spPr/>
        <p:txBody>
          <a:bodyPr/>
          <a:lstStyle/>
          <a:p>
            <a:fld id="{D343F287-BA1E-4947-8892-CB3FC00C4DE5}" type="datetimeFigureOut">
              <a:rPr lang="en-US" smtClean="0"/>
              <a:t>11/2/2022</a:t>
            </a:fld>
            <a:endParaRPr lang="en-US"/>
          </a:p>
        </p:txBody>
      </p:sp>
      <p:sp>
        <p:nvSpPr>
          <p:cNvPr id="6" name="Footer Placeholder 5">
            <a:extLst>
              <a:ext uri="{FF2B5EF4-FFF2-40B4-BE49-F238E27FC236}">
                <a16:creationId xmlns:a16="http://schemas.microsoft.com/office/drawing/2014/main" id="{18778039-8CBE-4D13-B516-998918617C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F61C69-B8B1-4296-A0BC-80CF5D7F11B5}"/>
              </a:ext>
            </a:extLst>
          </p:cNvPr>
          <p:cNvSpPr>
            <a:spLocks noGrp="1"/>
          </p:cNvSpPr>
          <p:nvPr>
            <p:ph type="sldNum" sz="quarter" idx="12"/>
          </p:nvPr>
        </p:nvSpPr>
        <p:spPr/>
        <p:txBody>
          <a:bodyPr/>
          <a:lstStyle/>
          <a:p>
            <a:fld id="{9D713089-2703-445A-8A59-A68AB8A84EBE}" type="slidenum">
              <a:rPr lang="en-US" smtClean="0"/>
              <a:t>‹#›</a:t>
            </a:fld>
            <a:endParaRPr lang="en-US"/>
          </a:p>
        </p:txBody>
      </p:sp>
    </p:spTree>
    <p:extLst>
      <p:ext uri="{BB962C8B-B14F-4D97-AF65-F5344CB8AC3E}">
        <p14:creationId xmlns:p14="http://schemas.microsoft.com/office/powerpoint/2010/main" val="816168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3F4D1-AE47-4E76-BF6E-CD4DD4443F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2D18E-9827-4C5B-B8FE-D2184A113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9F64403-CF86-44A3-87E5-190BECE50E2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102670-70D9-4DBC-86BE-E32FCD293D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3420C2F-A452-4A5C-BCBD-4056BCA61FB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3471B-34CD-4066-933E-11E80C355D7B}"/>
              </a:ext>
            </a:extLst>
          </p:cNvPr>
          <p:cNvSpPr>
            <a:spLocks noGrp="1"/>
          </p:cNvSpPr>
          <p:nvPr>
            <p:ph type="dt" sz="half" idx="10"/>
          </p:nvPr>
        </p:nvSpPr>
        <p:spPr/>
        <p:txBody>
          <a:bodyPr/>
          <a:lstStyle/>
          <a:p>
            <a:fld id="{D343F287-BA1E-4947-8892-CB3FC00C4DE5}" type="datetimeFigureOut">
              <a:rPr lang="en-US" smtClean="0"/>
              <a:t>11/2/2022</a:t>
            </a:fld>
            <a:endParaRPr lang="en-US"/>
          </a:p>
        </p:txBody>
      </p:sp>
      <p:sp>
        <p:nvSpPr>
          <p:cNvPr id="8" name="Footer Placeholder 7">
            <a:extLst>
              <a:ext uri="{FF2B5EF4-FFF2-40B4-BE49-F238E27FC236}">
                <a16:creationId xmlns:a16="http://schemas.microsoft.com/office/drawing/2014/main" id="{8F7CF6C0-45FF-4A67-8069-369097147A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4684E0-FCF0-46C2-A1FC-EC31E359B14D}"/>
              </a:ext>
            </a:extLst>
          </p:cNvPr>
          <p:cNvSpPr>
            <a:spLocks noGrp="1"/>
          </p:cNvSpPr>
          <p:nvPr>
            <p:ph type="sldNum" sz="quarter" idx="12"/>
          </p:nvPr>
        </p:nvSpPr>
        <p:spPr/>
        <p:txBody>
          <a:bodyPr/>
          <a:lstStyle/>
          <a:p>
            <a:fld id="{9D713089-2703-445A-8A59-A68AB8A84EBE}" type="slidenum">
              <a:rPr lang="en-US" smtClean="0"/>
              <a:t>‹#›</a:t>
            </a:fld>
            <a:endParaRPr lang="en-US"/>
          </a:p>
        </p:txBody>
      </p:sp>
    </p:spTree>
    <p:extLst>
      <p:ext uri="{BB962C8B-B14F-4D97-AF65-F5344CB8AC3E}">
        <p14:creationId xmlns:p14="http://schemas.microsoft.com/office/powerpoint/2010/main" val="868015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E321-E0D3-43E9-9D51-109789301B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54C10B-0DD4-42E1-B33A-3D1554E1348C}"/>
              </a:ext>
            </a:extLst>
          </p:cNvPr>
          <p:cNvSpPr>
            <a:spLocks noGrp="1"/>
          </p:cNvSpPr>
          <p:nvPr>
            <p:ph type="dt" sz="half" idx="10"/>
          </p:nvPr>
        </p:nvSpPr>
        <p:spPr/>
        <p:txBody>
          <a:bodyPr/>
          <a:lstStyle/>
          <a:p>
            <a:fld id="{D343F287-BA1E-4947-8892-CB3FC00C4DE5}" type="datetimeFigureOut">
              <a:rPr lang="en-US" smtClean="0"/>
              <a:t>11/2/2022</a:t>
            </a:fld>
            <a:endParaRPr lang="en-US"/>
          </a:p>
        </p:txBody>
      </p:sp>
      <p:sp>
        <p:nvSpPr>
          <p:cNvPr id="4" name="Footer Placeholder 3">
            <a:extLst>
              <a:ext uri="{FF2B5EF4-FFF2-40B4-BE49-F238E27FC236}">
                <a16:creationId xmlns:a16="http://schemas.microsoft.com/office/drawing/2014/main" id="{16693286-5947-463F-8810-E7C419C560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0C61E4-7041-4DA4-B1AA-70E75B640231}"/>
              </a:ext>
            </a:extLst>
          </p:cNvPr>
          <p:cNvSpPr>
            <a:spLocks noGrp="1"/>
          </p:cNvSpPr>
          <p:nvPr>
            <p:ph type="sldNum" sz="quarter" idx="12"/>
          </p:nvPr>
        </p:nvSpPr>
        <p:spPr/>
        <p:txBody>
          <a:bodyPr/>
          <a:lstStyle/>
          <a:p>
            <a:fld id="{9D713089-2703-445A-8A59-A68AB8A84EBE}" type="slidenum">
              <a:rPr lang="en-US" smtClean="0"/>
              <a:t>‹#›</a:t>
            </a:fld>
            <a:endParaRPr lang="en-US"/>
          </a:p>
        </p:txBody>
      </p:sp>
    </p:spTree>
    <p:extLst>
      <p:ext uri="{BB962C8B-B14F-4D97-AF65-F5344CB8AC3E}">
        <p14:creationId xmlns:p14="http://schemas.microsoft.com/office/powerpoint/2010/main" val="686258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174108-6497-46AA-A6CD-94765616A3A8}"/>
              </a:ext>
            </a:extLst>
          </p:cNvPr>
          <p:cNvSpPr>
            <a:spLocks noGrp="1"/>
          </p:cNvSpPr>
          <p:nvPr>
            <p:ph type="dt" sz="half" idx="10"/>
          </p:nvPr>
        </p:nvSpPr>
        <p:spPr/>
        <p:txBody>
          <a:bodyPr/>
          <a:lstStyle/>
          <a:p>
            <a:fld id="{D343F287-BA1E-4947-8892-CB3FC00C4DE5}" type="datetimeFigureOut">
              <a:rPr lang="en-US" smtClean="0"/>
              <a:t>11/2/2022</a:t>
            </a:fld>
            <a:endParaRPr lang="en-US"/>
          </a:p>
        </p:txBody>
      </p:sp>
      <p:sp>
        <p:nvSpPr>
          <p:cNvPr id="3" name="Footer Placeholder 2">
            <a:extLst>
              <a:ext uri="{FF2B5EF4-FFF2-40B4-BE49-F238E27FC236}">
                <a16:creationId xmlns:a16="http://schemas.microsoft.com/office/drawing/2014/main" id="{87F37230-9C44-449E-8C24-2DB8EE10FC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36AA44-C1E5-4B98-8BEF-7EC590BD37F8}"/>
              </a:ext>
            </a:extLst>
          </p:cNvPr>
          <p:cNvSpPr>
            <a:spLocks noGrp="1"/>
          </p:cNvSpPr>
          <p:nvPr>
            <p:ph type="sldNum" sz="quarter" idx="12"/>
          </p:nvPr>
        </p:nvSpPr>
        <p:spPr/>
        <p:txBody>
          <a:bodyPr/>
          <a:lstStyle/>
          <a:p>
            <a:fld id="{9D713089-2703-445A-8A59-A68AB8A84EBE}" type="slidenum">
              <a:rPr lang="en-US" smtClean="0"/>
              <a:t>‹#›</a:t>
            </a:fld>
            <a:endParaRPr lang="en-US"/>
          </a:p>
        </p:txBody>
      </p:sp>
    </p:spTree>
    <p:extLst>
      <p:ext uri="{BB962C8B-B14F-4D97-AF65-F5344CB8AC3E}">
        <p14:creationId xmlns:p14="http://schemas.microsoft.com/office/powerpoint/2010/main" val="799860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E2E3-53D9-4E97-81C2-786C9D0533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013A3B-CF00-471E-B2D9-64B15D248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215D6-2F95-42F5-AC2D-638FC22395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2F0868-2674-463E-BDF3-0AEE7A5909ED}"/>
              </a:ext>
            </a:extLst>
          </p:cNvPr>
          <p:cNvSpPr>
            <a:spLocks noGrp="1"/>
          </p:cNvSpPr>
          <p:nvPr>
            <p:ph type="dt" sz="half" idx="10"/>
          </p:nvPr>
        </p:nvSpPr>
        <p:spPr/>
        <p:txBody>
          <a:bodyPr/>
          <a:lstStyle/>
          <a:p>
            <a:fld id="{D343F287-BA1E-4947-8892-CB3FC00C4DE5}" type="datetimeFigureOut">
              <a:rPr lang="en-US" smtClean="0"/>
              <a:t>11/2/2022</a:t>
            </a:fld>
            <a:endParaRPr lang="en-US"/>
          </a:p>
        </p:txBody>
      </p:sp>
      <p:sp>
        <p:nvSpPr>
          <p:cNvPr id="6" name="Footer Placeholder 5">
            <a:extLst>
              <a:ext uri="{FF2B5EF4-FFF2-40B4-BE49-F238E27FC236}">
                <a16:creationId xmlns:a16="http://schemas.microsoft.com/office/drawing/2014/main" id="{0349848B-AB50-431D-BB34-CC8699B8F8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090F1D-10E1-4C95-9CEC-D352E31272B3}"/>
              </a:ext>
            </a:extLst>
          </p:cNvPr>
          <p:cNvSpPr>
            <a:spLocks noGrp="1"/>
          </p:cNvSpPr>
          <p:nvPr>
            <p:ph type="sldNum" sz="quarter" idx="12"/>
          </p:nvPr>
        </p:nvSpPr>
        <p:spPr/>
        <p:txBody>
          <a:bodyPr/>
          <a:lstStyle/>
          <a:p>
            <a:fld id="{9D713089-2703-445A-8A59-A68AB8A84EBE}" type="slidenum">
              <a:rPr lang="en-US" smtClean="0"/>
              <a:t>‹#›</a:t>
            </a:fld>
            <a:endParaRPr lang="en-US"/>
          </a:p>
        </p:txBody>
      </p:sp>
    </p:spTree>
    <p:extLst>
      <p:ext uri="{BB962C8B-B14F-4D97-AF65-F5344CB8AC3E}">
        <p14:creationId xmlns:p14="http://schemas.microsoft.com/office/powerpoint/2010/main" val="861566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F393F-8611-48FE-9FC9-D990E76099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E50406-347C-43D0-BA45-89F8F1D745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9CC941-72DD-47DE-A7D7-1EC2D1BF1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CA66D2-3B59-4D4A-A052-8C975A7EC92A}"/>
              </a:ext>
            </a:extLst>
          </p:cNvPr>
          <p:cNvSpPr>
            <a:spLocks noGrp="1"/>
          </p:cNvSpPr>
          <p:nvPr>
            <p:ph type="dt" sz="half" idx="10"/>
          </p:nvPr>
        </p:nvSpPr>
        <p:spPr/>
        <p:txBody>
          <a:bodyPr/>
          <a:lstStyle/>
          <a:p>
            <a:fld id="{D343F287-BA1E-4947-8892-CB3FC00C4DE5}" type="datetimeFigureOut">
              <a:rPr lang="en-US" smtClean="0"/>
              <a:t>11/2/2022</a:t>
            </a:fld>
            <a:endParaRPr lang="en-US"/>
          </a:p>
        </p:txBody>
      </p:sp>
      <p:sp>
        <p:nvSpPr>
          <p:cNvPr id="6" name="Footer Placeholder 5">
            <a:extLst>
              <a:ext uri="{FF2B5EF4-FFF2-40B4-BE49-F238E27FC236}">
                <a16:creationId xmlns:a16="http://schemas.microsoft.com/office/drawing/2014/main" id="{E695BF9C-1799-4094-B607-2B55C693A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96F0BB-46B2-40A4-94D3-3446ACC0061B}"/>
              </a:ext>
            </a:extLst>
          </p:cNvPr>
          <p:cNvSpPr>
            <a:spLocks noGrp="1"/>
          </p:cNvSpPr>
          <p:nvPr>
            <p:ph type="sldNum" sz="quarter" idx="12"/>
          </p:nvPr>
        </p:nvSpPr>
        <p:spPr/>
        <p:txBody>
          <a:bodyPr/>
          <a:lstStyle/>
          <a:p>
            <a:fld id="{9D713089-2703-445A-8A59-A68AB8A84EBE}" type="slidenum">
              <a:rPr lang="en-US" smtClean="0"/>
              <a:t>‹#›</a:t>
            </a:fld>
            <a:endParaRPr lang="en-US"/>
          </a:p>
        </p:txBody>
      </p:sp>
    </p:spTree>
    <p:extLst>
      <p:ext uri="{BB962C8B-B14F-4D97-AF65-F5344CB8AC3E}">
        <p14:creationId xmlns:p14="http://schemas.microsoft.com/office/powerpoint/2010/main" val="1553873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B45296-B715-4B19-ABDF-1290201F67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DEE498-2E67-4C20-9FCE-2704A2673F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9FE6B-BB16-4458-B390-A6696D0052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3F287-BA1E-4947-8892-CB3FC00C4DE5}" type="datetimeFigureOut">
              <a:rPr lang="en-US" smtClean="0"/>
              <a:t>11/2/2022</a:t>
            </a:fld>
            <a:endParaRPr lang="en-US"/>
          </a:p>
        </p:txBody>
      </p:sp>
      <p:sp>
        <p:nvSpPr>
          <p:cNvPr id="5" name="Footer Placeholder 4">
            <a:extLst>
              <a:ext uri="{FF2B5EF4-FFF2-40B4-BE49-F238E27FC236}">
                <a16:creationId xmlns:a16="http://schemas.microsoft.com/office/drawing/2014/main" id="{070FC481-6375-4256-9D9A-0C9FA549E2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4A3DE5-A6A9-4241-94B2-FBAA43DB2E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713089-2703-445A-8A59-A68AB8A84EBE}" type="slidenum">
              <a:rPr lang="en-US" smtClean="0"/>
              <a:t>‹#›</a:t>
            </a:fld>
            <a:endParaRPr lang="en-US"/>
          </a:p>
        </p:txBody>
      </p:sp>
      <p:pic>
        <p:nvPicPr>
          <p:cNvPr id="7" name="Picture 6">
            <a:extLst>
              <a:ext uri="{FF2B5EF4-FFF2-40B4-BE49-F238E27FC236}">
                <a16:creationId xmlns:a16="http://schemas.microsoft.com/office/drawing/2014/main" id="{40BC50C4-E9CF-4BA6-A24E-C765A0707BCA}"/>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Tree>
    <p:extLst>
      <p:ext uri="{BB962C8B-B14F-4D97-AF65-F5344CB8AC3E}">
        <p14:creationId xmlns:p14="http://schemas.microsoft.com/office/powerpoint/2010/main" val="3135397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image" Target="../media/image13.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5.sv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6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5.svg"/><Relationship Id="rId9"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BCB010-9D02-451F-8EFC-1B27C462444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850"/>
          <a:stretch/>
        </p:blipFill>
        <p:spPr>
          <a:xfrm>
            <a:off x="0" y="2136875"/>
            <a:ext cx="9201349" cy="4759226"/>
          </a:xfrm>
          <a:prstGeom prst="rect">
            <a:avLst/>
          </a:prstGeom>
        </p:spPr>
      </p:pic>
      <p:sp>
        <p:nvSpPr>
          <p:cNvPr id="5" name="Rectangle 4">
            <a:extLst>
              <a:ext uri="{FF2B5EF4-FFF2-40B4-BE49-F238E27FC236}">
                <a16:creationId xmlns:a16="http://schemas.microsoft.com/office/drawing/2014/main" id="{EE10DEA2-2770-4563-879F-2F89DC1C95A8}"/>
              </a:ext>
            </a:extLst>
          </p:cNvPr>
          <p:cNvSpPr/>
          <p:nvPr/>
        </p:nvSpPr>
        <p:spPr>
          <a:xfrm>
            <a:off x="886693" y="889762"/>
            <a:ext cx="7854462" cy="1247113"/>
          </a:xfrm>
          <a:prstGeom prst="rect">
            <a:avLst/>
          </a:prstGeom>
          <a:solidFill>
            <a:srgbClr val="20386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cap="all" dirty="0">
                <a:solidFill>
                  <a:schemeClr val="bg1"/>
                </a:solidFill>
                <a:latin typeface="Arial Black" panose="020B0A04020102020204" pitchFamily="34" charset="0"/>
              </a:rPr>
              <a:t>Slavery in America: The Constitution to Reconstruction</a:t>
            </a:r>
          </a:p>
        </p:txBody>
      </p:sp>
      <p:sp>
        <p:nvSpPr>
          <p:cNvPr id="6" name="Rectangle 5">
            <a:extLst>
              <a:ext uri="{FF2B5EF4-FFF2-40B4-BE49-F238E27FC236}">
                <a16:creationId xmlns:a16="http://schemas.microsoft.com/office/drawing/2014/main" id="{B10E8B43-EB35-4417-BC75-D350100F12F4}"/>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585B6A2-E41F-40ED-BC76-CE1634A0501C}"/>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FB255FC4-C98F-4CA3-9C8E-0C8A54015A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9" name="Graphic 8">
            <a:extLst>
              <a:ext uri="{FF2B5EF4-FFF2-40B4-BE49-F238E27FC236}">
                <a16:creationId xmlns:a16="http://schemas.microsoft.com/office/drawing/2014/main" id="{2464C534-AFD0-46A9-90C9-56891FD518D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2085403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EB93F1-F50A-4C3A-A6D9-D5A43AA602A4}"/>
              </a:ext>
            </a:extLst>
          </p:cNvPr>
          <p:cNvSpPr>
            <a:spLocks noGrp="1"/>
          </p:cNvSpPr>
          <p:nvPr>
            <p:ph type="title"/>
          </p:nvPr>
        </p:nvSpPr>
        <p:spPr>
          <a:xfrm>
            <a:off x="723901" y="434182"/>
            <a:ext cx="6681106" cy="842963"/>
          </a:xfrm>
          <a:solidFill>
            <a:schemeClr val="accent1">
              <a:lumMod val="50000"/>
            </a:schemeClr>
          </a:solidFill>
          <a:effectLst>
            <a:outerShdw blurRad="50800" dist="38100" dir="2700000" algn="tl" rotWithShape="0">
              <a:prstClr val="black">
                <a:alpha val="40000"/>
              </a:prstClr>
            </a:outerShdw>
          </a:effectLst>
        </p:spPr>
        <p:txBody>
          <a:bodyPr>
            <a:no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The “Three-fifths Clause” </a:t>
            </a:r>
            <a:endParaRPr lang="en-US" sz="4000" dirty="0">
              <a:solidFill>
                <a:schemeClr val="bg1"/>
              </a:solidFill>
              <a:latin typeface="Segoe UI Black" panose="020B0A02040204020203" pitchFamily="34" charset="0"/>
              <a:ea typeface="Segoe UI Black" panose="020B0A02040204020203" pitchFamily="34" charset="0"/>
            </a:endParaRPr>
          </a:p>
        </p:txBody>
      </p:sp>
      <p:sp>
        <p:nvSpPr>
          <p:cNvPr id="6" name="Rectangle 5">
            <a:extLst>
              <a:ext uri="{FF2B5EF4-FFF2-40B4-BE49-F238E27FC236}">
                <a16:creationId xmlns:a16="http://schemas.microsoft.com/office/drawing/2014/main" id="{D3AD3C2E-F6CB-44A8-B133-3034914C031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55F55D4-6E8F-491E-841F-CDDB314C382F}"/>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1359B3B2-E4E1-40AA-8857-F9CB58EA95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9" name="Graphic 8">
            <a:extLst>
              <a:ext uri="{FF2B5EF4-FFF2-40B4-BE49-F238E27FC236}">
                <a16:creationId xmlns:a16="http://schemas.microsoft.com/office/drawing/2014/main" id="{95CB70CF-6172-430F-85AF-EE0117EBBF6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pic>
        <p:nvPicPr>
          <p:cNvPr id="12" name="Picture 2" descr="Portrait of Gouverneur Morris (1752-1816), 1817.jpg">
            <a:extLst>
              <a:ext uri="{FF2B5EF4-FFF2-40B4-BE49-F238E27FC236}">
                <a16:creationId xmlns:a16="http://schemas.microsoft.com/office/drawing/2014/main" id="{91BB16FD-71FE-40C1-8C23-EB729412759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1792" y="1543881"/>
            <a:ext cx="3661648" cy="4693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503BF0E-5A0C-48A8-9F97-F81E2D723A8F}"/>
              </a:ext>
            </a:extLst>
          </p:cNvPr>
          <p:cNvSpPr/>
          <p:nvPr/>
        </p:nvSpPr>
        <p:spPr>
          <a:xfrm>
            <a:off x="4783097" y="1882342"/>
            <a:ext cx="4476466" cy="1938992"/>
          </a:xfrm>
          <a:prstGeom prst="rect">
            <a:avLst/>
          </a:prstGeom>
        </p:spPr>
        <p:txBody>
          <a:bodyPr wrap="square">
            <a:spAutoFit/>
          </a:bodyPr>
          <a:lstStyle/>
          <a:p>
            <a:r>
              <a:rPr lang="en-US" sz="2400" dirty="0">
                <a:solidFill>
                  <a:srgbClr val="252F66"/>
                </a:solidFill>
                <a:latin typeface="Calibri" panose="020F0502020204030204" pitchFamily="34" charset="0"/>
                <a:ea typeface="Calibri" panose="020F0502020204030204" pitchFamily="34" charset="0"/>
              </a:rPr>
              <a:t>Pennsylvania delegate Gouverneur Morris called slavery a </a:t>
            </a:r>
            <a:r>
              <a:rPr lang="en-US" sz="2400" b="1" dirty="0">
                <a:solidFill>
                  <a:srgbClr val="252F66"/>
                </a:solidFill>
                <a:latin typeface="Calibri" panose="020F0502020204030204" pitchFamily="34" charset="0"/>
                <a:ea typeface="Calibri" panose="020F0502020204030204" pitchFamily="34" charset="0"/>
              </a:rPr>
              <a:t>“nefarious institution— . . .  the curse of heaven on the states where it prevailed.”</a:t>
            </a:r>
            <a:endParaRPr lang="en-US" sz="3600" dirty="0">
              <a:solidFill>
                <a:srgbClr val="252F66"/>
              </a:solidFill>
            </a:endParaRPr>
          </a:p>
        </p:txBody>
      </p:sp>
      <p:sp>
        <p:nvSpPr>
          <p:cNvPr id="16" name="Title 1">
            <a:extLst>
              <a:ext uri="{FF2B5EF4-FFF2-40B4-BE49-F238E27FC236}">
                <a16:creationId xmlns:a16="http://schemas.microsoft.com/office/drawing/2014/main" id="{5DEE562C-FCF7-4178-A839-58E625D03551}"/>
              </a:ext>
            </a:extLst>
          </p:cNvPr>
          <p:cNvSpPr txBox="1">
            <a:spLocks/>
          </p:cNvSpPr>
          <p:nvPr/>
        </p:nvSpPr>
        <p:spPr>
          <a:xfrm>
            <a:off x="338044" y="5761265"/>
            <a:ext cx="3060249" cy="740228"/>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Gouverneur Morris </a:t>
            </a:r>
          </a:p>
        </p:txBody>
      </p:sp>
    </p:spTree>
    <p:extLst>
      <p:ext uri="{BB962C8B-B14F-4D97-AF65-F5344CB8AC3E}">
        <p14:creationId xmlns:p14="http://schemas.microsoft.com/office/powerpoint/2010/main" val="74513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EB93F1-F50A-4C3A-A6D9-D5A43AA602A4}"/>
              </a:ext>
            </a:extLst>
          </p:cNvPr>
          <p:cNvSpPr>
            <a:spLocks noGrp="1"/>
          </p:cNvSpPr>
          <p:nvPr>
            <p:ph type="title"/>
          </p:nvPr>
        </p:nvSpPr>
        <p:spPr>
          <a:xfrm>
            <a:off x="723901" y="434182"/>
            <a:ext cx="6681106" cy="842963"/>
          </a:xfrm>
          <a:solidFill>
            <a:schemeClr val="accent1">
              <a:lumMod val="50000"/>
            </a:schemeClr>
          </a:solidFill>
          <a:effectLst>
            <a:outerShdw blurRad="50800" dist="38100" dir="2700000" algn="tl" rotWithShape="0">
              <a:prstClr val="black">
                <a:alpha val="40000"/>
              </a:prstClr>
            </a:outerShdw>
          </a:effectLst>
        </p:spPr>
        <p:txBody>
          <a:bodyPr>
            <a:no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The “Three-fifths Clause” </a:t>
            </a:r>
            <a:endParaRPr lang="en-US" sz="4000" dirty="0">
              <a:solidFill>
                <a:schemeClr val="bg1"/>
              </a:solidFill>
              <a:latin typeface="Segoe UI Black" panose="020B0A02040204020203" pitchFamily="34" charset="0"/>
              <a:ea typeface="Segoe UI Black" panose="020B0A02040204020203" pitchFamily="34" charset="0"/>
            </a:endParaRPr>
          </a:p>
        </p:txBody>
      </p:sp>
      <p:sp>
        <p:nvSpPr>
          <p:cNvPr id="6" name="Rectangle 5">
            <a:extLst>
              <a:ext uri="{FF2B5EF4-FFF2-40B4-BE49-F238E27FC236}">
                <a16:creationId xmlns:a16="http://schemas.microsoft.com/office/drawing/2014/main" id="{D3AD3C2E-F6CB-44A8-B133-3034914C031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55F55D4-6E8F-491E-841F-CDDB314C382F}"/>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1359B3B2-E4E1-40AA-8857-F9CB58EA95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9" name="Graphic 8">
            <a:extLst>
              <a:ext uri="{FF2B5EF4-FFF2-40B4-BE49-F238E27FC236}">
                <a16:creationId xmlns:a16="http://schemas.microsoft.com/office/drawing/2014/main" id="{95CB70CF-6172-430F-85AF-EE0117EBBF6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pic>
        <p:nvPicPr>
          <p:cNvPr id="12" name="Picture 2" descr="Portrait of Gouverneur Morris (1752-1816), 1817.jpg">
            <a:extLst>
              <a:ext uri="{FF2B5EF4-FFF2-40B4-BE49-F238E27FC236}">
                <a16:creationId xmlns:a16="http://schemas.microsoft.com/office/drawing/2014/main" id="{91BB16FD-71FE-40C1-8C23-EB729412759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7277" y="1543881"/>
            <a:ext cx="3661648" cy="4693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E9014E5B-6A5F-45ED-A240-36D814201E17}"/>
              </a:ext>
            </a:extLst>
          </p:cNvPr>
          <p:cNvSpPr txBox="1">
            <a:spLocks/>
          </p:cNvSpPr>
          <p:nvPr/>
        </p:nvSpPr>
        <p:spPr>
          <a:xfrm>
            <a:off x="338044" y="5761265"/>
            <a:ext cx="3060249" cy="740228"/>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Gouverneur Morris </a:t>
            </a:r>
          </a:p>
        </p:txBody>
      </p:sp>
      <p:sp>
        <p:nvSpPr>
          <p:cNvPr id="15" name="Rectangle 14">
            <a:extLst>
              <a:ext uri="{FF2B5EF4-FFF2-40B4-BE49-F238E27FC236}">
                <a16:creationId xmlns:a16="http://schemas.microsoft.com/office/drawing/2014/main" id="{5503BF0E-5A0C-48A8-9F97-F81E2D723A8F}"/>
              </a:ext>
            </a:extLst>
          </p:cNvPr>
          <p:cNvSpPr/>
          <p:nvPr/>
        </p:nvSpPr>
        <p:spPr>
          <a:xfrm>
            <a:off x="4783097" y="1882342"/>
            <a:ext cx="4476466" cy="3416320"/>
          </a:xfrm>
          <a:prstGeom prst="rect">
            <a:avLst/>
          </a:prstGeom>
        </p:spPr>
        <p:txBody>
          <a:bodyPr wrap="square">
            <a:spAutoFit/>
          </a:bodyPr>
          <a:lstStyle/>
          <a:p>
            <a:r>
              <a:rPr lang="en-US" sz="2400" dirty="0">
                <a:solidFill>
                  <a:srgbClr val="252F66"/>
                </a:solidFill>
                <a:latin typeface="Calibri" panose="020F0502020204030204" pitchFamily="34" charset="0"/>
                <a:ea typeface="Calibri" panose="020F0502020204030204" pitchFamily="34" charset="0"/>
              </a:rPr>
              <a:t>Morris then attacked the Three-Fifths Clause, </a:t>
            </a:r>
            <a:r>
              <a:rPr lang="en-US" sz="2400" b="1" dirty="0">
                <a:solidFill>
                  <a:srgbClr val="252F66"/>
                </a:solidFill>
                <a:latin typeface="Calibri" panose="020F0502020204030204" pitchFamily="34" charset="0"/>
                <a:ea typeface="Calibri" panose="020F0502020204030204" pitchFamily="34" charset="0"/>
              </a:rPr>
              <a:t>“Upon what principle is it that the slave should be computed in the representation?  Are they men?  Then make them citizens and let them vote.  Are they property?  Why then is no other property included?” </a:t>
            </a:r>
            <a:endParaRPr lang="en-US" sz="2400" dirty="0">
              <a:solidFill>
                <a:srgbClr val="252F66"/>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6021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EB93F1-F50A-4C3A-A6D9-D5A43AA602A4}"/>
              </a:ext>
            </a:extLst>
          </p:cNvPr>
          <p:cNvSpPr>
            <a:spLocks noGrp="1"/>
          </p:cNvSpPr>
          <p:nvPr>
            <p:ph type="title"/>
          </p:nvPr>
        </p:nvSpPr>
        <p:spPr>
          <a:xfrm>
            <a:off x="723901" y="434182"/>
            <a:ext cx="6681106" cy="842963"/>
          </a:xfrm>
          <a:solidFill>
            <a:schemeClr val="accent1">
              <a:lumMod val="50000"/>
            </a:schemeClr>
          </a:solidFill>
          <a:effectLst>
            <a:outerShdw blurRad="50800" dist="38100" dir="2700000" algn="tl" rotWithShape="0">
              <a:prstClr val="black">
                <a:alpha val="40000"/>
              </a:prstClr>
            </a:outerShdw>
          </a:effectLst>
        </p:spPr>
        <p:txBody>
          <a:bodyPr>
            <a:no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The “Three-fifths Clause” </a:t>
            </a:r>
            <a:endParaRPr lang="en-US" sz="4000" dirty="0">
              <a:solidFill>
                <a:schemeClr val="bg1"/>
              </a:solidFill>
              <a:latin typeface="Segoe UI Black" panose="020B0A02040204020203" pitchFamily="34" charset="0"/>
              <a:ea typeface="Segoe UI Black" panose="020B0A02040204020203" pitchFamily="34" charset="0"/>
            </a:endParaRPr>
          </a:p>
        </p:txBody>
      </p:sp>
      <p:sp>
        <p:nvSpPr>
          <p:cNvPr id="6" name="Rectangle 5">
            <a:extLst>
              <a:ext uri="{FF2B5EF4-FFF2-40B4-BE49-F238E27FC236}">
                <a16:creationId xmlns:a16="http://schemas.microsoft.com/office/drawing/2014/main" id="{D3AD3C2E-F6CB-44A8-B133-3034914C031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55F55D4-6E8F-491E-841F-CDDB314C382F}"/>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1359B3B2-E4E1-40AA-8857-F9CB58EA95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9" name="Graphic 8">
            <a:extLst>
              <a:ext uri="{FF2B5EF4-FFF2-40B4-BE49-F238E27FC236}">
                <a16:creationId xmlns:a16="http://schemas.microsoft.com/office/drawing/2014/main" id="{95CB70CF-6172-430F-85AF-EE0117EBBF6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
        <p:nvSpPr>
          <p:cNvPr id="13" name="Title 1">
            <a:extLst>
              <a:ext uri="{FF2B5EF4-FFF2-40B4-BE49-F238E27FC236}">
                <a16:creationId xmlns:a16="http://schemas.microsoft.com/office/drawing/2014/main" id="{E9014E5B-6A5F-45ED-A240-36D814201E17}"/>
              </a:ext>
            </a:extLst>
          </p:cNvPr>
          <p:cNvSpPr txBox="1">
            <a:spLocks/>
          </p:cNvSpPr>
          <p:nvPr/>
        </p:nvSpPr>
        <p:spPr>
          <a:xfrm>
            <a:off x="365970" y="5388417"/>
            <a:ext cx="3060249" cy="740228"/>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Gouverneur Morris </a:t>
            </a:r>
          </a:p>
        </p:txBody>
      </p:sp>
      <p:sp>
        <p:nvSpPr>
          <p:cNvPr id="15" name="Rectangle 14">
            <a:extLst>
              <a:ext uri="{FF2B5EF4-FFF2-40B4-BE49-F238E27FC236}">
                <a16:creationId xmlns:a16="http://schemas.microsoft.com/office/drawing/2014/main" id="{5503BF0E-5A0C-48A8-9F97-F81E2D723A8F}"/>
              </a:ext>
            </a:extLst>
          </p:cNvPr>
          <p:cNvSpPr/>
          <p:nvPr/>
        </p:nvSpPr>
        <p:spPr>
          <a:xfrm>
            <a:off x="365970" y="1882342"/>
            <a:ext cx="8893593" cy="3046988"/>
          </a:xfrm>
          <a:prstGeom prst="rect">
            <a:avLst/>
          </a:prstGeom>
        </p:spPr>
        <p:txBody>
          <a:bodyPr wrap="square">
            <a:spAutoFit/>
          </a:bodyPr>
          <a:lstStyle/>
          <a:p>
            <a:r>
              <a:rPr lang="en-US" sz="2400" b="1" dirty="0">
                <a:solidFill>
                  <a:srgbClr val="252F66"/>
                </a:solidFill>
                <a:latin typeface="Calibri" panose="020F0502020204030204" pitchFamily="34" charset="0"/>
                <a:ea typeface="Calibri" panose="020F0502020204030204" pitchFamily="34" charset="0"/>
              </a:rPr>
              <a:t>“The admission of slaves into the representation when fairly explained comes to this”—that “the inhabitant of Georgia and South Carolina who goes to the Coast of Africa, and in defiance of the most sacred laws of humanity tears away his fellow creatures from their dearest connections and dooms them to the most cruel bondages, . . . receives more votes in a government instituted for the protection of the rights of mankind, than the citizen of Pennsylvania or New Jersey who views with a laudable horror so nefarious a practice.” </a:t>
            </a:r>
            <a:endParaRPr lang="en-US" sz="2400" b="1" dirty="0">
              <a:solidFill>
                <a:srgbClr val="252F66"/>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67610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EB93F1-F50A-4C3A-A6D9-D5A43AA602A4}"/>
              </a:ext>
            </a:extLst>
          </p:cNvPr>
          <p:cNvSpPr>
            <a:spLocks noGrp="1"/>
          </p:cNvSpPr>
          <p:nvPr>
            <p:ph type="title"/>
          </p:nvPr>
        </p:nvSpPr>
        <p:spPr>
          <a:xfrm>
            <a:off x="723901" y="434182"/>
            <a:ext cx="6681106" cy="842963"/>
          </a:xfrm>
          <a:solidFill>
            <a:schemeClr val="accent1">
              <a:lumMod val="50000"/>
            </a:schemeClr>
          </a:solidFill>
          <a:effectLst>
            <a:outerShdw blurRad="50800" dist="38100" dir="2700000" algn="tl" rotWithShape="0">
              <a:prstClr val="black">
                <a:alpha val="40000"/>
              </a:prstClr>
            </a:outerShdw>
          </a:effectLst>
        </p:spPr>
        <p:txBody>
          <a:bodyPr>
            <a:no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The “Three-fifths Clause” </a:t>
            </a:r>
            <a:endParaRPr lang="en-US" sz="4000" dirty="0">
              <a:solidFill>
                <a:schemeClr val="bg1"/>
              </a:solidFill>
              <a:latin typeface="Segoe UI Black" panose="020B0A02040204020203" pitchFamily="34" charset="0"/>
              <a:ea typeface="Segoe UI Black" panose="020B0A02040204020203" pitchFamily="34" charset="0"/>
            </a:endParaRPr>
          </a:p>
        </p:txBody>
      </p:sp>
      <p:sp>
        <p:nvSpPr>
          <p:cNvPr id="6" name="Rectangle 5">
            <a:extLst>
              <a:ext uri="{FF2B5EF4-FFF2-40B4-BE49-F238E27FC236}">
                <a16:creationId xmlns:a16="http://schemas.microsoft.com/office/drawing/2014/main" id="{D3AD3C2E-F6CB-44A8-B133-3034914C031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55F55D4-6E8F-491E-841F-CDDB314C382F}"/>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1359B3B2-E4E1-40AA-8857-F9CB58EA95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9" name="Graphic 8">
            <a:extLst>
              <a:ext uri="{FF2B5EF4-FFF2-40B4-BE49-F238E27FC236}">
                <a16:creationId xmlns:a16="http://schemas.microsoft.com/office/drawing/2014/main" id="{95CB70CF-6172-430F-85AF-EE0117EBBF6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
        <p:nvSpPr>
          <p:cNvPr id="15" name="Rectangle 14">
            <a:extLst>
              <a:ext uri="{FF2B5EF4-FFF2-40B4-BE49-F238E27FC236}">
                <a16:creationId xmlns:a16="http://schemas.microsoft.com/office/drawing/2014/main" id="{5503BF0E-5A0C-48A8-9F97-F81E2D723A8F}"/>
              </a:ext>
            </a:extLst>
          </p:cNvPr>
          <p:cNvSpPr/>
          <p:nvPr/>
        </p:nvSpPr>
        <p:spPr>
          <a:xfrm>
            <a:off x="4783097" y="1882342"/>
            <a:ext cx="4476466" cy="1938992"/>
          </a:xfrm>
          <a:prstGeom prst="rect">
            <a:avLst/>
          </a:prstGeom>
        </p:spPr>
        <p:txBody>
          <a:bodyPr wrap="square">
            <a:spAutoFit/>
          </a:bodyPr>
          <a:lstStyle/>
          <a:p>
            <a:r>
              <a:rPr lang="en-US" sz="2400" dirty="0">
                <a:solidFill>
                  <a:srgbClr val="252F66"/>
                </a:solidFill>
                <a:latin typeface="Calibri" panose="020F0502020204030204" pitchFamily="34" charset="0"/>
                <a:ea typeface="Calibri" panose="020F0502020204030204" pitchFamily="34" charset="0"/>
              </a:rPr>
              <a:t>Ultimately, Roger Sherman of Connecticut secured support for the Three-Fifth Clause. Of course, the Framers avoided using the word “slave” in the Clause.</a:t>
            </a:r>
            <a:endParaRPr lang="en-US" sz="2400" dirty="0">
              <a:solidFill>
                <a:srgbClr val="252F66"/>
              </a:solidFill>
              <a:latin typeface="Times New Roman" panose="02020603050405020304" pitchFamily="18" charset="0"/>
              <a:ea typeface="Times New Roman" panose="02020603050405020304" pitchFamily="18" charset="0"/>
            </a:endParaRPr>
          </a:p>
        </p:txBody>
      </p:sp>
      <p:pic>
        <p:nvPicPr>
          <p:cNvPr id="10" name="Picture 2" descr="Roger Sherman 1721-1793 by Ralph Earl.jpeg">
            <a:extLst>
              <a:ext uri="{FF2B5EF4-FFF2-40B4-BE49-F238E27FC236}">
                <a16:creationId xmlns:a16="http://schemas.microsoft.com/office/drawing/2014/main" id="{78E2106C-A9E5-4140-967E-09D59C5DB43B}"/>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23901" y="1670237"/>
            <a:ext cx="3626535" cy="4533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49E21644-65F1-4596-A694-96547F005467}"/>
              </a:ext>
            </a:extLst>
          </p:cNvPr>
          <p:cNvSpPr txBox="1">
            <a:spLocks/>
          </p:cNvSpPr>
          <p:nvPr/>
        </p:nvSpPr>
        <p:spPr>
          <a:xfrm>
            <a:off x="396181" y="5222464"/>
            <a:ext cx="2710070" cy="722336"/>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Roger Sherman</a:t>
            </a:r>
          </a:p>
        </p:txBody>
      </p:sp>
    </p:spTree>
    <p:extLst>
      <p:ext uri="{BB962C8B-B14F-4D97-AF65-F5344CB8AC3E}">
        <p14:creationId xmlns:p14="http://schemas.microsoft.com/office/powerpoint/2010/main" val="2941687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EB93F1-F50A-4C3A-A6D9-D5A43AA602A4}"/>
              </a:ext>
            </a:extLst>
          </p:cNvPr>
          <p:cNvSpPr>
            <a:spLocks noGrp="1"/>
          </p:cNvSpPr>
          <p:nvPr>
            <p:ph type="title"/>
          </p:nvPr>
        </p:nvSpPr>
        <p:spPr>
          <a:xfrm>
            <a:off x="723901" y="434182"/>
            <a:ext cx="6681106" cy="842963"/>
          </a:xfrm>
          <a:solidFill>
            <a:schemeClr val="accent1">
              <a:lumMod val="50000"/>
            </a:schemeClr>
          </a:solidFill>
          <a:effectLst>
            <a:outerShdw blurRad="50800" dist="38100" dir="2700000" algn="tl" rotWithShape="0">
              <a:prstClr val="black">
                <a:alpha val="40000"/>
              </a:prstClr>
            </a:outerShdw>
          </a:effectLst>
        </p:spPr>
        <p:txBody>
          <a:bodyPr>
            <a:no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The “Three-fifths Clause” </a:t>
            </a:r>
            <a:endParaRPr lang="en-US" sz="4000" dirty="0">
              <a:solidFill>
                <a:schemeClr val="bg1"/>
              </a:solidFill>
              <a:latin typeface="Segoe UI Black" panose="020B0A02040204020203" pitchFamily="34" charset="0"/>
              <a:ea typeface="Segoe UI Black" panose="020B0A02040204020203" pitchFamily="34" charset="0"/>
            </a:endParaRPr>
          </a:p>
        </p:txBody>
      </p:sp>
      <p:sp>
        <p:nvSpPr>
          <p:cNvPr id="6" name="Rectangle 5">
            <a:extLst>
              <a:ext uri="{FF2B5EF4-FFF2-40B4-BE49-F238E27FC236}">
                <a16:creationId xmlns:a16="http://schemas.microsoft.com/office/drawing/2014/main" id="{D3AD3C2E-F6CB-44A8-B133-3034914C031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55F55D4-6E8F-491E-841F-CDDB314C382F}"/>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1359B3B2-E4E1-40AA-8857-F9CB58EA95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9" name="Graphic 8">
            <a:extLst>
              <a:ext uri="{FF2B5EF4-FFF2-40B4-BE49-F238E27FC236}">
                <a16:creationId xmlns:a16="http://schemas.microsoft.com/office/drawing/2014/main" id="{95CB70CF-6172-430F-85AF-EE0117EBBF6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
        <p:nvSpPr>
          <p:cNvPr id="15" name="Rectangle 14">
            <a:extLst>
              <a:ext uri="{FF2B5EF4-FFF2-40B4-BE49-F238E27FC236}">
                <a16:creationId xmlns:a16="http://schemas.microsoft.com/office/drawing/2014/main" id="{5503BF0E-5A0C-48A8-9F97-F81E2D723A8F}"/>
              </a:ext>
            </a:extLst>
          </p:cNvPr>
          <p:cNvSpPr/>
          <p:nvPr/>
        </p:nvSpPr>
        <p:spPr>
          <a:xfrm>
            <a:off x="464024" y="1882342"/>
            <a:ext cx="8795539" cy="3108543"/>
          </a:xfrm>
          <a:prstGeom prst="rect">
            <a:avLst/>
          </a:prstGeom>
        </p:spPr>
        <p:txBody>
          <a:bodyPr wrap="square">
            <a:spAutoFit/>
          </a:bodyPr>
          <a:lstStyle/>
          <a:p>
            <a:r>
              <a:rPr lang="en-US" sz="2800" dirty="0">
                <a:solidFill>
                  <a:srgbClr val="252F66"/>
                </a:solidFill>
                <a:latin typeface="Calibri" panose="020F0502020204030204" pitchFamily="34" charset="0"/>
                <a:ea typeface="Calibri" panose="020F0502020204030204" pitchFamily="34" charset="0"/>
              </a:rPr>
              <a:t>In the end, this Clause had a huge impact over time.  </a:t>
            </a:r>
          </a:p>
          <a:p>
            <a:endParaRPr lang="en-US" sz="2800" dirty="0">
              <a:solidFill>
                <a:srgbClr val="252F66"/>
              </a:solidFill>
              <a:latin typeface="Calibri" panose="020F0502020204030204" pitchFamily="34" charset="0"/>
              <a:ea typeface="Calibri" panose="020F0502020204030204" pitchFamily="34" charset="0"/>
            </a:endParaRPr>
          </a:p>
          <a:p>
            <a:r>
              <a:rPr lang="en-US" sz="2800" dirty="0">
                <a:solidFill>
                  <a:srgbClr val="252F66"/>
                </a:solidFill>
                <a:latin typeface="Calibri" panose="020F0502020204030204" pitchFamily="34" charset="0"/>
                <a:ea typeface="Calibri" panose="020F0502020204030204" pitchFamily="34" charset="0"/>
              </a:rPr>
              <a:t>The Three-Fifths Clause increased pro-slavery strength in Congress (by counting enslaved people as 3/5 of a person), in the Presidency (through the Electoral College), and at the Supreme Court (through electing pro-slavery Presidents, who appoint those Justices).</a:t>
            </a:r>
          </a:p>
        </p:txBody>
      </p:sp>
    </p:spTree>
    <p:extLst>
      <p:ext uri="{BB962C8B-B14F-4D97-AF65-F5344CB8AC3E}">
        <p14:creationId xmlns:p14="http://schemas.microsoft.com/office/powerpoint/2010/main" val="1989483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017BB-ED15-4D55-BF19-6DD06582224C}"/>
              </a:ext>
            </a:extLst>
          </p:cNvPr>
          <p:cNvSpPr>
            <a:spLocks noGrp="1"/>
          </p:cNvSpPr>
          <p:nvPr>
            <p:ph idx="1"/>
          </p:nvPr>
        </p:nvSpPr>
        <p:spPr>
          <a:xfrm>
            <a:off x="838200" y="2894010"/>
            <a:ext cx="7689112" cy="3032125"/>
          </a:xfrm>
        </p:spPr>
        <p:txBody>
          <a:bodyPr>
            <a:normAutofit lnSpcReduction="10000"/>
          </a:bodyPr>
          <a:lstStyle/>
          <a:p>
            <a:pPr marL="0" indent="0">
              <a:buNone/>
            </a:pPr>
            <a:r>
              <a:rPr lang="en-US" sz="3200" dirty="0">
                <a:solidFill>
                  <a:srgbClr val="002060"/>
                </a:solidFill>
              </a:rPr>
              <a:t>“No Person held to Service or Labour in one State, under the Laws thereof, escaping into another, shall, in Consequence of any Law or Regulation therein, be discharged from such Service or Labour, but </a:t>
            </a:r>
            <a:r>
              <a:rPr lang="en-US" sz="3200" dirty="0">
                <a:solidFill>
                  <a:srgbClr val="FF0000"/>
                </a:solidFill>
              </a:rPr>
              <a:t>shall be delivered up </a:t>
            </a:r>
            <a:r>
              <a:rPr lang="en-US" sz="3200" dirty="0">
                <a:solidFill>
                  <a:srgbClr val="002060"/>
                </a:solidFill>
              </a:rPr>
              <a:t>on Claim of the Party to whom such Service or Labour may be due.”</a:t>
            </a:r>
          </a:p>
        </p:txBody>
      </p:sp>
      <p:sp>
        <p:nvSpPr>
          <p:cNvPr id="4" name="Title 1">
            <a:extLst>
              <a:ext uri="{FF2B5EF4-FFF2-40B4-BE49-F238E27FC236}">
                <a16:creationId xmlns:a16="http://schemas.microsoft.com/office/drawing/2014/main" id="{FFB03245-9117-4BB2-8316-A77E47BE9EEF}"/>
              </a:ext>
            </a:extLst>
          </p:cNvPr>
          <p:cNvSpPr txBox="1">
            <a:spLocks/>
          </p:cNvSpPr>
          <p:nvPr/>
        </p:nvSpPr>
        <p:spPr>
          <a:xfrm>
            <a:off x="723901" y="1740296"/>
            <a:ext cx="3650795" cy="690563"/>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cap="all" dirty="0">
                <a:solidFill>
                  <a:schemeClr val="bg1"/>
                </a:solidFill>
                <a:latin typeface="Segoe UI Black" panose="020B0A02040204020203" pitchFamily="34" charset="0"/>
                <a:ea typeface="Segoe UI Black" panose="020B0A02040204020203" pitchFamily="34" charset="0"/>
              </a:rPr>
              <a:t>Article IV, Sect. II, Cl. 3</a:t>
            </a:r>
            <a:endParaRPr lang="en-US" sz="2000" b="1" cap="all" dirty="0">
              <a:solidFill>
                <a:schemeClr val="bg1"/>
              </a:solidFill>
              <a:latin typeface="Segoe UI Black" panose="020B0A02040204020203" pitchFamily="34" charset="0"/>
              <a:ea typeface="Segoe UI Black" panose="020B0A02040204020203" pitchFamily="34" charset="0"/>
            </a:endParaRPr>
          </a:p>
        </p:txBody>
      </p:sp>
      <p:sp>
        <p:nvSpPr>
          <p:cNvPr id="5" name="Title 1">
            <a:extLst>
              <a:ext uri="{FF2B5EF4-FFF2-40B4-BE49-F238E27FC236}">
                <a16:creationId xmlns:a16="http://schemas.microsoft.com/office/drawing/2014/main" id="{13EB93F1-F50A-4C3A-A6D9-D5A43AA602A4}"/>
              </a:ext>
            </a:extLst>
          </p:cNvPr>
          <p:cNvSpPr>
            <a:spLocks noGrp="1"/>
          </p:cNvSpPr>
          <p:nvPr>
            <p:ph type="title"/>
          </p:nvPr>
        </p:nvSpPr>
        <p:spPr>
          <a:xfrm>
            <a:off x="723900" y="434182"/>
            <a:ext cx="7067549" cy="842963"/>
          </a:xfrm>
          <a:solidFill>
            <a:schemeClr val="accent1">
              <a:lumMod val="50000"/>
            </a:schemeClr>
          </a:solidFill>
          <a:effectLst>
            <a:outerShdw blurRad="50800" dist="38100" dir="2700000" algn="tl" rotWithShape="0">
              <a:prstClr val="black">
                <a:alpha val="40000"/>
              </a:prstClr>
            </a:outerShdw>
          </a:effectLst>
        </p:spPr>
        <p:txBody>
          <a:bodyPr>
            <a:no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The “Fugitive Slave” Clause</a:t>
            </a:r>
            <a:endParaRPr lang="en-US" sz="4000" dirty="0">
              <a:solidFill>
                <a:schemeClr val="bg1"/>
              </a:solidFill>
              <a:latin typeface="Segoe UI Black" panose="020B0A02040204020203" pitchFamily="34" charset="0"/>
              <a:ea typeface="Segoe UI Black" panose="020B0A02040204020203" pitchFamily="34" charset="0"/>
            </a:endParaRPr>
          </a:p>
        </p:txBody>
      </p:sp>
      <p:sp>
        <p:nvSpPr>
          <p:cNvPr id="6" name="Rectangle 5">
            <a:extLst>
              <a:ext uri="{FF2B5EF4-FFF2-40B4-BE49-F238E27FC236}">
                <a16:creationId xmlns:a16="http://schemas.microsoft.com/office/drawing/2014/main" id="{EA576CA0-C831-467C-9F84-BFAF8E4E94B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B1FE22D-4C74-48B3-9DFE-3705436CE9EE}"/>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67A18DF9-F0B8-4EE9-ACED-301E71998CB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10" name="Graphic 9">
            <a:extLst>
              <a:ext uri="{FF2B5EF4-FFF2-40B4-BE49-F238E27FC236}">
                <a16:creationId xmlns:a16="http://schemas.microsoft.com/office/drawing/2014/main" id="{F22653BB-6891-4094-93FD-90AAB2FE03A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522251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017BB-ED15-4D55-BF19-6DD06582224C}"/>
              </a:ext>
            </a:extLst>
          </p:cNvPr>
          <p:cNvSpPr>
            <a:spLocks noGrp="1"/>
          </p:cNvSpPr>
          <p:nvPr>
            <p:ph idx="1"/>
          </p:nvPr>
        </p:nvSpPr>
        <p:spPr>
          <a:xfrm>
            <a:off x="838200" y="2894010"/>
            <a:ext cx="8454656" cy="3032125"/>
          </a:xfrm>
        </p:spPr>
        <p:txBody>
          <a:bodyPr>
            <a:normAutofit lnSpcReduction="10000"/>
          </a:bodyPr>
          <a:lstStyle/>
          <a:p>
            <a:pPr marL="0" indent="0">
              <a:buNone/>
            </a:pPr>
            <a:r>
              <a:rPr lang="en-US" sz="3200" dirty="0">
                <a:solidFill>
                  <a:srgbClr val="002060"/>
                </a:solidFill>
              </a:rPr>
              <a:t>“The </a:t>
            </a:r>
            <a:r>
              <a:rPr lang="en-US" sz="3200" dirty="0">
                <a:solidFill>
                  <a:srgbClr val="FF0000"/>
                </a:solidFill>
              </a:rPr>
              <a:t>Migration or Importation of such Persons </a:t>
            </a:r>
            <a:r>
              <a:rPr lang="en-US" sz="3200" dirty="0">
                <a:solidFill>
                  <a:srgbClr val="002060"/>
                </a:solidFill>
              </a:rPr>
              <a:t>as any of the States now existing shall think proper to admit, shall not be prohibited by the Congress prior to the </a:t>
            </a:r>
            <a:r>
              <a:rPr lang="en-US" sz="3200" dirty="0">
                <a:solidFill>
                  <a:srgbClr val="FF0000"/>
                </a:solidFill>
              </a:rPr>
              <a:t>Year one thousand eight hundred and eight</a:t>
            </a:r>
            <a:r>
              <a:rPr lang="en-US" sz="3200" dirty="0">
                <a:solidFill>
                  <a:srgbClr val="002060"/>
                </a:solidFill>
              </a:rPr>
              <a:t>, but a Tax or duty may be imposed on such Importation, not exceeding ten dollars for each Person.”</a:t>
            </a:r>
          </a:p>
        </p:txBody>
      </p:sp>
      <p:sp>
        <p:nvSpPr>
          <p:cNvPr id="4" name="Title 1">
            <a:extLst>
              <a:ext uri="{FF2B5EF4-FFF2-40B4-BE49-F238E27FC236}">
                <a16:creationId xmlns:a16="http://schemas.microsoft.com/office/drawing/2014/main" id="{FFB03245-9117-4BB2-8316-A77E47BE9EEF}"/>
              </a:ext>
            </a:extLst>
          </p:cNvPr>
          <p:cNvSpPr txBox="1">
            <a:spLocks/>
          </p:cNvSpPr>
          <p:nvPr/>
        </p:nvSpPr>
        <p:spPr>
          <a:xfrm>
            <a:off x="723901" y="1740296"/>
            <a:ext cx="3650795" cy="690563"/>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cap="all" dirty="0">
                <a:solidFill>
                  <a:schemeClr val="bg1"/>
                </a:solidFill>
                <a:latin typeface="Segoe UI Black" panose="020B0A02040204020203" pitchFamily="34" charset="0"/>
                <a:ea typeface="Segoe UI Black" panose="020B0A02040204020203" pitchFamily="34" charset="0"/>
              </a:rPr>
              <a:t>Article I, Sect. IX, Cl. 1</a:t>
            </a:r>
            <a:endParaRPr lang="en-US" sz="2000" b="1" cap="all" dirty="0">
              <a:solidFill>
                <a:schemeClr val="bg1"/>
              </a:solidFill>
              <a:latin typeface="Segoe UI Black" panose="020B0A02040204020203" pitchFamily="34" charset="0"/>
              <a:ea typeface="Segoe UI Black" panose="020B0A02040204020203" pitchFamily="34" charset="0"/>
            </a:endParaRPr>
          </a:p>
        </p:txBody>
      </p:sp>
      <p:sp>
        <p:nvSpPr>
          <p:cNvPr id="5" name="Title 1">
            <a:extLst>
              <a:ext uri="{FF2B5EF4-FFF2-40B4-BE49-F238E27FC236}">
                <a16:creationId xmlns:a16="http://schemas.microsoft.com/office/drawing/2014/main" id="{13EB93F1-F50A-4C3A-A6D9-D5A43AA602A4}"/>
              </a:ext>
            </a:extLst>
          </p:cNvPr>
          <p:cNvSpPr>
            <a:spLocks noGrp="1"/>
          </p:cNvSpPr>
          <p:nvPr>
            <p:ph type="title"/>
          </p:nvPr>
        </p:nvSpPr>
        <p:spPr>
          <a:xfrm>
            <a:off x="723901" y="434182"/>
            <a:ext cx="6000750" cy="842963"/>
          </a:xfrm>
          <a:solidFill>
            <a:schemeClr val="accent1">
              <a:lumMod val="50000"/>
            </a:schemeClr>
          </a:solidFill>
          <a:effectLst>
            <a:outerShdw blurRad="50800" dist="38100" dir="2700000" algn="tl" rotWithShape="0">
              <a:prstClr val="black">
                <a:alpha val="40000"/>
              </a:prstClr>
            </a:outerShdw>
          </a:effectLst>
        </p:spPr>
        <p:txBody>
          <a:bodyPr>
            <a:norm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The Slave Trade Clause</a:t>
            </a:r>
            <a:endParaRPr lang="en-US" sz="4000" dirty="0">
              <a:solidFill>
                <a:schemeClr val="bg1"/>
              </a:solidFill>
              <a:latin typeface="Segoe UI Black" panose="020B0A02040204020203" pitchFamily="34" charset="0"/>
              <a:ea typeface="Segoe UI Black" panose="020B0A02040204020203" pitchFamily="34" charset="0"/>
            </a:endParaRPr>
          </a:p>
        </p:txBody>
      </p:sp>
      <p:sp>
        <p:nvSpPr>
          <p:cNvPr id="6" name="Rectangle 5">
            <a:extLst>
              <a:ext uri="{FF2B5EF4-FFF2-40B4-BE49-F238E27FC236}">
                <a16:creationId xmlns:a16="http://schemas.microsoft.com/office/drawing/2014/main" id="{DC26095F-6DDB-456A-8D9E-7C067C37AF76}"/>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2CF2090-C188-4D5C-84FF-9F93E6E2E199}"/>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F20D481B-7801-47F4-A3C9-4DD56F4375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10" name="Graphic 9">
            <a:extLst>
              <a:ext uri="{FF2B5EF4-FFF2-40B4-BE49-F238E27FC236}">
                <a16:creationId xmlns:a16="http://schemas.microsoft.com/office/drawing/2014/main" id="{39466A68-C8D2-4800-985D-782F63E9AFC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585027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017BB-ED15-4D55-BF19-6DD06582224C}"/>
              </a:ext>
            </a:extLst>
          </p:cNvPr>
          <p:cNvSpPr>
            <a:spLocks noGrp="1"/>
          </p:cNvSpPr>
          <p:nvPr>
            <p:ph idx="1"/>
          </p:nvPr>
        </p:nvSpPr>
        <p:spPr>
          <a:xfrm>
            <a:off x="4859751" y="2114684"/>
            <a:ext cx="4284128" cy="3767795"/>
          </a:xfrm>
        </p:spPr>
        <p:txBody>
          <a:bodyPr>
            <a:normAutofit/>
          </a:bodyPr>
          <a:lstStyle/>
          <a:p>
            <a:pPr marL="0" indent="0">
              <a:buNone/>
            </a:pPr>
            <a:r>
              <a:rPr lang="en-US" sz="3200" dirty="0">
                <a:solidFill>
                  <a:srgbClr val="002060"/>
                </a:solidFill>
              </a:rPr>
              <a:t>Maryland’s Luther Martin attacked the international slave trade as “inconsistent with the principles of the Revolution, and dishonorable to the American character.”</a:t>
            </a:r>
          </a:p>
        </p:txBody>
      </p:sp>
      <p:sp>
        <p:nvSpPr>
          <p:cNvPr id="5" name="Title 1">
            <a:extLst>
              <a:ext uri="{FF2B5EF4-FFF2-40B4-BE49-F238E27FC236}">
                <a16:creationId xmlns:a16="http://schemas.microsoft.com/office/drawing/2014/main" id="{13EB93F1-F50A-4C3A-A6D9-D5A43AA602A4}"/>
              </a:ext>
            </a:extLst>
          </p:cNvPr>
          <p:cNvSpPr>
            <a:spLocks noGrp="1"/>
          </p:cNvSpPr>
          <p:nvPr>
            <p:ph type="title"/>
          </p:nvPr>
        </p:nvSpPr>
        <p:spPr>
          <a:xfrm>
            <a:off x="723901" y="434182"/>
            <a:ext cx="6000750" cy="842963"/>
          </a:xfrm>
          <a:solidFill>
            <a:schemeClr val="accent1">
              <a:lumMod val="50000"/>
            </a:schemeClr>
          </a:solidFill>
          <a:effectLst>
            <a:outerShdw blurRad="50800" dist="38100" dir="2700000" algn="tl" rotWithShape="0">
              <a:prstClr val="black">
                <a:alpha val="40000"/>
              </a:prstClr>
            </a:outerShdw>
          </a:effectLst>
        </p:spPr>
        <p:txBody>
          <a:bodyPr>
            <a:norm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The Slave Trade Clause</a:t>
            </a:r>
            <a:endParaRPr lang="en-US" sz="4000" dirty="0">
              <a:solidFill>
                <a:schemeClr val="bg1"/>
              </a:solidFill>
              <a:latin typeface="Segoe UI Black" panose="020B0A02040204020203" pitchFamily="34" charset="0"/>
              <a:ea typeface="Segoe UI Black" panose="020B0A02040204020203" pitchFamily="34" charset="0"/>
            </a:endParaRPr>
          </a:p>
        </p:txBody>
      </p:sp>
      <p:sp>
        <p:nvSpPr>
          <p:cNvPr id="6" name="Rectangle 5">
            <a:extLst>
              <a:ext uri="{FF2B5EF4-FFF2-40B4-BE49-F238E27FC236}">
                <a16:creationId xmlns:a16="http://schemas.microsoft.com/office/drawing/2014/main" id="{DC26095F-6DDB-456A-8D9E-7C067C37AF76}"/>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2CF2090-C188-4D5C-84FF-9F93E6E2E199}"/>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F20D481B-7801-47F4-A3C9-4DD56F4375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2" name="Picture 1">
            <a:extLst>
              <a:ext uri="{FF2B5EF4-FFF2-40B4-BE49-F238E27FC236}">
                <a16:creationId xmlns:a16="http://schemas.microsoft.com/office/drawing/2014/main" id="{B6B45DE1-1BB4-4E86-8CAE-6286FFB0C7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901" y="1694523"/>
            <a:ext cx="3639919" cy="4486803"/>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6E7E991E-F376-45C9-B5CA-E7BE59D3B1A4}"/>
              </a:ext>
            </a:extLst>
          </p:cNvPr>
          <p:cNvSpPr txBox="1">
            <a:spLocks/>
          </p:cNvSpPr>
          <p:nvPr/>
        </p:nvSpPr>
        <p:spPr>
          <a:xfrm>
            <a:off x="409565" y="5222464"/>
            <a:ext cx="2710070" cy="722336"/>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Luther Martin </a:t>
            </a:r>
          </a:p>
        </p:txBody>
      </p:sp>
      <p:pic>
        <p:nvPicPr>
          <p:cNvPr id="10" name="Graphic 9">
            <a:extLst>
              <a:ext uri="{FF2B5EF4-FFF2-40B4-BE49-F238E27FC236}">
                <a16:creationId xmlns:a16="http://schemas.microsoft.com/office/drawing/2014/main" id="{B32EDCE5-7C5F-4F71-B5A2-FCB80909728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3723492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017BB-ED15-4D55-BF19-6DD06582224C}"/>
              </a:ext>
            </a:extLst>
          </p:cNvPr>
          <p:cNvSpPr>
            <a:spLocks noGrp="1"/>
          </p:cNvSpPr>
          <p:nvPr>
            <p:ph idx="1"/>
          </p:nvPr>
        </p:nvSpPr>
        <p:spPr>
          <a:xfrm>
            <a:off x="723901" y="1583664"/>
            <a:ext cx="8640145" cy="4298360"/>
          </a:xfrm>
        </p:spPr>
        <p:txBody>
          <a:bodyPr>
            <a:normAutofit/>
          </a:bodyPr>
          <a:lstStyle/>
          <a:p>
            <a:pPr marL="0" indent="0">
              <a:buNone/>
            </a:pPr>
            <a:r>
              <a:rPr lang="en-US" dirty="0">
                <a:solidFill>
                  <a:srgbClr val="002060"/>
                </a:solidFill>
              </a:rPr>
              <a:t>In response, here’s John Rutledge of South Carolina:</a:t>
            </a:r>
          </a:p>
          <a:p>
            <a:pPr marL="0" indent="0">
              <a:buNone/>
            </a:pPr>
            <a:r>
              <a:rPr lang="en-US" b="1" dirty="0">
                <a:solidFill>
                  <a:srgbClr val="002060"/>
                </a:solidFill>
              </a:rPr>
              <a:t>“Religion and humanity had nothing to do with this question.  Interest alone is the governing principle with nations.  The true question, at present, is whether the Southern states shall or shall not be parties to the Union.  If the Convention thinks that NC, SC, and GA will ever agree to the plan, unless their right to import slaves be untouched, that expectation is in vain.  The people of those states will never be such fools as to give up so important an interest.”</a:t>
            </a:r>
          </a:p>
        </p:txBody>
      </p:sp>
      <p:sp>
        <p:nvSpPr>
          <p:cNvPr id="5" name="Title 1">
            <a:extLst>
              <a:ext uri="{FF2B5EF4-FFF2-40B4-BE49-F238E27FC236}">
                <a16:creationId xmlns:a16="http://schemas.microsoft.com/office/drawing/2014/main" id="{13EB93F1-F50A-4C3A-A6D9-D5A43AA602A4}"/>
              </a:ext>
            </a:extLst>
          </p:cNvPr>
          <p:cNvSpPr>
            <a:spLocks noGrp="1"/>
          </p:cNvSpPr>
          <p:nvPr>
            <p:ph type="title"/>
          </p:nvPr>
        </p:nvSpPr>
        <p:spPr>
          <a:xfrm>
            <a:off x="723901" y="434182"/>
            <a:ext cx="6000750" cy="842963"/>
          </a:xfrm>
          <a:solidFill>
            <a:schemeClr val="accent1">
              <a:lumMod val="50000"/>
            </a:schemeClr>
          </a:solidFill>
          <a:effectLst>
            <a:outerShdw blurRad="50800" dist="38100" dir="2700000" algn="tl" rotWithShape="0">
              <a:prstClr val="black">
                <a:alpha val="40000"/>
              </a:prstClr>
            </a:outerShdw>
          </a:effectLst>
        </p:spPr>
        <p:txBody>
          <a:bodyPr>
            <a:norm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The Slave Trade Clause</a:t>
            </a:r>
            <a:endParaRPr lang="en-US" sz="4000" dirty="0">
              <a:solidFill>
                <a:schemeClr val="bg1"/>
              </a:solidFill>
              <a:latin typeface="Segoe UI Black" panose="020B0A02040204020203" pitchFamily="34" charset="0"/>
              <a:ea typeface="Segoe UI Black" panose="020B0A02040204020203" pitchFamily="34" charset="0"/>
            </a:endParaRPr>
          </a:p>
        </p:txBody>
      </p:sp>
      <p:sp>
        <p:nvSpPr>
          <p:cNvPr id="6" name="Rectangle 5">
            <a:extLst>
              <a:ext uri="{FF2B5EF4-FFF2-40B4-BE49-F238E27FC236}">
                <a16:creationId xmlns:a16="http://schemas.microsoft.com/office/drawing/2014/main" id="{DC26095F-6DDB-456A-8D9E-7C067C37AF76}"/>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2CF2090-C188-4D5C-84FF-9F93E6E2E199}"/>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F20D481B-7801-47F4-A3C9-4DD56F4375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9" name="Title 1">
            <a:extLst>
              <a:ext uri="{FF2B5EF4-FFF2-40B4-BE49-F238E27FC236}">
                <a16:creationId xmlns:a16="http://schemas.microsoft.com/office/drawing/2014/main" id="{4D070BEC-636B-4AC2-B3EF-AA50B8F47870}"/>
              </a:ext>
            </a:extLst>
          </p:cNvPr>
          <p:cNvSpPr txBox="1">
            <a:spLocks/>
          </p:cNvSpPr>
          <p:nvPr/>
        </p:nvSpPr>
        <p:spPr>
          <a:xfrm>
            <a:off x="790489" y="5811212"/>
            <a:ext cx="3060249" cy="740228"/>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John Rutledge </a:t>
            </a:r>
          </a:p>
        </p:txBody>
      </p:sp>
      <p:pic>
        <p:nvPicPr>
          <p:cNvPr id="10" name="Graphic 9">
            <a:extLst>
              <a:ext uri="{FF2B5EF4-FFF2-40B4-BE49-F238E27FC236}">
                <a16:creationId xmlns:a16="http://schemas.microsoft.com/office/drawing/2014/main" id="{950B5AB3-2FD8-4349-9501-50055006777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738387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017BB-ED15-4D55-BF19-6DD06582224C}"/>
              </a:ext>
            </a:extLst>
          </p:cNvPr>
          <p:cNvSpPr>
            <a:spLocks noGrp="1"/>
          </p:cNvSpPr>
          <p:nvPr>
            <p:ph idx="1"/>
          </p:nvPr>
        </p:nvSpPr>
        <p:spPr>
          <a:xfrm>
            <a:off x="597980" y="5269142"/>
            <a:ext cx="8844785" cy="1226674"/>
          </a:xfrm>
        </p:spPr>
        <p:txBody>
          <a:bodyPr>
            <a:normAutofit/>
          </a:bodyPr>
          <a:lstStyle/>
          <a:p>
            <a:pPr marL="0" indent="0">
              <a:buNone/>
            </a:pPr>
            <a:r>
              <a:rPr lang="en-US" sz="2400" dirty="0">
                <a:solidFill>
                  <a:srgbClr val="002060"/>
                </a:solidFill>
              </a:rPr>
              <a:t>George Mason, John Dickinson, and Rufus King proposed an outright ban on the Atlantic slave trade, but the delegates rejected it.</a:t>
            </a:r>
          </a:p>
          <a:p>
            <a:pPr marL="0" indent="0">
              <a:buNone/>
            </a:pPr>
            <a:endParaRPr lang="en-US" sz="2400" dirty="0">
              <a:solidFill>
                <a:srgbClr val="002060"/>
              </a:solidFill>
            </a:endParaRPr>
          </a:p>
        </p:txBody>
      </p:sp>
      <p:sp>
        <p:nvSpPr>
          <p:cNvPr id="5" name="Title 1">
            <a:extLst>
              <a:ext uri="{FF2B5EF4-FFF2-40B4-BE49-F238E27FC236}">
                <a16:creationId xmlns:a16="http://schemas.microsoft.com/office/drawing/2014/main" id="{13EB93F1-F50A-4C3A-A6D9-D5A43AA602A4}"/>
              </a:ext>
            </a:extLst>
          </p:cNvPr>
          <p:cNvSpPr>
            <a:spLocks noGrp="1"/>
          </p:cNvSpPr>
          <p:nvPr>
            <p:ph type="title"/>
          </p:nvPr>
        </p:nvSpPr>
        <p:spPr>
          <a:xfrm>
            <a:off x="723901" y="434182"/>
            <a:ext cx="6000750" cy="842963"/>
          </a:xfrm>
          <a:solidFill>
            <a:schemeClr val="accent1">
              <a:lumMod val="50000"/>
            </a:schemeClr>
          </a:solidFill>
          <a:effectLst>
            <a:outerShdw blurRad="50800" dist="38100" dir="2700000" algn="tl" rotWithShape="0">
              <a:prstClr val="black">
                <a:alpha val="40000"/>
              </a:prstClr>
            </a:outerShdw>
          </a:effectLst>
        </p:spPr>
        <p:txBody>
          <a:bodyPr>
            <a:norm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The Slave Trade Clause</a:t>
            </a:r>
            <a:endParaRPr lang="en-US" sz="4000" dirty="0">
              <a:solidFill>
                <a:schemeClr val="bg1"/>
              </a:solidFill>
              <a:latin typeface="Segoe UI Black" panose="020B0A02040204020203" pitchFamily="34" charset="0"/>
              <a:ea typeface="Segoe UI Black" panose="020B0A02040204020203" pitchFamily="34" charset="0"/>
            </a:endParaRPr>
          </a:p>
        </p:txBody>
      </p:sp>
      <p:sp>
        <p:nvSpPr>
          <p:cNvPr id="6" name="Rectangle 5">
            <a:extLst>
              <a:ext uri="{FF2B5EF4-FFF2-40B4-BE49-F238E27FC236}">
                <a16:creationId xmlns:a16="http://schemas.microsoft.com/office/drawing/2014/main" id="{DC26095F-6DDB-456A-8D9E-7C067C37AF76}"/>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2CF2090-C188-4D5C-84FF-9F93E6E2E199}"/>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F20D481B-7801-47F4-A3C9-4DD56F4375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2" name="Picture 1">
            <a:extLst>
              <a:ext uri="{FF2B5EF4-FFF2-40B4-BE49-F238E27FC236}">
                <a16:creationId xmlns:a16="http://schemas.microsoft.com/office/drawing/2014/main" id="{75DB5EC9-0028-4597-8A1B-218164607DB3}"/>
              </a:ext>
            </a:extLst>
          </p:cNvPr>
          <p:cNvPicPr>
            <a:picLocks noChangeAspect="1"/>
          </p:cNvPicPr>
          <p:nvPr/>
        </p:nvPicPr>
        <p:blipFill>
          <a:blip r:embed="rId3"/>
          <a:stretch>
            <a:fillRect/>
          </a:stretch>
        </p:blipFill>
        <p:spPr>
          <a:xfrm>
            <a:off x="484323" y="1684765"/>
            <a:ext cx="2583082" cy="3005768"/>
          </a:xfrm>
          <a:prstGeom prst="rect">
            <a:avLst/>
          </a:prstGeom>
          <a:ln>
            <a:noFill/>
          </a:ln>
          <a:effectLst>
            <a:outerShdw blurRad="292100" dist="139700" dir="2700000" algn="tl" rotWithShape="0">
              <a:srgbClr val="333333">
                <a:alpha val="65000"/>
              </a:srgbClr>
            </a:outerShdw>
          </a:effectLst>
        </p:spPr>
      </p:pic>
      <p:pic>
        <p:nvPicPr>
          <p:cNvPr id="1026" name="Picture 2" descr="https://upload.wikimedia.org/wikipedia/commons/0/09/JohnDickinson4.gif">
            <a:extLst>
              <a:ext uri="{FF2B5EF4-FFF2-40B4-BE49-F238E27FC236}">
                <a16:creationId xmlns:a16="http://schemas.microsoft.com/office/drawing/2014/main" id="{0B86C205-868B-4A7C-A579-0F8BD12E85F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25283" y="1722464"/>
            <a:ext cx="2314661" cy="3005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Gilbert Stuart - Portrait of Rufus King (1819-1820) - Google Art Project.jpg">
            <a:extLst>
              <a:ext uri="{FF2B5EF4-FFF2-40B4-BE49-F238E27FC236}">
                <a16:creationId xmlns:a16="http://schemas.microsoft.com/office/drawing/2014/main" id="{B95A84B5-4087-454B-A20C-B40D550D797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97822" y="1722465"/>
            <a:ext cx="2504806" cy="3005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54B20D42-3E04-4B8C-AEEE-1EC47B8D357E}"/>
              </a:ext>
            </a:extLst>
          </p:cNvPr>
          <p:cNvSpPr txBox="1">
            <a:spLocks/>
          </p:cNvSpPr>
          <p:nvPr/>
        </p:nvSpPr>
        <p:spPr>
          <a:xfrm>
            <a:off x="226718" y="4457976"/>
            <a:ext cx="2314661" cy="54155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George Mason</a:t>
            </a:r>
          </a:p>
        </p:txBody>
      </p:sp>
      <p:sp>
        <p:nvSpPr>
          <p:cNvPr id="11" name="Title 1">
            <a:extLst>
              <a:ext uri="{FF2B5EF4-FFF2-40B4-BE49-F238E27FC236}">
                <a16:creationId xmlns:a16="http://schemas.microsoft.com/office/drawing/2014/main" id="{18FAC467-E320-45DF-B528-6168509E129A}"/>
              </a:ext>
            </a:extLst>
          </p:cNvPr>
          <p:cNvSpPr txBox="1">
            <a:spLocks/>
          </p:cNvSpPr>
          <p:nvPr/>
        </p:nvSpPr>
        <p:spPr>
          <a:xfrm>
            <a:off x="6324473" y="4457127"/>
            <a:ext cx="2314661" cy="54155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Rufus King </a:t>
            </a:r>
          </a:p>
        </p:txBody>
      </p:sp>
      <p:sp>
        <p:nvSpPr>
          <p:cNvPr id="12" name="Title 1">
            <a:extLst>
              <a:ext uri="{FF2B5EF4-FFF2-40B4-BE49-F238E27FC236}">
                <a16:creationId xmlns:a16="http://schemas.microsoft.com/office/drawing/2014/main" id="{D0E2267F-C35E-443C-9F91-072C65C28585}"/>
              </a:ext>
            </a:extLst>
          </p:cNvPr>
          <p:cNvSpPr txBox="1">
            <a:spLocks/>
          </p:cNvSpPr>
          <p:nvPr/>
        </p:nvSpPr>
        <p:spPr>
          <a:xfrm>
            <a:off x="3264451" y="4457128"/>
            <a:ext cx="2314661" cy="54155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John Dickinson</a:t>
            </a:r>
          </a:p>
        </p:txBody>
      </p:sp>
      <p:pic>
        <p:nvPicPr>
          <p:cNvPr id="13" name="Graphic 12">
            <a:extLst>
              <a:ext uri="{FF2B5EF4-FFF2-40B4-BE49-F238E27FC236}">
                <a16:creationId xmlns:a16="http://schemas.microsoft.com/office/drawing/2014/main" id="{8754D78C-4B83-42D9-B7E7-787B39DD79C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793068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017BB-ED15-4D55-BF19-6DD06582224C}"/>
              </a:ext>
            </a:extLst>
          </p:cNvPr>
          <p:cNvSpPr>
            <a:spLocks noGrp="1"/>
          </p:cNvSpPr>
          <p:nvPr>
            <p:ph idx="1"/>
          </p:nvPr>
        </p:nvSpPr>
        <p:spPr>
          <a:xfrm>
            <a:off x="838200" y="1624084"/>
            <a:ext cx="8156944" cy="4557242"/>
          </a:xfrm>
        </p:spPr>
        <p:txBody>
          <a:bodyPr>
            <a:normAutofit fontScale="92500" lnSpcReduction="10000"/>
          </a:bodyPr>
          <a:lstStyle/>
          <a:p>
            <a:r>
              <a:rPr lang="en-US" sz="3000" dirty="0">
                <a:solidFill>
                  <a:srgbClr val="002060"/>
                </a:solidFill>
              </a:rPr>
              <a:t>Slavery was embedded into America’s fabric by the time of the ratification of the Constitution. Did this affect how long slavery lasted in America and how it ended?</a:t>
            </a:r>
          </a:p>
          <a:p>
            <a:endParaRPr lang="en-US" sz="3000" dirty="0">
              <a:solidFill>
                <a:srgbClr val="002060"/>
              </a:solidFill>
            </a:endParaRPr>
          </a:p>
          <a:p>
            <a:r>
              <a:rPr lang="en-US" sz="3000" dirty="0">
                <a:solidFill>
                  <a:srgbClr val="002060"/>
                </a:solidFill>
              </a:rPr>
              <a:t>The </a:t>
            </a:r>
            <a:r>
              <a:rPr lang="en-US" sz="3000" dirty="0">
                <a:solidFill>
                  <a:srgbClr val="FF0000"/>
                </a:solidFill>
              </a:rPr>
              <a:t>13th, 14th, and 15th </a:t>
            </a:r>
            <a:r>
              <a:rPr lang="en-US" sz="3000" dirty="0">
                <a:solidFill>
                  <a:srgbClr val="002060"/>
                </a:solidFill>
              </a:rPr>
              <a:t>Amendments ended slavery in America and tried to rebuild our nation on a stronger constitutional foundation. Did these amendments change the Constitution so much that it was like a re-birth—a “Second Founding”—of our nation?</a:t>
            </a:r>
          </a:p>
          <a:p>
            <a:pPr marL="0" indent="0">
              <a:buNone/>
            </a:pPr>
            <a:endParaRPr lang="en-US" sz="3200" dirty="0">
              <a:solidFill>
                <a:srgbClr val="002060"/>
              </a:solidFill>
            </a:endParaRPr>
          </a:p>
        </p:txBody>
      </p:sp>
      <p:sp>
        <p:nvSpPr>
          <p:cNvPr id="5" name="Title 1">
            <a:extLst>
              <a:ext uri="{FF2B5EF4-FFF2-40B4-BE49-F238E27FC236}">
                <a16:creationId xmlns:a16="http://schemas.microsoft.com/office/drawing/2014/main" id="{13EB93F1-F50A-4C3A-A6D9-D5A43AA602A4}"/>
              </a:ext>
            </a:extLst>
          </p:cNvPr>
          <p:cNvSpPr>
            <a:spLocks noGrp="1"/>
          </p:cNvSpPr>
          <p:nvPr>
            <p:ph type="title"/>
          </p:nvPr>
        </p:nvSpPr>
        <p:spPr>
          <a:xfrm>
            <a:off x="723901" y="434182"/>
            <a:ext cx="4994511" cy="842963"/>
          </a:xfrm>
          <a:solidFill>
            <a:schemeClr val="accent1">
              <a:lumMod val="50000"/>
            </a:schemeClr>
          </a:solidFill>
          <a:effectLst>
            <a:outerShdw blurRad="50800" dist="38100" dir="2700000" algn="tl" rotWithShape="0">
              <a:prstClr val="black">
                <a:alpha val="40000"/>
              </a:prstClr>
            </a:outerShdw>
          </a:effectLst>
        </p:spPr>
        <p:txBody>
          <a:bodyPr>
            <a:no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Framing Questions </a:t>
            </a:r>
            <a:endParaRPr lang="en-US" sz="4000" dirty="0">
              <a:solidFill>
                <a:schemeClr val="bg1"/>
              </a:solidFill>
              <a:latin typeface="Segoe UI Black" panose="020B0A02040204020203" pitchFamily="34" charset="0"/>
              <a:ea typeface="Segoe UI Black" panose="020B0A02040204020203" pitchFamily="34" charset="0"/>
            </a:endParaRPr>
          </a:p>
        </p:txBody>
      </p:sp>
      <p:sp>
        <p:nvSpPr>
          <p:cNvPr id="6" name="Rectangle 5">
            <a:extLst>
              <a:ext uri="{FF2B5EF4-FFF2-40B4-BE49-F238E27FC236}">
                <a16:creationId xmlns:a16="http://schemas.microsoft.com/office/drawing/2014/main" id="{D3AD3C2E-F6CB-44A8-B133-3034914C031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359B3B2-E4E1-40AA-8857-F9CB58EA95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9" name="Graphic 8">
            <a:extLst>
              <a:ext uri="{FF2B5EF4-FFF2-40B4-BE49-F238E27FC236}">
                <a16:creationId xmlns:a16="http://schemas.microsoft.com/office/drawing/2014/main" id="{95CB70CF-6172-430F-85AF-EE0117EBBF6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
        <p:nvSpPr>
          <p:cNvPr id="10" name="TextBox 9">
            <a:extLst>
              <a:ext uri="{FF2B5EF4-FFF2-40B4-BE49-F238E27FC236}">
                <a16:creationId xmlns:a16="http://schemas.microsoft.com/office/drawing/2014/main" id="{5C4FE26C-7FB9-4239-85D8-FA807B9A71D4}"/>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spTree>
    <p:extLst>
      <p:ext uri="{BB962C8B-B14F-4D97-AF65-F5344CB8AC3E}">
        <p14:creationId xmlns:p14="http://schemas.microsoft.com/office/powerpoint/2010/main" val="4221112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017BB-ED15-4D55-BF19-6DD06582224C}"/>
              </a:ext>
            </a:extLst>
          </p:cNvPr>
          <p:cNvSpPr>
            <a:spLocks noGrp="1"/>
          </p:cNvSpPr>
          <p:nvPr>
            <p:ph idx="1"/>
          </p:nvPr>
        </p:nvSpPr>
        <p:spPr>
          <a:xfrm>
            <a:off x="520701" y="1391647"/>
            <a:ext cx="8694211" cy="5032171"/>
          </a:xfrm>
        </p:spPr>
        <p:txBody>
          <a:bodyPr>
            <a:normAutofit/>
          </a:bodyPr>
          <a:lstStyle/>
          <a:p>
            <a:pPr marL="0" indent="0">
              <a:buNone/>
            </a:pPr>
            <a:r>
              <a:rPr lang="en-US" sz="2400" dirty="0">
                <a:solidFill>
                  <a:srgbClr val="002060"/>
                </a:solidFill>
              </a:rPr>
              <a:t>Instead, the Convention reached a compromise over the slave trade.  Congress could ban the slave trade, but only twenty years after the ratification of the Constitution—January 1, 1808. </a:t>
            </a:r>
          </a:p>
          <a:p>
            <a:pPr marL="0" indent="0">
              <a:buNone/>
            </a:pPr>
            <a:endParaRPr lang="en-US" sz="1200" dirty="0">
              <a:solidFill>
                <a:srgbClr val="002060"/>
              </a:solidFill>
            </a:endParaRPr>
          </a:p>
          <a:p>
            <a:pPr marL="0" indent="0">
              <a:buNone/>
            </a:pPr>
            <a:r>
              <a:rPr lang="en-US" sz="2400" dirty="0">
                <a:solidFill>
                  <a:srgbClr val="002060"/>
                </a:solidFill>
              </a:rPr>
              <a:t>In other words, this Clause protected the brutal slave trade until 1808. </a:t>
            </a:r>
          </a:p>
          <a:p>
            <a:pPr marL="0" indent="0">
              <a:buNone/>
            </a:pPr>
            <a:endParaRPr lang="en-US" sz="1200" dirty="0">
              <a:solidFill>
                <a:srgbClr val="002060"/>
              </a:solidFill>
            </a:endParaRPr>
          </a:p>
          <a:p>
            <a:pPr marL="0" indent="0">
              <a:buNone/>
            </a:pPr>
            <a:r>
              <a:rPr lang="en-US" sz="2400" dirty="0">
                <a:solidFill>
                  <a:srgbClr val="002060"/>
                </a:solidFill>
              </a:rPr>
              <a:t>Between 1788 and 1808, the number of enslaved people imported into the United States exceeded 200,000—only roughly 50,000 fewer than the total number of enslaved people imported to American in the previous 170 years.</a:t>
            </a:r>
          </a:p>
          <a:p>
            <a:pPr marL="0" indent="0">
              <a:buNone/>
            </a:pPr>
            <a:endParaRPr lang="en-US" sz="1200" dirty="0">
              <a:solidFill>
                <a:srgbClr val="002060"/>
              </a:solidFill>
            </a:endParaRPr>
          </a:p>
          <a:p>
            <a:pPr marL="0" indent="0">
              <a:buNone/>
            </a:pPr>
            <a:r>
              <a:rPr lang="en-US" sz="2400" dirty="0">
                <a:solidFill>
                  <a:srgbClr val="002060"/>
                </a:solidFill>
              </a:rPr>
              <a:t>In 1808, Congress finally had the power to abolish the international slave trade. And so it did.</a:t>
            </a:r>
          </a:p>
          <a:p>
            <a:pPr marL="0" indent="0">
              <a:buNone/>
            </a:pPr>
            <a:endParaRPr lang="en-US" sz="2400" dirty="0">
              <a:solidFill>
                <a:srgbClr val="002060"/>
              </a:solidFill>
            </a:endParaRPr>
          </a:p>
        </p:txBody>
      </p:sp>
      <p:sp>
        <p:nvSpPr>
          <p:cNvPr id="5" name="Title 1">
            <a:extLst>
              <a:ext uri="{FF2B5EF4-FFF2-40B4-BE49-F238E27FC236}">
                <a16:creationId xmlns:a16="http://schemas.microsoft.com/office/drawing/2014/main" id="{13EB93F1-F50A-4C3A-A6D9-D5A43AA602A4}"/>
              </a:ext>
            </a:extLst>
          </p:cNvPr>
          <p:cNvSpPr>
            <a:spLocks noGrp="1"/>
          </p:cNvSpPr>
          <p:nvPr>
            <p:ph type="title"/>
          </p:nvPr>
        </p:nvSpPr>
        <p:spPr>
          <a:xfrm>
            <a:off x="723901" y="434182"/>
            <a:ext cx="6000750" cy="842963"/>
          </a:xfrm>
          <a:solidFill>
            <a:schemeClr val="accent1">
              <a:lumMod val="50000"/>
            </a:schemeClr>
          </a:solidFill>
          <a:effectLst>
            <a:outerShdw blurRad="50800" dist="38100" dir="2700000" algn="tl" rotWithShape="0">
              <a:prstClr val="black">
                <a:alpha val="40000"/>
              </a:prstClr>
            </a:outerShdw>
          </a:effectLst>
        </p:spPr>
        <p:txBody>
          <a:bodyPr>
            <a:norm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The Slave Trade Clause</a:t>
            </a:r>
            <a:endParaRPr lang="en-US" sz="4000" dirty="0">
              <a:solidFill>
                <a:schemeClr val="bg1"/>
              </a:solidFill>
              <a:latin typeface="Segoe UI Black" panose="020B0A02040204020203" pitchFamily="34" charset="0"/>
              <a:ea typeface="Segoe UI Black" panose="020B0A02040204020203" pitchFamily="34" charset="0"/>
            </a:endParaRPr>
          </a:p>
        </p:txBody>
      </p:sp>
      <p:sp>
        <p:nvSpPr>
          <p:cNvPr id="6" name="Rectangle 5">
            <a:extLst>
              <a:ext uri="{FF2B5EF4-FFF2-40B4-BE49-F238E27FC236}">
                <a16:creationId xmlns:a16="http://schemas.microsoft.com/office/drawing/2014/main" id="{DC26095F-6DDB-456A-8D9E-7C067C37AF76}"/>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2CF2090-C188-4D5C-84FF-9F93E6E2E199}"/>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F20D481B-7801-47F4-A3C9-4DD56F4375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10" name="Graphic 9">
            <a:extLst>
              <a:ext uri="{FF2B5EF4-FFF2-40B4-BE49-F238E27FC236}">
                <a16:creationId xmlns:a16="http://schemas.microsoft.com/office/drawing/2014/main" id="{6926FDD2-3955-41F3-9C9B-2EDA6DB8924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2089925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017BB-ED15-4D55-BF19-6DD06582224C}"/>
              </a:ext>
            </a:extLst>
          </p:cNvPr>
          <p:cNvSpPr>
            <a:spLocks noGrp="1"/>
          </p:cNvSpPr>
          <p:nvPr>
            <p:ph idx="1"/>
          </p:nvPr>
        </p:nvSpPr>
        <p:spPr>
          <a:xfrm>
            <a:off x="5517600" y="1706656"/>
            <a:ext cx="3481335" cy="2237547"/>
          </a:xfrm>
        </p:spPr>
        <p:txBody>
          <a:bodyPr>
            <a:normAutofit/>
          </a:bodyPr>
          <a:lstStyle/>
          <a:p>
            <a:pPr marL="0" indent="0">
              <a:buNone/>
            </a:pPr>
            <a:endParaRPr lang="en-US" dirty="0">
              <a:solidFill>
                <a:srgbClr val="002060"/>
              </a:solidFill>
            </a:endParaRPr>
          </a:p>
          <a:p>
            <a:pPr marL="0" indent="0">
              <a:buNone/>
            </a:pPr>
            <a:r>
              <a:rPr lang="en-US" dirty="0">
                <a:solidFill>
                  <a:srgbClr val="002060"/>
                </a:solidFill>
              </a:rPr>
              <a:t>“Slavery, in time, will not be a speck in our country.”</a:t>
            </a:r>
          </a:p>
          <a:p>
            <a:pPr marL="0" indent="0">
              <a:buNone/>
            </a:pPr>
            <a:endParaRPr lang="en-US" dirty="0">
              <a:solidFill>
                <a:srgbClr val="002060"/>
              </a:solidFill>
            </a:endParaRPr>
          </a:p>
        </p:txBody>
      </p:sp>
      <p:sp>
        <p:nvSpPr>
          <p:cNvPr id="6" name="Rectangle 5">
            <a:extLst>
              <a:ext uri="{FF2B5EF4-FFF2-40B4-BE49-F238E27FC236}">
                <a16:creationId xmlns:a16="http://schemas.microsoft.com/office/drawing/2014/main" id="{DC26095F-6DDB-456A-8D9E-7C067C37AF76}"/>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2CF2090-C188-4D5C-84FF-9F93E6E2E199}"/>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F20D481B-7801-47F4-A3C9-4DD56F4375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2" name="Picture 1">
            <a:extLst>
              <a:ext uri="{FF2B5EF4-FFF2-40B4-BE49-F238E27FC236}">
                <a16:creationId xmlns:a16="http://schemas.microsoft.com/office/drawing/2014/main" id="{8B638585-B669-4986-9542-03558E72DF0F}"/>
              </a:ext>
            </a:extLst>
          </p:cNvPr>
          <p:cNvPicPr>
            <a:picLocks noChangeAspect="1"/>
          </p:cNvPicPr>
          <p:nvPr/>
        </p:nvPicPr>
        <p:blipFill>
          <a:blip r:embed="rId3"/>
          <a:stretch>
            <a:fillRect/>
          </a:stretch>
        </p:blipFill>
        <p:spPr>
          <a:xfrm>
            <a:off x="663981" y="743770"/>
            <a:ext cx="4467577" cy="5584472"/>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D84B66DE-9CD0-4FEE-AAAC-AA40370F8CB7}"/>
              </a:ext>
            </a:extLst>
          </p:cNvPr>
          <p:cNvSpPr txBox="1">
            <a:spLocks/>
          </p:cNvSpPr>
          <p:nvPr/>
        </p:nvSpPr>
        <p:spPr>
          <a:xfrm>
            <a:off x="405662" y="5842237"/>
            <a:ext cx="2710070" cy="722336"/>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Oliver Ellsworth</a:t>
            </a:r>
          </a:p>
        </p:txBody>
      </p:sp>
      <p:pic>
        <p:nvPicPr>
          <p:cNvPr id="11" name="Graphic 10">
            <a:extLst>
              <a:ext uri="{FF2B5EF4-FFF2-40B4-BE49-F238E27FC236}">
                <a16:creationId xmlns:a16="http://schemas.microsoft.com/office/drawing/2014/main" id="{40AB02E6-EA7B-49D8-8717-0AA81A113B5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161779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830866-C890-4C41-BBB3-9E192CADE0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0908" y="585132"/>
            <a:ext cx="2805759" cy="5687736"/>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6EE7BB00-A1CB-4991-BE98-F94681E1B73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61A12D0-CB6A-412B-9944-113AE6F22346}"/>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2C5C3A33-8D2F-4104-8D9D-7FDBA354A9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9" name="Title 1">
            <a:extLst>
              <a:ext uri="{FF2B5EF4-FFF2-40B4-BE49-F238E27FC236}">
                <a16:creationId xmlns:a16="http://schemas.microsoft.com/office/drawing/2014/main" id="{72D1F96D-FB62-40B4-A805-A2911BEE4FDA}"/>
              </a:ext>
            </a:extLst>
          </p:cNvPr>
          <p:cNvSpPr txBox="1">
            <a:spLocks/>
          </p:cNvSpPr>
          <p:nvPr/>
        </p:nvSpPr>
        <p:spPr>
          <a:xfrm>
            <a:off x="405662" y="5842237"/>
            <a:ext cx="2710070"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Prince Hall</a:t>
            </a:r>
          </a:p>
        </p:txBody>
      </p:sp>
      <p:sp>
        <p:nvSpPr>
          <p:cNvPr id="10" name="Rectangle 9">
            <a:extLst>
              <a:ext uri="{FF2B5EF4-FFF2-40B4-BE49-F238E27FC236}">
                <a16:creationId xmlns:a16="http://schemas.microsoft.com/office/drawing/2014/main" id="{88C134A5-1BDA-4890-909E-8EA653700186}"/>
              </a:ext>
            </a:extLst>
          </p:cNvPr>
          <p:cNvSpPr/>
          <p:nvPr/>
        </p:nvSpPr>
        <p:spPr>
          <a:xfrm>
            <a:off x="4187449" y="1613981"/>
            <a:ext cx="4981579" cy="4524315"/>
          </a:xfrm>
          <a:prstGeom prst="rect">
            <a:avLst/>
          </a:prstGeom>
        </p:spPr>
        <p:txBody>
          <a:bodyPr wrap="square">
            <a:spAutoFit/>
          </a:bodyPr>
          <a:lstStyle/>
          <a:p>
            <a:r>
              <a:rPr lang="en-US" sz="2400" dirty="0">
                <a:solidFill>
                  <a:srgbClr val="252F66"/>
                </a:solidFill>
              </a:rPr>
              <a:t>Prince Hall—a free African American in Boston—offered a petition for freedom to the Massachusetts House on behalf of seven African Americans. The petition drew on the Declaration of Independence, arguing that slavery violates natural law.</a:t>
            </a:r>
          </a:p>
          <a:p>
            <a:endParaRPr lang="en-US" sz="2400" dirty="0">
              <a:solidFill>
                <a:srgbClr val="252F66"/>
              </a:solidFill>
            </a:endParaRPr>
          </a:p>
          <a:p>
            <a:r>
              <a:rPr lang="en-US" sz="2400" dirty="0">
                <a:solidFill>
                  <a:srgbClr val="252F66"/>
                </a:solidFill>
              </a:rPr>
              <a:t>Massachusetts’s highest court would go on to declare slavery unconstitutional in 1783—answering Prince Hall’s prophetic call. </a:t>
            </a:r>
          </a:p>
        </p:txBody>
      </p:sp>
      <p:sp>
        <p:nvSpPr>
          <p:cNvPr id="11" name="Title 1">
            <a:extLst>
              <a:ext uri="{FF2B5EF4-FFF2-40B4-BE49-F238E27FC236}">
                <a16:creationId xmlns:a16="http://schemas.microsoft.com/office/drawing/2014/main" id="{3F472DAB-7C22-47F7-8382-3917F853DE76}"/>
              </a:ext>
            </a:extLst>
          </p:cNvPr>
          <p:cNvSpPr>
            <a:spLocks noGrp="1"/>
          </p:cNvSpPr>
          <p:nvPr>
            <p:ph type="title"/>
          </p:nvPr>
        </p:nvSpPr>
        <p:spPr>
          <a:xfrm>
            <a:off x="3996267" y="271245"/>
            <a:ext cx="5147732" cy="1151156"/>
          </a:xfrm>
          <a:solidFill>
            <a:schemeClr val="accent1">
              <a:lumMod val="50000"/>
            </a:schemeClr>
          </a:solidFill>
          <a:effectLst>
            <a:outerShdw blurRad="50800" dist="38100" dir="2700000" algn="tl" rotWithShape="0">
              <a:prstClr val="black">
                <a:alpha val="40000"/>
              </a:prstClr>
            </a:outerShdw>
          </a:effectLst>
        </p:spPr>
        <p:txBody>
          <a:bodyPr>
            <a:no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Early Anti-Slavery Movements </a:t>
            </a:r>
            <a:endParaRPr lang="en-US" sz="4000" dirty="0">
              <a:solidFill>
                <a:schemeClr val="bg1"/>
              </a:solidFill>
              <a:latin typeface="Segoe UI Black" panose="020B0A02040204020203" pitchFamily="34" charset="0"/>
              <a:ea typeface="Segoe UI Black" panose="020B0A02040204020203" pitchFamily="34" charset="0"/>
            </a:endParaRPr>
          </a:p>
        </p:txBody>
      </p:sp>
      <p:pic>
        <p:nvPicPr>
          <p:cNvPr id="12" name="Graphic 11">
            <a:extLst>
              <a:ext uri="{FF2B5EF4-FFF2-40B4-BE49-F238E27FC236}">
                <a16:creationId xmlns:a16="http://schemas.microsoft.com/office/drawing/2014/main" id="{F8C41C17-5EAA-45F6-9E30-B7CA14B53AF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2665314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1249C8-2A78-4AAD-B4B0-05A749E918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1093" y="1574314"/>
            <a:ext cx="3907142" cy="4766713"/>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6EE7BB00-A1CB-4991-BE98-F94681E1B73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61A12D0-CB6A-412B-9944-113AE6F22346}"/>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2C5C3A33-8D2F-4104-8D9D-7FDBA354A9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9" name="Title 1">
            <a:extLst>
              <a:ext uri="{FF2B5EF4-FFF2-40B4-BE49-F238E27FC236}">
                <a16:creationId xmlns:a16="http://schemas.microsoft.com/office/drawing/2014/main" id="{72D1F96D-FB62-40B4-A805-A2911BEE4FDA}"/>
              </a:ext>
            </a:extLst>
          </p:cNvPr>
          <p:cNvSpPr txBox="1">
            <a:spLocks/>
          </p:cNvSpPr>
          <p:nvPr/>
        </p:nvSpPr>
        <p:spPr>
          <a:xfrm>
            <a:off x="79394" y="5842237"/>
            <a:ext cx="3036338"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Benjamin Franklin </a:t>
            </a:r>
          </a:p>
        </p:txBody>
      </p:sp>
      <p:sp>
        <p:nvSpPr>
          <p:cNvPr id="10" name="Rectangle 9">
            <a:extLst>
              <a:ext uri="{FF2B5EF4-FFF2-40B4-BE49-F238E27FC236}">
                <a16:creationId xmlns:a16="http://schemas.microsoft.com/office/drawing/2014/main" id="{88C134A5-1BDA-4890-909E-8EA653700186}"/>
              </a:ext>
            </a:extLst>
          </p:cNvPr>
          <p:cNvSpPr/>
          <p:nvPr/>
        </p:nvSpPr>
        <p:spPr>
          <a:xfrm>
            <a:off x="4429934" y="1574314"/>
            <a:ext cx="4956550" cy="4893647"/>
          </a:xfrm>
          <a:prstGeom prst="rect">
            <a:avLst/>
          </a:prstGeom>
        </p:spPr>
        <p:txBody>
          <a:bodyPr wrap="square">
            <a:spAutoFit/>
          </a:bodyPr>
          <a:lstStyle/>
          <a:p>
            <a:r>
              <a:rPr lang="en-US" sz="2400" dirty="0">
                <a:solidFill>
                  <a:srgbClr val="252F66"/>
                </a:solidFill>
              </a:rPr>
              <a:t>Pennsylvania had the first abolition society in the country—founded in April 1775.  The Quakers took a lead role in the society. </a:t>
            </a:r>
          </a:p>
          <a:p>
            <a:endParaRPr lang="en-US" sz="2400" dirty="0">
              <a:solidFill>
                <a:srgbClr val="252F66"/>
              </a:solidFill>
            </a:endParaRPr>
          </a:p>
          <a:p>
            <a:r>
              <a:rPr lang="en-US" sz="2400" dirty="0">
                <a:solidFill>
                  <a:srgbClr val="252F66"/>
                </a:solidFill>
              </a:rPr>
              <a:t>A decade later, Benjamin Franklin was elected the Society’s president. In his final public act, he sent a petition—signed in February 1790—to Congress on behalf of the Pennsylvania Abolition Society, calling for the abolition of slavery and an end to the slave trade.</a:t>
            </a:r>
          </a:p>
        </p:txBody>
      </p:sp>
      <p:sp>
        <p:nvSpPr>
          <p:cNvPr id="11" name="Title 1">
            <a:extLst>
              <a:ext uri="{FF2B5EF4-FFF2-40B4-BE49-F238E27FC236}">
                <a16:creationId xmlns:a16="http://schemas.microsoft.com/office/drawing/2014/main" id="{3F472DAB-7C22-47F7-8382-3917F853DE76}"/>
              </a:ext>
            </a:extLst>
          </p:cNvPr>
          <p:cNvSpPr>
            <a:spLocks noGrp="1"/>
          </p:cNvSpPr>
          <p:nvPr>
            <p:ph type="title"/>
          </p:nvPr>
        </p:nvSpPr>
        <p:spPr>
          <a:xfrm>
            <a:off x="643467" y="271245"/>
            <a:ext cx="8500532" cy="863288"/>
          </a:xfrm>
          <a:solidFill>
            <a:schemeClr val="accent1">
              <a:lumMod val="50000"/>
            </a:schemeClr>
          </a:solidFill>
          <a:effectLst>
            <a:outerShdw blurRad="50800" dist="38100" dir="2700000" algn="tl" rotWithShape="0">
              <a:prstClr val="black">
                <a:alpha val="40000"/>
              </a:prstClr>
            </a:outerShdw>
          </a:effectLst>
        </p:spPr>
        <p:txBody>
          <a:bodyPr>
            <a:no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Early Anti-Slavery Movements </a:t>
            </a:r>
            <a:endParaRPr lang="en-US" sz="4000" dirty="0">
              <a:solidFill>
                <a:schemeClr val="bg1"/>
              </a:solidFill>
              <a:latin typeface="Segoe UI Black" panose="020B0A02040204020203" pitchFamily="34" charset="0"/>
              <a:ea typeface="Segoe UI Black" panose="020B0A02040204020203" pitchFamily="34" charset="0"/>
            </a:endParaRPr>
          </a:p>
        </p:txBody>
      </p:sp>
      <p:pic>
        <p:nvPicPr>
          <p:cNvPr id="12" name="Graphic 11">
            <a:extLst>
              <a:ext uri="{FF2B5EF4-FFF2-40B4-BE49-F238E27FC236}">
                <a16:creationId xmlns:a16="http://schemas.microsoft.com/office/drawing/2014/main" id="{CD7AC780-FE1C-4F21-8B6C-D5959E2FC1B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4175282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1249C8-2A78-4AAD-B4B0-05A749E918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1093" y="1574314"/>
            <a:ext cx="3907142" cy="4766713"/>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6EE7BB00-A1CB-4991-BE98-F94681E1B73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61A12D0-CB6A-412B-9944-113AE6F22346}"/>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2C5C3A33-8D2F-4104-8D9D-7FDBA354A9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9" name="Title 1">
            <a:extLst>
              <a:ext uri="{FF2B5EF4-FFF2-40B4-BE49-F238E27FC236}">
                <a16:creationId xmlns:a16="http://schemas.microsoft.com/office/drawing/2014/main" id="{72D1F96D-FB62-40B4-A805-A2911BEE4FDA}"/>
              </a:ext>
            </a:extLst>
          </p:cNvPr>
          <p:cNvSpPr txBox="1">
            <a:spLocks/>
          </p:cNvSpPr>
          <p:nvPr/>
        </p:nvSpPr>
        <p:spPr>
          <a:xfrm>
            <a:off x="79394" y="5842237"/>
            <a:ext cx="3036338"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Benjamin Franklin </a:t>
            </a:r>
          </a:p>
        </p:txBody>
      </p:sp>
      <p:sp>
        <p:nvSpPr>
          <p:cNvPr id="10" name="Rectangle 9">
            <a:extLst>
              <a:ext uri="{FF2B5EF4-FFF2-40B4-BE49-F238E27FC236}">
                <a16:creationId xmlns:a16="http://schemas.microsoft.com/office/drawing/2014/main" id="{88C134A5-1BDA-4890-909E-8EA653700186}"/>
              </a:ext>
            </a:extLst>
          </p:cNvPr>
          <p:cNvSpPr/>
          <p:nvPr/>
        </p:nvSpPr>
        <p:spPr>
          <a:xfrm>
            <a:off x="4445748" y="1862181"/>
            <a:ext cx="4956550" cy="4524315"/>
          </a:xfrm>
          <a:prstGeom prst="rect">
            <a:avLst/>
          </a:prstGeom>
        </p:spPr>
        <p:txBody>
          <a:bodyPr wrap="square">
            <a:spAutoFit/>
          </a:bodyPr>
          <a:lstStyle/>
          <a:p>
            <a:r>
              <a:rPr lang="en-US" sz="2400" dirty="0">
                <a:solidFill>
                  <a:srgbClr val="252F66"/>
                </a:solidFill>
              </a:rPr>
              <a:t>It called for the First Congress to </a:t>
            </a:r>
            <a:r>
              <a:rPr lang="en-US" sz="2400" b="1" dirty="0">
                <a:solidFill>
                  <a:srgbClr val="252F66"/>
                </a:solidFill>
              </a:rPr>
              <a:t>“devise a means for removing the Inconsistency from the Character of the American People” and “to promote mercy and justice towards this distressed Race”—</a:t>
            </a:r>
            <a:r>
              <a:rPr lang="en-US" sz="2400" dirty="0">
                <a:solidFill>
                  <a:srgbClr val="252F66"/>
                </a:solidFill>
              </a:rPr>
              <a:t>namely, African Americans.</a:t>
            </a:r>
          </a:p>
          <a:p>
            <a:endParaRPr lang="en-US" sz="2400" dirty="0">
              <a:solidFill>
                <a:srgbClr val="252F66"/>
              </a:solidFill>
            </a:endParaRPr>
          </a:p>
          <a:p>
            <a:r>
              <a:rPr lang="en-US" sz="2400" dirty="0">
                <a:solidFill>
                  <a:srgbClr val="252F66"/>
                </a:solidFill>
              </a:rPr>
              <a:t>Congress concluded the Constitution limited its power to end the slave trade until 1808.  </a:t>
            </a:r>
          </a:p>
          <a:p>
            <a:endParaRPr lang="en-US" sz="2400" dirty="0">
              <a:solidFill>
                <a:srgbClr val="252F66"/>
              </a:solidFill>
            </a:endParaRPr>
          </a:p>
        </p:txBody>
      </p:sp>
      <p:sp>
        <p:nvSpPr>
          <p:cNvPr id="11" name="Title 1">
            <a:extLst>
              <a:ext uri="{FF2B5EF4-FFF2-40B4-BE49-F238E27FC236}">
                <a16:creationId xmlns:a16="http://schemas.microsoft.com/office/drawing/2014/main" id="{3F472DAB-7C22-47F7-8382-3917F853DE76}"/>
              </a:ext>
            </a:extLst>
          </p:cNvPr>
          <p:cNvSpPr>
            <a:spLocks noGrp="1"/>
          </p:cNvSpPr>
          <p:nvPr>
            <p:ph type="title"/>
          </p:nvPr>
        </p:nvSpPr>
        <p:spPr>
          <a:xfrm>
            <a:off x="643467" y="271245"/>
            <a:ext cx="8500532" cy="863288"/>
          </a:xfrm>
          <a:solidFill>
            <a:schemeClr val="accent1">
              <a:lumMod val="50000"/>
            </a:schemeClr>
          </a:solidFill>
          <a:effectLst>
            <a:outerShdw blurRad="50800" dist="38100" dir="2700000" algn="tl" rotWithShape="0">
              <a:prstClr val="black">
                <a:alpha val="40000"/>
              </a:prstClr>
            </a:outerShdw>
          </a:effectLst>
        </p:spPr>
        <p:txBody>
          <a:bodyPr>
            <a:no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Early Anti-Slavery Movements </a:t>
            </a:r>
            <a:endParaRPr lang="en-US" sz="4000" dirty="0">
              <a:solidFill>
                <a:schemeClr val="bg1"/>
              </a:solidFill>
              <a:latin typeface="Segoe UI Black" panose="020B0A02040204020203" pitchFamily="34" charset="0"/>
              <a:ea typeface="Segoe UI Black" panose="020B0A02040204020203" pitchFamily="34" charset="0"/>
            </a:endParaRPr>
          </a:p>
        </p:txBody>
      </p:sp>
      <p:pic>
        <p:nvPicPr>
          <p:cNvPr id="12" name="Graphic 11">
            <a:extLst>
              <a:ext uri="{FF2B5EF4-FFF2-40B4-BE49-F238E27FC236}">
                <a16:creationId xmlns:a16="http://schemas.microsoft.com/office/drawing/2014/main" id="{56FBF98E-DFE1-49F4-B427-F5A8B82004F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4139022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E7BB00-A1CB-4991-BE98-F94681E1B73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61A12D0-CB6A-412B-9944-113AE6F22346}"/>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2C5C3A33-8D2F-4104-8D9D-7FDBA354A9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10" name="Rectangle 9">
            <a:extLst>
              <a:ext uri="{FF2B5EF4-FFF2-40B4-BE49-F238E27FC236}">
                <a16:creationId xmlns:a16="http://schemas.microsoft.com/office/drawing/2014/main" id="{88C134A5-1BDA-4890-909E-8EA653700186}"/>
              </a:ext>
            </a:extLst>
          </p:cNvPr>
          <p:cNvSpPr/>
          <p:nvPr/>
        </p:nvSpPr>
        <p:spPr>
          <a:xfrm>
            <a:off x="4411881" y="1536174"/>
            <a:ext cx="4410385" cy="4524315"/>
          </a:xfrm>
          <a:prstGeom prst="rect">
            <a:avLst/>
          </a:prstGeom>
        </p:spPr>
        <p:txBody>
          <a:bodyPr wrap="square">
            <a:spAutoFit/>
          </a:bodyPr>
          <a:lstStyle/>
          <a:p>
            <a:r>
              <a:rPr lang="en-US" sz="2400" dirty="0">
                <a:solidFill>
                  <a:srgbClr val="252F66"/>
                </a:solidFill>
              </a:rPr>
              <a:t>Prior to the Civil War, both pro-slavery and anti-slavery advocates debated the Constitution’s meaning and its relationship to slavery. Several different visions emerged.</a:t>
            </a:r>
          </a:p>
          <a:p>
            <a:endParaRPr lang="en-US" sz="2400" dirty="0">
              <a:solidFill>
                <a:srgbClr val="252F66"/>
              </a:solidFill>
            </a:endParaRPr>
          </a:p>
          <a:p>
            <a:r>
              <a:rPr lang="en-US" sz="2400" dirty="0">
                <a:solidFill>
                  <a:srgbClr val="252F66"/>
                </a:solidFill>
              </a:rPr>
              <a:t>Pro-slavery advocates like John C. Calhoun looked to the Constitution’s text and history and argued that the Constitution was a pro-slavery document.</a:t>
            </a:r>
          </a:p>
        </p:txBody>
      </p:sp>
      <p:sp>
        <p:nvSpPr>
          <p:cNvPr id="11" name="Title 1">
            <a:extLst>
              <a:ext uri="{FF2B5EF4-FFF2-40B4-BE49-F238E27FC236}">
                <a16:creationId xmlns:a16="http://schemas.microsoft.com/office/drawing/2014/main" id="{3F472DAB-7C22-47F7-8382-3917F853DE76}"/>
              </a:ext>
            </a:extLst>
          </p:cNvPr>
          <p:cNvSpPr>
            <a:spLocks noGrp="1"/>
          </p:cNvSpPr>
          <p:nvPr>
            <p:ph type="title"/>
          </p:nvPr>
        </p:nvSpPr>
        <p:spPr>
          <a:xfrm>
            <a:off x="643467" y="271245"/>
            <a:ext cx="8500532" cy="863288"/>
          </a:xfrm>
          <a:solidFill>
            <a:schemeClr val="accent1">
              <a:lumMod val="50000"/>
            </a:schemeClr>
          </a:solidFill>
          <a:effectLst>
            <a:outerShdw blurRad="50800" dist="38100" dir="2700000" algn="tl" rotWithShape="0">
              <a:prstClr val="black">
                <a:alpha val="40000"/>
              </a:prstClr>
            </a:outerShdw>
          </a:effectLst>
        </p:spPr>
        <p:txBody>
          <a:bodyPr>
            <a:no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Lead up to The Civil War</a:t>
            </a:r>
            <a:endParaRPr lang="en-US" sz="4000" dirty="0">
              <a:solidFill>
                <a:schemeClr val="bg1"/>
              </a:solidFill>
              <a:latin typeface="Segoe UI Black" panose="020B0A02040204020203" pitchFamily="34" charset="0"/>
              <a:ea typeface="Segoe UI Black" panose="020B0A02040204020203" pitchFamily="34" charset="0"/>
            </a:endParaRPr>
          </a:p>
        </p:txBody>
      </p:sp>
      <p:pic>
        <p:nvPicPr>
          <p:cNvPr id="12" name="Picture 2" descr="John C. Calhoun_Square.jpg">
            <a:extLst>
              <a:ext uri="{FF2B5EF4-FFF2-40B4-BE49-F238E27FC236}">
                <a16:creationId xmlns:a16="http://schemas.microsoft.com/office/drawing/2014/main" id="{5508FA33-19D7-430A-BB19-58508F3F314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4093" y="1536174"/>
            <a:ext cx="3515596" cy="4524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55C98212-CBA2-4E05-86F8-316B608D54F5}"/>
              </a:ext>
            </a:extLst>
          </p:cNvPr>
          <p:cNvSpPr txBox="1">
            <a:spLocks/>
          </p:cNvSpPr>
          <p:nvPr/>
        </p:nvSpPr>
        <p:spPr>
          <a:xfrm>
            <a:off x="163651" y="5657680"/>
            <a:ext cx="3036338"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John C. Calhoun</a:t>
            </a:r>
          </a:p>
        </p:txBody>
      </p:sp>
      <p:pic>
        <p:nvPicPr>
          <p:cNvPr id="14" name="Graphic 13">
            <a:extLst>
              <a:ext uri="{FF2B5EF4-FFF2-40B4-BE49-F238E27FC236}">
                <a16:creationId xmlns:a16="http://schemas.microsoft.com/office/drawing/2014/main" id="{60B4347E-D68E-45AF-A6E0-32056E6476E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043542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E7BB00-A1CB-4991-BE98-F94681E1B73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61A12D0-CB6A-412B-9944-113AE6F22346}"/>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2C5C3A33-8D2F-4104-8D9D-7FDBA354A9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10" name="Rectangle 9">
            <a:extLst>
              <a:ext uri="{FF2B5EF4-FFF2-40B4-BE49-F238E27FC236}">
                <a16:creationId xmlns:a16="http://schemas.microsoft.com/office/drawing/2014/main" id="{88C134A5-1BDA-4890-909E-8EA653700186}"/>
              </a:ext>
            </a:extLst>
          </p:cNvPr>
          <p:cNvSpPr/>
          <p:nvPr/>
        </p:nvSpPr>
        <p:spPr>
          <a:xfrm>
            <a:off x="457200" y="1536174"/>
            <a:ext cx="8960911" cy="4893647"/>
          </a:xfrm>
          <a:prstGeom prst="rect">
            <a:avLst/>
          </a:prstGeom>
        </p:spPr>
        <p:txBody>
          <a:bodyPr wrap="square">
            <a:spAutoFit/>
          </a:bodyPr>
          <a:lstStyle/>
          <a:p>
            <a:r>
              <a:rPr lang="en-US" sz="2400" dirty="0">
                <a:solidFill>
                  <a:srgbClr val="252F66"/>
                </a:solidFill>
              </a:rPr>
              <a:t>Abolitionism was an interracial movement, bringing African American and white Americans together in a common cause. African American and white Northerners—women and men, alike—increasingly joined anti-slavery societies over time.  </a:t>
            </a:r>
          </a:p>
          <a:p>
            <a:endParaRPr lang="en-US" sz="2400" dirty="0">
              <a:solidFill>
                <a:srgbClr val="252F66"/>
              </a:solidFill>
            </a:endParaRPr>
          </a:p>
          <a:p>
            <a:r>
              <a:rPr lang="en-US" sz="2400" dirty="0">
                <a:solidFill>
                  <a:srgbClr val="252F66"/>
                </a:solidFill>
              </a:rPr>
              <a:t>Their members sent petitions to Congress, pressed state legislatures to pass laws that protected the rights of alleged fugitives, and organized to resist slavecatchers and kidnappers.</a:t>
            </a:r>
          </a:p>
          <a:p>
            <a:endParaRPr lang="en-US" sz="2400" dirty="0">
              <a:solidFill>
                <a:srgbClr val="252F66"/>
              </a:solidFill>
            </a:endParaRPr>
          </a:p>
          <a:p>
            <a:r>
              <a:rPr lang="en-US" sz="2400" dirty="0">
                <a:solidFill>
                  <a:srgbClr val="252F66"/>
                </a:solidFill>
              </a:rPr>
              <a:t>As the decades advanced, a wide range of abolitionist and anti-slavery thought emerged as the country grappled with how to deal with slavery. </a:t>
            </a:r>
          </a:p>
          <a:p>
            <a:endParaRPr lang="en-US" sz="2400" dirty="0">
              <a:solidFill>
                <a:srgbClr val="252F66"/>
              </a:solidFill>
            </a:endParaRPr>
          </a:p>
        </p:txBody>
      </p:sp>
      <p:sp>
        <p:nvSpPr>
          <p:cNvPr id="11" name="Title 1">
            <a:extLst>
              <a:ext uri="{FF2B5EF4-FFF2-40B4-BE49-F238E27FC236}">
                <a16:creationId xmlns:a16="http://schemas.microsoft.com/office/drawing/2014/main" id="{3F472DAB-7C22-47F7-8382-3917F853DE76}"/>
              </a:ext>
            </a:extLst>
          </p:cNvPr>
          <p:cNvSpPr>
            <a:spLocks noGrp="1"/>
          </p:cNvSpPr>
          <p:nvPr>
            <p:ph type="title"/>
          </p:nvPr>
        </p:nvSpPr>
        <p:spPr>
          <a:xfrm>
            <a:off x="643467" y="271245"/>
            <a:ext cx="8500532" cy="863288"/>
          </a:xfrm>
          <a:solidFill>
            <a:schemeClr val="accent1">
              <a:lumMod val="50000"/>
            </a:schemeClr>
          </a:solidFill>
          <a:effectLst>
            <a:outerShdw blurRad="50800" dist="38100" dir="2700000" algn="tl" rotWithShape="0">
              <a:prstClr val="black">
                <a:alpha val="40000"/>
              </a:prstClr>
            </a:outerShdw>
          </a:effectLst>
        </p:spPr>
        <p:txBody>
          <a:bodyPr>
            <a:no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Abolitionism </a:t>
            </a:r>
            <a:endParaRPr lang="en-US" sz="4000" dirty="0">
              <a:solidFill>
                <a:schemeClr val="bg1"/>
              </a:solidFill>
              <a:latin typeface="Segoe UI Black" panose="020B0A02040204020203" pitchFamily="34" charset="0"/>
              <a:ea typeface="Segoe UI Black" panose="020B0A02040204020203" pitchFamily="34" charset="0"/>
            </a:endParaRPr>
          </a:p>
        </p:txBody>
      </p:sp>
      <p:pic>
        <p:nvPicPr>
          <p:cNvPr id="9" name="Graphic 8">
            <a:extLst>
              <a:ext uri="{FF2B5EF4-FFF2-40B4-BE49-F238E27FC236}">
                <a16:creationId xmlns:a16="http://schemas.microsoft.com/office/drawing/2014/main" id="{28DDDA90-22A7-4638-8D8F-FEFB70117AD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959611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William Lloyd Garrison - Wikipedia">
            <a:extLst>
              <a:ext uri="{FF2B5EF4-FFF2-40B4-BE49-F238E27FC236}">
                <a16:creationId xmlns:a16="http://schemas.microsoft.com/office/drawing/2014/main" id="{1FEFA383-7A54-424B-A617-144AB43D867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78325" y="1691537"/>
            <a:ext cx="3691150" cy="45893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931332" y="428220"/>
            <a:ext cx="7366001" cy="841780"/>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Garrison Interpretation </a:t>
            </a:r>
          </a:p>
        </p:txBody>
      </p:sp>
      <p:sp>
        <p:nvSpPr>
          <p:cNvPr id="4" name="Rectangle 3">
            <a:extLst>
              <a:ext uri="{FF2B5EF4-FFF2-40B4-BE49-F238E27FC236}">
                <a16:creationId xmlns:a16="http://schemas.microsoft.com/office/drawing/2014/main" id="{2E74F69B-E182-4F91-975C-C7F9273A75F8}"/>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2D1ECDD-B028-44C3-A312-4CAE15320D4A}"/>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C24A1656-A0E2-4BB8-B89D-5668C83FE6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2" name="Rectangle 1">
            <a:extLst>
              <a:ext uri="{FF2B5EF4-FFF2-40B4-BE49-F238E27FC236}">
                <a16:creationId xmlns:a16="http://schemas.microsoft.com/office/drawing/2014/main" id="{2BD19BEC-0CF4-4BC0-9F66-FC6860AD92D3}"/>
              </a:ext>
            </a:extLst>
          </p:cNvPr>
          <p:cNvSpPr/>
          <p:nvPr/>
        </p:nvSpPr>
        <p:spPr>
          <a:xfrm>
            <a:off x="4756026" y="1691537"/>
            <a:ext cx="4662086" cy="4524315"/>
          </a:xfrm>
          <a:prstGeom prst="rect">
            <a:avLst/>
          </a:prstGeom>
        </p:spPr>
        <p:txBody>
          <a:bodyPr wrap="square">
            <a:spAutoFit/>
          </a:bodyPr>
          <a:lstStyle/>
          <a:p>
            <a:r>
              <a:rPr lang="en-US" sz="2400" dirty="0">
                <a:solidFill>
                  <a:srgbClr val="252F66"/>
                </a:solidFill>
              </a:rPr>
              <a:t>The Garrisonians or “radical abolitionists”—including William Lloyd Garrison and Wendell Phillips—maintained that the Constitution was “</a:t>
            </a:r>
            <a:r>
              <a:rPr lang="en-US" sz="2400" dirty="0">
                <a:solidFill>
                  <a:srgbClr val="FF0000"/>
                </a:solidFill>
              </a:rPr>
              <a:t>a covenant with death and an agreement with hell.” </a:t>
            </a:r>
            <a:r>
              <a:rPr lang="en-US" sz="2400" dirty="0">
                <a:solidFill>
                  <a:srgbClr val="252F66"/>
                </a:solidFill>
              </a:rPr>
              <a:t> Ironically, Phillips, Garrison, and their supporters agreed with pro-slavery advocates like Calhoun.  </a:t>
            </a:r>
          </a:p>
          <a:p>
            <a:endParaRPr lang="en-US" sz="2400" dirty="0">
              <a:solidFill>
                <a:srgbClr val="252F66"/>
              </a:solidFill>
            </a:endParaRPr>
          </a:p>
          <a:p>
            <a:r>
              <a:rPr lang="en-US" sz="2400" dirty="0">
                <a:solidFill>
                  <a:srgbClr val="252F66"/>
                </a:solidFill>
              </a:rPr>
              <a:t>They argued that the Constitution was a pro-slavery compact.  </a:t>
            </a:r>
          </a:p>
        </p:txBody>
      </p:sp>
      <p:sp>
        <p:nvSpPr>
          <p:cNvPr id="10" name="Title 1">
            <a:extLst>
              <a:ext uri="{FF2B5EF4-FFF2-40B4-BE49-F238E27FC236}">
                <a16:creationId xmlns:a16="http://schemas.microsoft.com/office/drawing/2014/main" id="{D9C10428-7A88-428B-8E1A-07E2F5DD8541}"/>
              </a:ext>
            </a:extLst>
          </p:cNvPr>
          <p:cNvSpPr txBox="1">
            <a:spLocks/>
          </p:cNvSpPr>
          <p:nvPr/>
        </p:nvSpPr>
        <p:spPr>
          <a:xfrm>
            <a:off x="225618" y="5919792"/>
            <a:ext cx="3381648"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William Lloyd Garrison</a:t>
            </a:r>
          </a:p>
        </p:txBody>
      </p:sp>
      <p:pic>
        <p:nvPicPr>
          <p:cNvPr id="11" name="Graphic 10">
            <a:extLst>
              <a:ext uri="{FF2B5EF4-FFF2-40B4-BE49-F238E27FC236}">
                <a16:creationId xmlns:a16="http://schemas.microsoft.com/office/drawing/2014/main" id="{08078016-3D4E-4DEB-B702-1CA7A0094A1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288818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36A8B-DAF2-45B3-BEF0-982B98266C18}"/>
              </a:ext>
            </a:extLst>
          </p:cNvPr>
          <p:cNvPicPr>
            <a:picLocks noChangeAspect="1"/>
          </p:cNvPicPr>
          <p:nvPr/>
        </p:nvPicPr>
        <p:blipFill>
          <a:blip r:embed="rId2"/>
          <a:stretch>
            <a:fillRect/>
          </a:stretch>
        </p:blipFill>
        <p:spPr>
          <a:xfrm>
            <a:off x="728057" y="1556071"/>
            <a:ext cx="3381649" cy="4791710"/>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1073025" y="408283"/>
            <a:ext cx="7366001" cy="841780"/>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Anti-Slavery Constitution</a:t>
            </a:r>
          </a:p>
        </p:txBody>
      </p:sp>
      <p:sp>
        <p:nvSpPr>
          <p:cNvPr id="4" name="Rectangle 3">
            <a:extLst>
              <a:ext uri="{FF2B5EF4-FFF2-40B4-BE49-F238E27FC236}">
                <a16:creationId xmlns:a16="http://schemas.microsoft.com/office/drawing/2014/main" id="{2E74F69B-E182-4F91-975C-C7F9273A75F8}"/>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2D1ECDD-B028-44C3-A312-4CAE15320D4A}"/>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C24A1656-A0E2-4BB8-B89D-5668C83FE6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2" name="Rectangle 1">
            <a:extLst>
              <a:ext uri="{FF2B5EF4-FFF2-40B4-BE49-F238E27FC236}">
                <a16:creationId xmlns:a16="http://schemas.microsoft.com/office/drawing/2014/main" id="{2BD19BEC-0CF4-4BC0-9F66-FC6860AD92D3}"/>
              </a:ext>
            </a:extLst>
          </p:cNvPr>
          <p:cNvSpPr/>
          <p:nvPr/>
        </p:nvSpPr>
        <p:spPr>
          <a:xfrm>
            <a:off x="4756026" y="1691537"/>
            <a:ext cx="4662086" cy="4893647"/>
          </a:xfrm>
          <a:prstGeom prst="rect">
            <a:avLst/>
          </a:prstGeom>
        </p:spPr>
        <p:txBody>
          <a:bodyPr wrap="square">
            <a:spAutoFit/>
          </a:bodyPr>
          <a:lstStyle/>
          <a:p>
            <a:r>
              <a:rPr lang="en-US" sz="2400" dirty="0">
                <a:solidFill>
                  <a:srgbClr val="252F66"/>
                </a:solidFill>
              </a:rPr>
              <a:t>Other anti-slavery advocates opposed the Garrisonian vision and argued that the Constitution gave anti-slavery forces the power they needed to end slavery.</a:t>
            </a:r>
          </a:p>
          <a:p>
            <a:endParaRPr lang="en-US" sz="2400" dirty="0">
              <a:solidFill>
                <a:srgbClr val="252F66"/>
              </a:solidFill>
            </a:endParaRPr>
          </a:p>
          <a:p>
            <a:r>
              <a:rPr lang="en-US" sz="2400" dirty="0">
                <a:solidFill>
                  <a:srgbClr val="252F66"/>
                </a:solidFill>
              </a:rPr>
              <a:t>For instance, anti-slavery advocates like Lysander Spooner rejected the Garrisonian argument and countered with a vision of the Constitution as a fundamentally anti-slavery document.</a:t>
            </a:r>
          </a:p>
          <a:p>
            <a:endParaRPr lang="en-US" sz="2400" dirty="0">
              <a:solidFill>
                <a:srgbClr val="252F66"/>
              </a:solidFill>
            </a:endParaRPr>
          </a:p>
        </p:txBody>
      </p:sp>
      <p:sp>
        <p:nvSpPr>
          <p:cNvPr id="8" name="Title 1">
            <a:extLst>
              <a:ext uri="{FF2B5EF4-FFF2-40B4-BE49-F238E27FC236}">
                <a16:creationId xmlns:a16="http://schemas.microsoft.com/office/drawing/2014/main" id="{770ACA56-83A5-48E4-B888-71782A59F7D3}"/>
              </a:ext>
            </a:extLst>
          </p:cNvPr>
          <p:cNvSpPr txBox="1">
            <a:spLocks/>
          </p:cNvSpPr>
          <p:nvPr/>
        </p:nvSpPr>
        <p:spPr>
          <a:xfrm>
            <a:off x="225618" y="5919792"/>
            <a:ext cx="3381648"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Lysander Spooner </a:t>
            </a:r>
          </a:p>
        </p:txBody>
      </p:sp>
      <p:pic>
        <p:nvPicPr>
          <p:cNvPr id="10" name="Graphic 9">
            <a:extLst>
              <a:ext uri="{FF2B5EF4-FFF2-40B4-BE49-F238E27FC236}">
                <a16:creationId xmlns:a16="http://schemas.microsoft.com/office/drawing/2014/main" id="{F3C43923-5590-4AE6-AFCF-2EB4E3D5506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826153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41A265-7A9D-4055-81BC-ED2D6A4D5331}"/>
              </a:ext>
            </a:extLst>
          </p:cNvPr>
          <p:cNvPicPr>
            <a:picLocks noChangeAspect="1"/>
          </p:cNvPicPr>
          <p:nvPr/>
        </p:nvPicPr>
        <p:blipFill>
          <a:blip r:embed="rId2"/>
          <a:stretch>
            <a:fillRect/>
          </a:stretch>
        </p:blipFill>
        <p:spPr>
          <a:xfrm>
            <a:off x="578123" y="1691537"/>
            <a:ext cx="4030277" cy="4543221"/>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1073025" y="408283"/>
            <a:ext cx="7366001" cy="841780"/>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Anti-Slavery Constitution</a:t>
            </a:r>
          </a:p>
        </p:txBody>
      </p:sp>
      <p:sp>
        <p:nvSpPr>
          <p:cNvPr id="4" name="Rectangle 3">
            <a:extLst>
              <a:ext uri="{FF2B5EF4-FFF2-40B4-BE49-F238E27FC236}">
                <a16:creationId xmlns:a16="http://schemas.microsoft.com/office/drawing/2014/main" id="{2E74F69B-E182-4F91-975C-C7F9273A75F8}"/>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2D1ECDD-B028-44C3-A312-4CAE15320D4A}"/>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C24A1656-A0E2-4BB8-B89D-5668C83FE6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2" name="Rectangle 1">
            <a:extLst>
              <a:ext uri="{FF2B5EF4-FFF2-40B4-BE49-F238E27FC236}">
                <a16:creationId xmlns:a16="http://schemas.microsoft.com/office/drawing/2014/main" id="{2BD19BEC-0CF4-4BC0-9F66-FC6860AD92D3}"/>
              </a:ext>
            </a:extLst>
          </p:cNvPr>
          <p:cNvSpPr/>
          <p:nvPr/>
        </p:nvSpPr>
        <p:spPr>
          <a:xfrm>
            <a:off x="4756026" y="1691537"/>
            <a:ext cx="4662086" cy="4154984"/>
          </a:xfrm>
          <a:prstGeom prst="rect">
            <a:avLst/>
          </a:prstGeom>
        </p:spPr>
        <p:txBody>
          <a:bodyPr wrap="square">
            <a:spAutoFit/>
          </a:bodyPr>
          <a:lstStyle/>
          <a:p>
            <a:r>
              <a:rPr lang="en-US" sz="2400" dirty="0">
                <a:solidFill>
                  <a:srgbClr val="252F66"/>
                </a:solidFill>
              </a:rPr>
              <a:t>A group led by Salmon P. Chase—the future Chief Justice—adopted the view that, while the Constitution didn’t empower the national government to attack slavery where it already existed in the slaveholding states, the federal government was free to abolish slavery in the District of Columbia, in the territories, and on all federal property. </a:t>
            </a:r>
          </a:p>
        </p:txBody>
      </p:sp>
      <p:sp>
        <p:nvSpPr>
          <p:cNvPr id="8" name="Title 1">
            <a:extLst>
              <a:ext uri="{FF2B5EF4-FFF2-40B4-BE49-F238E27FC236}">
                <a16:creationId xmlns:a16="http://schemas.microsoft.com/office/drawing/2014/main" id="{E3F19485-2838-4FEE-A837-B775A48E16EA}"/>
              </a:ext>
            </a:extLst>
          </p:cNvPr>
          <p:cNvSpPr txBox="1">
            <a:spLocks/>
          </p:cNvSpPr>
          <p:nvPr/>
        </p:nvSpPr>
        <p:spPr>
          <a:xfrm>
            <a:off x="225618" y="5919792"/>
            <a:ext cx="3381648"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Salmon P. Chase</a:t>
            </a:r>
          </a:p>
        </p:txBody>
      </p:sp>
      <p:pic>
        <p:nvPicPr>
          <p:cNvPr id="12" name="Graphic 11">
            <a:extLst>
              <a:ext uri="{FF2B5EF4-FFF2-40B4-BE49-F238E27FC236}">
                <a16:creationId xmlns:a16="http://schemas.microsoft.com/office/drawing/2014/main" id="{8CE281B4-940D-42F5-9F09-ADD782C20CD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3484769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017BB-ED15-4D55-BF19-6DD06582224C}"/>
              </a:ext>
            </a:extLst>
          </p:cNvPr>
          <p:cNvSpPr>
            <a:spLocks noGrp="1"/>
          </p:cNvSpPr>
          <p:nvPr>
            <p:ph idx="1"/>
          </p:nvPr>
        </p:nvSpPr>
        <p:spPr>
          <a:xfrm>
            <a:off x="838200" y="1624084"/>
            <a:ext cx="8156944" cy="4557242"/>
          </a:xfrm>
        </p:spPr>
        <p:txBody>
          <a:bodyPr>
            <a:normAutofit/>
          </a:bodyPr>
          <a:lstStyle/>
          <a:p>
            <a:pPr marL="0" indent="0">
              <a:buNone/>
            </a:pPr>
            <a:r>
              <a:rPr lang="en-US" sz="3200" dirty="0">
                <a:solidFill>
                  <a:srgbClr val="002060"/>
                </a:solidFill>
              </a:rPr>
              <a:t>While the original Constitution—plus the Bill of Rights—remains a powerful statement of many of America’s most enduring principles, the Thirteenth, Fourteenth, and Fifteenth Amendments truly represent our nation’s “Second Founding.”</a:t>
            </a:r>
            <a:endParaRPr lang="en-US" sz="3600" dirty="0">
              <a:solidFill>
                <a:srgbClr val="002060"/>
              </a:solidFill>
            </a:endParaRPr>
          </a:p>
        </p:txBody>
      </p:sp>
      <p:sp>
        <p:nvSpPr>
          <p:cNvPr id="5" name="Title 1">
            <a:extLst>
              <a:ext uri="{FF2B5EF4-FFF2-40B4-BE49-F238E27FC236}">
                <a16:creationId xmlns:a16="http://schemas.microsoft.com/office/drawing/2014/main" id="{13EB93F1-F50A-4C3A-A6D9-D5A43AA602A4}"/>
              </a:ext>
            </a:extLst>
          </p:cNvPr>
          <p:cNvSpPr>
            <a:spLocks noGrp="1"/>
          </p:cNvSpPr>
          <p:nvPr>
            <p:ph type="title"/>
          </p:nvPr>
        </p:nvSpPr>
        <p:spPr>
          <a:xfrm>
            <a:off x="723901" y="434182"/>
            <a:ext cx="4994511" cy="842963"/>
          </a:xfrm>
          <a:solidFill>
            <a:schemeClr val="accent1">
              <a:lumMod val="50000"/>
            </a:schemeClr>
          </a:solidFill>
          <a:effectLst>
            <a:outerShdw blurRad="50800" dist="38100" dir="2700000" algn="tl" rotWithShape="0">
              <a:prstClr val="black">
                <a:alpha val="40000"/>
              </a:prstClr>
            </a:outerShdw>
          </a:effectLst>
        </p:spPr>
        <p:txBody>
          <a:bodyPr>
            <a:no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Big Idea</a:t>
            </a:r>
            <a:endParaRPr lang="en-US" sz="4000" dirty="0">
              <a:solidFill>
                <a:schemeClr val="bg1"/>
              </a:solidFill>
              <a:latin typeface="Segoe UI Black" panose="020B0A02040204020203" pitchFamily="34" charset="0"/>
              <a:ea typeface="Segoe UI Black" panose="020B0A02040204020203" pitchFamily="34" charset="0"/>
            </a:endParaRPr>
          </a:p>
        </p:txBody>
      </p:sp>
      <p:sp>
        <p:nvSpPr>
          <p:cNvPr id="6" name="Rectangle 5">
            <a:extLst>
              <a:ext uri="{FF2B5EF4-FFF2-40B4-BE49-F238E27FC236}">
                <a16:creationId xmlns:a16="http://schemas.microsoft.com/office/drawing/2014/main" id="{D3AD3C2E-F6CB-44A8-B133-3034914C031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55F55D4-6E8F-491E-841F-CDDB314C382F}"/>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1359B3B2-E4E1-40AA-8857-F9CB58EA95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9" name="Graphic 8">
            <a:extLst>
              <a:ext uri="{FF2B5EF4-FFF2-40B4-BE49-F238E27FC236}">
                <a16:creationId xmlns:a16="http://schemas.microsoft.com/office/drawing/2014/main" id="{95CB70CF-6172-430F-85AF-EE0117EBBF6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3822121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9D01D69-96C8-4A75-B639-EC229500CBD1}"/>
              </a:ext>
            </a:extLst>
          </p:cNvPr>
          <p:cNvSpPr txBox="1">
            <a:spLocks/>
          </p:cNvSpPr>
          <p:nvPr/>
        </p:nvSpPr>
        <p:spPr>
          <a:xfrm>
            <a:off x="1073025" y="408283"/>
            <a:ext cx="7366001" cy="841780"/>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Anti-Slavery Constitution</a:t>
            </a:r>
          </a:p>
        </p:txBody>
      </p:sp>
      <p:sp>
        <p:nvSpPr>
          <p:cNvPr id="4" name="Rectangle 3">
            <a:extLst>
              <a:ext uri="{FF2B5EF4-FFF2-40B4-BE49-F238E27FC236}">
                <a16:creationId xmlns:a16="http://schemas.microsoft.com/office/drawing/2014/main" id="{2E74F69B-E182-4F91-975C-C7F9273A75F8}"/>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2D1ECDD-B028-44C3-A312-4CAE15320D4A}"/>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C24A1656-A0E2-4BB8-B89D-5668C83FE6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2" name="Rectangle 1">
            <a:extLst>
              <a:ext uri="{FF2B5EF4-FFF2-40B4-BE49-F238E27FC236}">
                <a16:creationId xmlns:a16="http://schemas.microsoft.com/office/drawing/2014/main" id="{2BD19BEC-0CF4-4BC0-9F66-FC6860AD92D3}"/>
              </a:ext>
            </a:extLst>
          </p:cNvPr>
          <p:cNvSpPr/>
          <p:nvPr/>
        </p:nvSpPr>
        <p:spPr>
          <a:xfrm>
            <a:off x="491067" y="1691537"/>
            <a:ext cx="8927045" cy="3785652"/>
          </a:xfrm>
          <a:prstGeom prst="rect">
            <a:avLst/>
          </a:prstGeom>
        </p:spPr>
        <p:txBody>
          <a:bodyPr wrap="square">
            <a:spAutoFit/>
          </a:bodyPr>
          <a:lstStyle/>
          <a:p>
            <a:r>
              <a:rPr lang="en-US" sz="2400" dirty="0">
                <a:solidFill>
                  <a:srgbClr val="252F66"/>
                </a:solidFill>
              </a:rPr>
              <a:t>Scholars sometimes call this group the “political abolitionists” for its willingness to engage in electoral politics to achieve the end of slavery.  </a:t>
            </a:r>
          </a:p>
          <a:p>
            <a:endParaRPr lang="en-US" sz="2400" dirty="0">
              <a:solidFill>
                <a:srgbClr val="252F66"/>
              </a:solidFill>
            </a:endParaRPr>
          </a:p>
          <a:p>
            <a:r>
              <a:rPr lang="en-US" sz="2400" dirty="0">
                <a:solidFill>
                  <a:srgbClr val="252F66"/>
                </a:solidFill>
              </a:rPr>
              <a:t>Their slogan was </a:t>
            </a:r>
            <a:r>
              <a:rPr lang="en-US" sz="2400" b="1" dirty="0">
                <a:solidFill>
                  <a:srgbClr val="252F66"/>
                </a:solidFill>
              </a:rPr>
              <a:t>“Freedom National, Slavery Local.”  </a:t>
            </a:r>
          </a:p>
          <a:p>
            <a:endParaRPr lang="en-US" sz="2400" dirty="0">
              <a:solidFill>
                <a:srgbClr val="252F66"/>
              </a:solidFill>
            </a:endParaRPr>
          </a:p>
          <a:p>
            <a:r>
              <a:rPr lang="en-US" sz="2400" dirty="0">
                <a:solidFill>
                  <a:srgbClr val="252F66"/>
                </a:solidFill>
              </a:rPr>
              <a:t>They sought to limit the spread and influence of slavery in the hopes that it might eventually die out without war or the end of the Union.  </a:t>
            </a:r>
          </a:p>
          <a:p>
            <a:endParaRPr lang="en-US" sz="2400" dirty="0">
              <a:solidFill>
                <a:srgbClr val="252F66"/>
              </a:solidFill>
            </a:endParaRPr>
          </a:p>
          <a:p>
            <a:r>
              <a:rPr lang="en-US" sz="2400" dirty="0">
                <a:solidFill>
                  <a:srgbClr val="252F66"/>
                </a:solidFill>
              </a:rPr>
              <a:t>This stance became the constitutional platform of the Liberty Party, the Free Soil Party, and eventually Lincoln’s Republican Party.</a:t>
            </a:r>
          </a:p>
        </p:txBody>
      </p:sp>
      <p:pic>
        <p:nvPicPr>
          <p:cNvPr id="9" name="Graphic 8">
            <a:extLst>
              <a:ext uri="{FF2B5EF4-FFF2-40B4-BE49-F238E27FC236}">
                <a16:creationId xmlns:a16="http://schemas.microsoft.com/office/drawing/2014/main" id="{A88038BB-EFC4-432B-AF5F-33494705B54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199310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rederick Douglass - Wikipedia">
            <a:extLst>
              <a:ext uri="{FF2B5EF4-FFF2-40B4-BE49-F238E27FC236}">
                <a16:creationId xmlns:a16="http://schemas.microsoft.com/office/drawing/2014/main" id="{71DB0F34-19F2-4475-9B54-2C796F376D0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95106" y="1617132"/>
            <a:ext cx="3953406" cy="48563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1507067" y="359109"/>
            <a:ext cx="6535874" cy="860092"/>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Frederick Douglass</a:t>
            </a:r>
          </a:p>
        </p:txBody>
      </p:sp>
      <p:sp>
        <p:nvSpPr>
          <p:cNvPr id="4" name="Rectangle 3">
            <a:extLst>
              <a:ext uri="{FF2B5EF4-FFF2-40B4-BE49-F238E27FC236}">
                <a16:creationId xmlns:a16="http://schemas.microsoft.com/office/drawing/2014/main" id="{311D4C69-5C06-4602-B61C-3A98FF16A7D9}"/>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FC10BA-C3BB-4628-BCD5-1089E8C87D9C}"/>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454081A1-6AB5-4BFE-B498-79D5B84F43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2" name="Rectangle 1">
            <a:extLst>
              <a:ext uri="{FF2B5EF4-FFF2-40B4-BE49-F238E27FC236}">
                <a16:creationId xmlns:a16="http://schemas.microsoft.com/office/drawing/2014/main" id="{23494E06-ED9F-451B-9C95-917C6DC030F7}"/>
              </a:ext>
            </a:extLst>
          </p:cNvPr>
          <p:cNvSpPr/>
          <p:nvPr/>
        </p:nvSpPr>
        <p:spPr>
          <a:xfrm>
            <a:off x="4734246" y="1727495"/>
            <a:ext cx="4794716" cy="4154984"/>
          </a:xfrm>
          <a:prstGeom prst="rect">
            <a:avLst/>
          </a:prstGeom>
        </p:spPr>
        <p:txBody>
          <a:bodyPr wrap="square">
            <a:spAutoFit/>
          </a:bodyPr>
          <a:lstStyle/>
          <a:p>
            <a:r>
              <a:rPr lang="en-US" sz="2400" dirty="0">
                <a:solidFill>
                  <a:srgbClr val="252F66"/>
                </a:solidFill>
              </a:rPr>
              <a:t>Douglass was one of the most powerful (and influential) anti-slavery voices in pre-Civil War America.</a:t>
            </a:r>
          </a:p>
          <a:p>
            <a:endParaRPr lang="en-US" sz="2400" dirty="0">
              <a:solidFill>
                <a:srgbClr val="252F66"/>
              </a:solidFill>
            </a:endParaRPr>
          </a:p>
          <a:p>
            <a:r>
              <a:rPr lang="en-US" sz="2400" dirty="0">
                <a:solidFill>
                  <a:srgbClr val="252F66"/>
                </a:solidFill>
              </a:rPr>
              <a:t>Douglass began as a Garrisonian, but later changed his mind.</a:t>
            </a:r>
          </a:p>
          <a:p>
            <a:endParaRPr lang="en-US" sz="2400" dirty="0">
              <a:solidFill>
                <a:srgbClr val="252F66"/>
              </a:solidFill>
            </a:endParaRPr>
          </a:p>
          <a:p>
            <a:r>
              <a:rPr lang="en-US" sz="2400" dirty="0">
                <a:solidFill>
                  <a:srgbClr val="252F66"/>
                </a:solidFill>
              </a:rPr>
              <a:t>In a famous 1860 speech, Douglass read the Constitution’s text as a </a:t>
            </a:r>
            <a:r>
              <a:rPr lang="en-US" sz="2400" b="1" dirty="0">
                <a:solidFill>
                  <a:srgbClr val="252F66"/>
                </a:solidFill>
              </a:rPr>
              <a:t>“glorious liberty document.” </a:t>
            </a:r>
          </a:p>
        </p:txBody>
      </p:sp>
      <p:sp>
        <p:nvSpPr>
          <p:cNvPr id="9" name="Title 1">
            <a:extLst>
              <a:ext uri="{FF2B5EF4-FFF2-40B4-BE49-F238E27FC236}">
                <a16:creationId xmlns:a16="http://schemas.microsoft.com/office/drawing/2014/main" id="{D4CCF613-DDCD-4E86-913D-696CA8250202}"/>
              </a:ext>
            </a:extLst>
          </p:cNvPr>
          <p:cNvSpPr txBox="1">
            <a:spLocks/>
          </p:cNvSpPr>
          <p:nvPr/>
        </p:nvSpPr>
        <p:spPr>
          <a:xfrm>
            <a:off x="225618" y="5978515"/>
            <a:ext cx="2945421"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Frederick Douglas </a:t>
            </a:r>
          </a:p>
        </p:txBody>
      </p:sp>
      <p:pic>
        <p:nvPicPr>
          <p:cNvPr id="11" name="Graphic 10">
            <a:extLst>
              <a:ext uri="{FF2B5EF4-FFF2-40B4-BE49-F238E27FC236}">
                <a16:creationId xmlns:a16="http://schemas.microsoft.com/office/drawing/2014/main" id="{0EDAEF43-D109-4C76-900D-47F3477590F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763557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rederick Douglass - Wikipedia">
            <a:extLst>
              <a:ext uri="{FF2B5EF4-FFF2-40B4-BE49-F238E27FC236}">
                <a16:creationId xmlns:a16="http://schemas.microsoft.com/office/drawing/2014/main" id="{71DB0F34-19F2-4475-9B54-2C796F376D0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95106" y="1617132"/>
            <a:ext cx="3953406" cy="48563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1507067" y="359109"/>
            <a:ext cx="6535874" cy="860092"/>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Frederick Douglass</a:t>
            </a:r>
          </a:p>
        </p:txBody>
      </p:sp>
      <p:sp>
        <p:nvSpPr>
          <p:cNvPr id="4" name="Rectangle 3">
            <a:extLst>
              <a:ext uri="{FF2B5EF4-FFF2-40B4-BE49-F238E27FC236}">
                <a16:creationId xmlns:a16="http://schemas.microsoft.com/office/drawing/2014/main" id="{311D4C69-5C06-4602-B61C-3A98FF16A7D9}"/>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FC10BA-C3BB-4628-BCD5-1089E8C87D9C}"/>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454081A1-6AB5-4BFE-B498-79D5B84F43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2" name="Rectangle 1">
            <a:extLst>
              <a:ext uri="{FF2B5EF4-FFF2-40B4-BE49-F238E27FC236}">
                <a16:creationId xmlns:a16="http://schemas.microsoft.com/office/drawing/2014/main" id="{23494E06-ED9F-451B-9C95-917C6DC030F7}"/>
              </a:ext>
            </a:extLst>
          </p:cNvPr>
          <p:cNvSpPr/>
          <p:nvPr/>
        </p:nvSpPr>
        <p:spPr>
          <a:xfrm>
            <a:off x="4734246" y="2459504"/>
            <a:ext cx="4794716" cy="1938992"/>
          </a:xfrm>
          <a:prstGeom prst="rect">
            <a:avLst/>
          </a:prstGeom>
        </p:spPr>
        <p:txBody>
          <a:bodyPr wrap="square">
            <a:spAutoFit/>
          </a:bodyPr>
          <a:lstStyle/>
          <a:p>
            <a:r>
              <a:rPr lang="en-US" sz="2400" b="1" dirty="0">
                <a:solidFill>
                  <a:srgbClr val="252F66"/>
                </a:solidFill>
              </a:rPr>
              <a:t>“Its language is ‘we the people.’  Not we the white people, not even we the citizens, not we the privileged class, not we the high, not we the low, but we the people.”</a:t>
            </a:r>
          </a:p>
        </p:txBody>
      </p:sp>
      <p:sp>
        <p:nvSpPr>
          <p:cNvPr id="9" name="Title 1">
            <a:extLst>
              <a:ext uri="{FF2B5EF4-FFF2-40B4-BE49-F238E27FC236}">
                <a16:creationId xmlns:a16="http://schemas.microsoft.com/office/drawing/2014/main" id="{01729F5F-A889-4F26-953B-2BCC4610503D}"/>
              </a:ext>
            </a:extLst>
          </p:cNvPr>
          <p:cNvSpPr txBox="1">
            <a:spLocks/>
          </p:cNvSpPr>
          <p:nvPr/>
        </p:nvSpPr>
        <p:spPr>
          <a:xfrm>
            <a:off x="225618" y="5978515"/>
            <a:ext cx="2945421"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Frederick Douglas </a:t>
            </a:r>
          </a:p>
        </p:txBody>
      </p:sp>
      <p:pic>
        <p:nvPicPr>
          <p:cNvPr id="10" name="Graphic 9">
            <a:extLst>
              <a:ext uri="{FF2B5EF4-FFF2-40B4-BE49-F238E27FC236}">
                <a16:creationId xmlns:a16="http://schemas.microsoft.com/office/drawing/2014/main" id="{F9F3F4AC-D3C5-4387-87C9-BCB7BECF077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142021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rederick Douglass - Wikipedia">
            <a:extLst>
              <a:ext uri="{FF2B5EF4-FFF2-40B4-BE49-F238E27FC236}">
                <a16:creationId xmlns:a16="http://schemas.microsoft.com/office/drawing/2014/main" id="{71DB0F34-19F2-4475-9B54-2C796F376D0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95106" y="1617132"/>
            <a:ext cx="3953406" cy="48563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1507067" y="359109"/>
            <a:ext cx="6535874" cy="860092"/>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Frederick Douglass</a:t>
            </a:r>
          </a:p>
        </p:txBody>
      </p:sp>
      <p:sp>
        <p:nvSpPr>
          <p:cNvPr id="4" name="Rectangle 3">
            <a:extLst>
              <a:ext uri="{FF2B5EF4-FFF2-40B4-BE49-F238E27FC236}">
                <a16:creationId xmlns:a16="http://schemas.microsoft.com/office/drawing/2014/main" id="{311D4C69-5C06-4602-B61C-3A98FF16A7D9}"/>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FC10BA-C3BB-4628-BCD5-1089E8C87D9C}"/>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454081A1-6AB5-4BFE-B498-79D5B84F43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2" name="Rectangle 1">
            <a:extLst>
              <a:ext uri="{FF2B5EF4-FFF2-40B4-BE49-F238E27FC236}">
                <a16:creationId xmlns:a16="http://schemas.microsoft.com/office/drawing/2014/main" id="{23494E06-ED9F-451B-9C95-917C6DC030F7}"/>
              </a:ext>
            </a:extLst>
          </p:cNvPr>
          <p:cNvSpPr/>
          <p:nvPr/>
        </p:nvSpPr>
        <p:spPr>
          <a:xfrm>
            <a:off x="4734246" y="2459504"/>
            <a:ext cx="4794716" cy="1938992"/>
          </a:xfrm>
          <a:prstGeom prst="rect">
            <a:avLst/>
          </a:prstGeom>
        </p:spPr>
        <p:txBody>
          <a:bodyPr wrap="square">
            <a:spAutoFit/>
          </a:bodyPr>
          <a:lstStyle/>
          <a:p>
            <a:r>
              <a:rPr lang="en-US" sz="2400" b="1" dirty="0">
                <a:solidFill>
                  <a:srgbClr val="252F66"/>
                </a:solidFill>
              </a:rPr>
              <a:t>“If the South has made the Constitution bend to the purposes of slavery, let the North now make that instrument bend to the cause of freedom and justice.”</a:t>
            </a:r>
          </a:p>
        </p:txBody>
      </p:sp>
      <p:sp>
        <p:nvSpPr>
          <p:cNvPr id="9" name="Title 1">
            <a:extLst>
              <a:ext uri="{FF2B5EF4-FFF2-40B4-BE49-F238E27FC236}">
                <a16:creationId xmlns:a16="http://schemas.microsoft.com/office/drawing/2014/main" id="{03544EFB-A78F-4F25-88C3-CDFF0D8CB01D}"/>
              </a:ext>
            </a:extLst>
          </p:cNvPr>
          <p:cNvSpPr txBox="1">
            <a:spLocks/>
          </p:cNvSpPr>
          <p:nvPr/>
        </p:nvSpPr>
        <p:spPr>
          <a:xfrm>
            <a:off x="225618" y="5978515"/>
            <a:ext cx="2945421"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Frederick Douglas </a:t>
            </a:r>
          </a:p>
        </p:txBody>
      </p:sp>
      <p:pic>
        <p:nvPicPr>
          <p:cNvPr id="10" name="Graphic 9">
            <a:extLst>
              <a:ext uri="{FF2B5EF4-FFF2-40B4-BE49-F238E27FC236}">
                <a16:creationId xmlns:a16="http://schemas.microsoft.com/office/drawing/2014/main" id="{05084113-204C-40B5-9E6F-E0C13BAF027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4038117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fter the Dred Scott Decision, Citizenship was Determined in the ...">
            <a:extLst>
              <a:ext uri="{FF2B5EF4-FFF2-40B4-BE49-F238E27FC236}">
                <a16:creationId xmlns:a16="http://schemas.microsoft.com/office/drawing/2014/main" id="{7B50FCE5-9427-4C39-98D0-75DD00D7160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5942" y="1505001"/>
            <a:ext cx="7374193" cy="49196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1365610" y="549827"/>
            <a:ext cx="6613451" cy="72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i="1" cap="all" dirty="0">
                <a:solidFill>
                  <a:schemeClr val="bg1"/>
                </a:solidFill>
                <a:latin typeface="Segoe UI Black" panose="020B0A02040204020203" pitchFamily="34" charset="0"/>
                <a:ea typeface="Segoe UI Black" panose="020B0A02040204020203" pitchFamily="34" charset="0"/>
              </a:rPr>
              <a:t>Dred Scott v. Sandford </a:t>
            </a:r>
            <a:r>
              <a:rPr lang="en-US" sz="2800" b="1" cap="all" dirty="0">
                <a:solidFill>
                  <a:schemeClr val="bg1"/>
                </a:solidFill>
                <a:latin typeface="Segoe UI Black" panose="020B0A02040204020203" pitchFamily="34" charset="0"/>
                <a:ea typeface="Segoe UI Black" panose="020B0A02040204020203" pitchFamily="34" charset="0"/>
              </a:rPr>
              <a:t>(1857)</a:t>
            </a:r>
          </a:p>
        </p:txBody>
      </p:sp>
      <p:sp>
        <p:nvSpPr>
          <p:cNvPr id="4" name="Rectangle 3">
            <a:extLst>
              <a:ext uri="{FF2B5EF4-FFF2-40B4-BE49-F238E27FC236}">
                <a16:creationId xmlns:a16="http://schemas.microsoft.com/office/drawing/2014/main" id="{69B95B95-7220-41E7-8D6D-81069F0DD7DB}"/>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C9ADBC6-F150-419D-9884-BA368C74031F}"/>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951660A3-C903-4AF4-A2D7-832F33EE6E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9" name="Title 1">
            <a:extLst>
              <a:ext uri="{FF2B5EF4-FFF2-40B4-BE49-F238E27FC236}">
                <a16:creationId xmlns:a16="http://schemas.microsoft.com/office/drawing/2014/main" id="{482E7645-087A-4700-A52F-59570BC6CCDB}"/>
              </a:ext>
            </a:extLst>
          </p:cNvPr>
          <p:cNvSpPr txBox="1">
            <a:spLocks/>
          </p:cNvSpPr>
          <p:nvPr/>
        </p:nvSpPr>
        <p:spPr>
          <a:xfrm>
            <a:off x="225618" y="5978515"/>
            <a:ext cx="3364870"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Dred and Harriet Scott</a:t>
            </a:r>
          </a:p>
        </p:txBody>
      </p:sp>
      <p:pic>
        <p:nvPicPr>
          <p:cNvPr id="10" name="Graphic 9">
            <a:extLst>
              <a:ext uri="{FF2B5EF4-FFF2-40B4-BE49-F238E27FC236}">
                <a16:creationId xmlns:a16="http://schemas.microsoft.com/office/drawing/2014/main" id="{A27D7BC3-0E8F-41DC-8978-568F0DA7F64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782562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EED579-496A-4575-B934-D658F9F02A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2980" y="1428083"/>
            <a:ext cx="8559304" cy="4155549"/>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1365610" y="549827"/>
            <a:ext cx="6613451" cy="72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i="1" cap="all" dirty="0">
                <a:solidFill>
                  <a:schemeClr val="bg1"/>
                </a:solidFill>
                <a:latin typeface="Segoe UI Black" panose="020B0A02040204020203" pitchFamily="34" charset="0"/>
                <a:ea typeface="Segoe UI Black" panose="020B0A02040204020203" pitchFamily="34" charset="0"/>
              </a:rPr>
              <a:t>Dred Scott v. Sandford </a:t>
            </a:r>
            <a:r>
              <a:rPr lang="en-US" sz="2800" b="1" cap="all" dirty="0">
                <a:solidFill>
                  <a:schemeClr val="bg1"/>
                </a:solidFill>
                <a:latin typeface="Segoe UI Black" panose="020B0A02040204020203" pitchFamily="34" charset="0"/>
                <a:ea typeface="Segoe UI Black" panose="020B0A02040204020203" pitchFamily="34" charset="0"/>
              </a:rPr>
              <a:t>(1857)</a:t>
            </a:r>
          </a:p>
        </p:txBody>
      </p:sp>
      <p:sp>
        <p:nvSpPr>
          <p:cNvPr id="4" name="Rectangle 3">
            <a:extLst>
              <a:ext uri="{FF2B5EF4-FFF2-40B4-BE49-F238E27FC236}">
                <a16:creationId xmlns:a16="http://schemas.microsoft.com/office/drawing/2014/main" id="{69B95B95-7220-41E7-8D6D-81069F0DD7DB}"/>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C9ADBC6-F150-419D-9884-BA368C74031F}"/>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951660A3-C903-4AF4-A2D7-832F33EE6E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9" name="Title 1">
            <a:extLst>
              <a:ext uri="{FF2B5EF4-FFF2-40B4-BE49-F238E27FC236}">
                <a16:creationId xmlns:a16="http://schemas.microsoft.com/office/drawing/2014/main" id="{482E7645-087A-4700-A52F-59570BC6CCDB}"/>
              </a:ext>
            </a:extLst>
          </p:cNvPr>
          <p:cNvSpPr txBox="1">
            <a:spLocks/>
          </p:cNvSpPr>
          <p:nvPr/>
        </p:nvSpPr>
        <p:spPr>
          <a:xfrm>
            <a:off x="225618" y="5429918"/>
            <a:ext cx="7753443" cy="878256"/>
          </a:xfrm>
          <a:prstGeom prst="rect">
            <a:avLst/>
          </a:prstGeom>
          <a:solidFill>
            <a:srgbClr val="203864"/>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Harriet and Dred Scott and their daughters Eliza and Lizzie</a:t>
            </a:r>
          </a:p>
          <a:p>
            <a:r>
              <a:rPr lang="en-US" sz="1600" b="1" dirty="0">
                <a:solidFill>
                  <a:schemeClr val="bg1"/>
                </a:solidFill>
                <a:latin typeface="+mn-lt"/>
                <a:ea typeface="Segoe UI Black" panose="020B0A02040204020203" pitchFamily="34" charset="0"/>
              </a:rPr>
              <a:t>Composite image created by students at Dickinson College, Prof. Matt Pinsker  </a:t>
            </a:r>
          </a:p>
        </p:txBody>
      </p:sp>
      <p:pic>
        <p:nvPicPr>
          <p:cNvPr id="10" name="Graphic 9">
            <a:extLst>
              <a:ext uri="{FF2B5EF4-FFF2-40B4-BE49-F238E27FC236}">
                <a16:creationId xmlns:a16="http://schemas.microsoft.com/office/drawing/2014/main" id="{A27D7BC3-0E8F-41DC-8978-568F0DA7F64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520923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B95B95-7220-41E7-8D6D-81069F0DD7DB}"/>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C9ADBC6-F150-419D-9884-BA368C74031F}"/>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951660A3-C903-4AF4-A2D7-832F33EE6EB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2" name="Rectangle 1">
            <a:extLst>
              <a:ext uri="{FF2B5EF4-FFF2-40B4-BE49-F238E27FC236}">
                <a16:creationId xmlns:a16="http://schemas.microsoft.com/office/drawing/2014/main" id="{C1FC3FCE-8D13-411F-B43D-EE59BFBC748E}"/>
              </a:ext>
            </a:extLst>
          </p:cNvPr>
          <p:cNvSpPr/>
          <p:nvPr/>
        </p:nvSpPr>
        <p:spPr>
          <a:xfrm>
            <a:off x="551536" y="1542597"/>
            <a:ext cx="8660198" cy="3416320"/>
          </a:xfrm>
          <a:prstGeom prst="rect">
            <a:avLst/>
          </a:prstGeom>
        </p:spPr>
        <p:txBody>
          <a:bodyPr wrap="square">
            <a:spAutoFit/>
          </a:bodyPr>
          <a:lstStyle/>
          <a:p>
            <a:r>
              <a:rPr lang="en-US" sz="2400" dirty="0">
                <a:solidFill>
                  <a:srgbClr val="252F66"/>
                </a:solidFill>
              </a:rPr>
              <a:t>Dred and Harriet Scott were enslaved people brought by a slaveholder into an area where slavery was banned and then returned to an area where slavery was permitted.  The Scotts sued for their freedom—arguing that their time on </a:t>
            </a:r>
            <a:r>
              <a:rPr lang="en-US" sz="2400" dirty="0">
                <a:solidFill>
                  <a:srgbClr val="FF0000"/>
                </a:solidFill>
              </a:rPr>
              <a:t>free soil </a:t>
            </a:r>
            <a:r>
              <a:rPr lang="en-US" sz="2400" dirty="0">
                <a:solidFill>
                  <a:srgbClr val="252F66"/>
                </a:solidFill>
              </a:rPr>
              <a:t>made them free.</a:t>
            </a:r>
          </a:p>
          <a:p>
            <a:endParaRPr lang="en-US" sz="2400" dirty="0">
              <a:solidFill>
                <a:srgbClr val="252F66"/>
              </a:solidFill>
            </a:endParaRPr>
          </a:p>
          <a:p>
            <a:r>
              <a:rPr lang="en-US" sz="2400" dirty="0">
                <a:solidFill>
                  <a:srgbClr val="252F66"/>
                </a:solidFill>
              </a:rPr>
              <a:t>It took eleven years for the Scott’s lawsuit to get to the Supreme Court. The Supreme Court eventually rejected the Scott family’s claim.</a:t>
            </a:r>
          </a:p>
        </p:txBody>
      </p:sp>
      <p:sp>
        <p:nvSpPr>
          <p:cNvPr id="8" name="Title 1">
            <a:extLst>
              <a:ext uri="{FF2B5EF4-FFF2-40B4-BE49-F238E27FC236}">
                <a16:creationId xmlns:a16="http://schemas.microsoft.com/office/drawing/2014/main" id="{A412B030-025B-40D3-AAD5-068E82716E0B}"/>
              </a:ext>
            </a:extLst>
          </p:cNvPr>
          <p:cNvSpPr txBox="1">
            <a:spLocks/>
          </p:cNvSpPr>
          <p:nvPr/>
        </p:nvSpPr>
        <p:spPr>
          <a:xfrm>
            <a:off x="1365610" y="549827"/>
            <a:ext cx="6613451" cy="72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i="1" cap="all" dirty="0">
                <a:solidFill>
                  <a:schemeClr val="bg1"/>
                </a:solidFill>
                <a:latin typeface="Segoe UI Black" panose="020B0A02040204020203" pitchFamily="34" charset="0"/>
                <a:ea typeface="Segoe UI Black" panose="020B0A02040204020203" pitchFamily="34" charset="0"/>
              </a:rPr>
              <a:t>Dred Scott v. Sandford </a:t>
            </a:r>
            <a:r>
              <a:rPr lang="en-US" sz="2800" b="1" cap="all" dirty="0">
                <a:solidFill>
                  <a:schemeClr val="bg1"/>
                </a:solidFill>
                <a:latin typeface="Segoe UI Black" panose="020B0A02040204020203" pitchFamily="34" charset="0"/>
                <a:ea typeface="Segoe UI Black" panose="020B0A02040204020203" pitchFamily="34" charset="0"/>
              </a:rPr>
              <a:t>(1857)</a:t>
            </a:r>
          </a:p>
        </p:txBody>
      </p:sp>
      <p:pic>
        <p:nvPicPr>
          <p:cNvPr id="9" name="Graphic 8">
            <a:extLst>
              <a:ext uri="{FF2B5EF4-FFF2-40B4-BE49-F238E27FC236}">
                <a16:creationId xmlns:a16="http://schemas.microsoft.com/office/drawing/2014/main" id="{12E217BD-A632-4F75-8506-E8D38FD5543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4010325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56DE39-C908-481C-9F8B-EE7928197D46}"/>
              </a:ext>
            </a:extLst>
          </p:cNvPr>
          <p:cNvSpPr/>
          <p:nvPr/>
        </p:nvSpPr>
        <p:spPr>
          <a:xfrm>
            <a:off x="4878540" y="2167312"/>
            <a:ext cx="4234598" cy="3416320"/>
          </a:xfrm>
          <a:prstGeom prst="rect">
            <a:avLst/>
          </a:prstGeom>
        </p:spPr>
        <p:txBody>
          <a:bodyPr wrap="square">
            <a:spAutoFit/>
          </a:bodyPr>
          <a:lstStyle/>
          <a:p>
            <a:r>
              <a:rPr lang="en-US" sz="2400" dirty="0">
                <a:solidFill>
                  <a:srgbClr val="002060"/>
                </a:solidFill>
                <a:ea typeface="Calibri" panose="020F0502020204030204" pitchFamily="34" charset="0"/>
              </a:rPr>
              <a:t>Chief Justice Roger Taney wrote the opinion for the Supreme Court.</a:t>
            </a:r>
          </a:p>
          <a:p>
            <a:endParaRPr lang="en-US" sz="2400" dirty="0">
              <a:solidFill>
                <a:srgbClr val="002060"/>
              </a:solidFill>
              <a:ea typeface="Calibri" panose="020F0502020204030204" pitchFamily="34" charset="0"/>
            </a:endParaRPr>
          </a:p>
          <a:p>
            <a:r>
              <a:rPr lang="en-US" sz="2400" dirty="0">
                <a:solidFill>
                  <a:srgbClr val="002060"/>
                </a:solidFill>
                <a:ea typeface="Calibri" panose="020F0502020204030204" pitchFamily="34" charset="0"/>
              </a:rPr>
              <a:t>Taney based the Court’s decision, in part, on a historical claim: that at the Founding, African Americans were not citizens.</a:t>
            </a:r>
          </a:p>
        </p:txBody>
      </p:sp>
      <p:sp>
        <p:nvSpPr>
          <p:cNvPr id="5" name="Rectangle 4">
            <a:extLst>
              <a:ext uri="{FF2B5EF4-FFF2-40B4-BE49-F238E27FC236}">
                <a16:creationId xmlns:a16="http://schemas.microsoft.com/office/drawing/2014/main" id="{CF19F3C5-7D9F-4CC6-A655-831B49735F20}"/>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1670673-6037-415A-87D8-55278F4E7D05}"/>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B2C1E032-2C40-4778-970F-B1C3C5D1A1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10" name="Title 1">
            <a:extLst>
              <a:ext uri="{FF2B5EF4-FFF2-40B4-BE49-F238E27FC236}">
                <a16:creationId xmlns:a16="http://schemas.microsoft.com/office/drawing/2014/main" id="{830364DB-23C0-43C1-8911-586D7F061ED4}"/>
              </a:ext>
            </a:extLst>
          </p:cNvPr>
          <p:cNvSpPr txBox="1">
            <a:spLocks/>
          </p:cNvSpPr>
          <p:nvPr/>
        </p:nvSpPr>
        <p:spPr>
          <a:xfrm>
            <a:off x="1365610" y="549827"/>
            <a:ext cx="6613451" cy="72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i="1" cap="all" dirty="0">
                <a:solidFill>
                  <a:schemeClr val="bg1"/>
                </a:solidFill>
                <a:latin typeface="Segoe UI Black" panose="020B0A02040204020203" pitchFamily="34" charset="0"/>
                <a:ea typeface="Segoe UI Black" panose="020B0A02040204020203" pitchFamily="34" charset="0"/>
              </a:rPr>
              <a:t>Dred Scott v. Sandford </a:t>
            </a:r>
            <a:r>
              <a:rPr lang="en-US" sz="2800" b="1" cap="all" dirty="0">
                <a:solidFill>
                  <a:schemeClr val="bg1"/>
                </a:solidFill>
                <a:latin typeface="Segoe UI Black" panose="020B0A02040204020203" pitchFamily="34" charset="0"/>
                <a:ea typeface="Segoe UI Black" panose="020B0A02040204020203" pitchFamily="34" charset="0"/>
              </a:rPr>
              <a:t>(1857)</a:t>
            </a:r>
          </a:p>
        </p:txBody>
      </p:sp>
      <p:pic>
        <p:nvPicPr>
          <p:cNvPr id="11" name="Picture 2" descr="Roger B. Taney - Brady-Handy.jpg">
            <a:extLst>
              <a:ext uri="{FF2B5EF4-FFF2-40B4-BE49-F238E27FC236}">
                <a16:creationId xmlns:a16="http://schemas.microsoft.com/office/drawing/2014/main" id="{9A0018DC-D5FA-41F7-93F8-8E663A4A6F7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7214" y="1638036"/>
            <a:ext cx="3925630" cy="4870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7F5132D0-C2C5-4A25-86C2-C0F0B6135B1D}"/>
              </a:ext>
            </a:extLst>
          </p:cNvPr>
          <p:cNvSpPr txBox="1">
            <a:spLocks/>
          </p:cNvSpPr>
          <p:nvPr/>
        </p:nvSpPr>
        <p:spPr>
          <a:xfrm>
            <a:off x="150117" y="5664360"/>
            <a:ext cx="3364870"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Chief Justice Roger Taney </a:t>
            </a:r>
          </a:p>
        </p:txBody>
      </p:sp>
      <p:pic>
        <p:nvPicPr>
          <p:cNvPr id="13" name="Graphic 12">
            <a:extLst>
              <a:ext uri="{FF2B5EF4-FFF2-40B4-BE49-F238E27FC236}">
                <a16:creationId xmlns:a16="http://schemas.microsoft.com/office/drawing/2014/main" id="{6376AC84-11AF-41C7-A60D-8E46BE98DA2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881979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56DE39-C908-481C-9F8B-EE7928197D46}"/>
              </a:ext>
            </a:extLst>
          </p:cNvPr>
          <p:cNvSpPr/>
          <p:nvPr/>
        </p:nvSpPr>
        <p:spPr>
          <a:xfrm>
            <a:off x="4672335" y="1539915"/>
            <a:ext cx="4844546" cy="4893647"/>
          </a:xfrm>
          <a:prstGeom prst="rect">
            <a:avLst/>
          </a:prstGeom>
        </p:spPr>
        <p:txBody>
          <a:bodyPr wrap="square">
            <a:spAutoFit/>
          </a:bodyPr>
          <a:lstStyle/>
          <a:p>
            <a:r>
              <a:rPr lang="en-US" sz="2400" dirty="0">
                <a:solidFill>
                  <a:srgbClr val="002060"/>
                </a:solidFill>
                <a:ea typeface="Calibri" panose="020F0502020204030204" pitchFamily="34" charset="0"/>
              </a:rPr>
              <a:t>The Supreme Court then went out of its way to declare the Missouri Compromise unconstitutional, attacking Congress’s power to ban slavery in the territories—the core of the Republican Party’s political (and constitutional) platform.  </a:t>
            </a:r>
          </a:p>
          <a:p>
            <a:endParaRPr lang="en-US" sz="2400" dirty="0">
              <a:solidFill>
                <a:srgbClr val="002060"/>
              </a:solidFill>
              <a:ea typeface="Calibri" panose="020F0502020204030204" pitchFamily="34" charset="0"/>
            </a:endParaRPr>
          </a:p>
          <a:p>
            <a:r>
              <a:rPr lang="en-US" sz="2400" dirty="0">
                <a:solidFill>
                  <a:srgbClr val="002060"/>
                </a:solidFill>
                <a:ea typeface="Calibri" panose="020F0502020204030204" pitchFamily="34" charset="0"/>
              </a:rPr>
              <a:t>Taney argued that the Missouri Compromise conflicted with the Fifth Amendment’s Due Process Clause—taking the property of slaveholders without due process of law.</a:t>
            </a:r>
          </a:p>
        </p:txBody>
      </p:sp>
      <p:sp>
        <p:nvSpPr>
          <p:cNvPr id="5" name="Rectangle 4">
            <a:extLst>
              <a:ext uri="{FF2B5EF4-FFF2-40B4-BE49-F238E27FC236}">
                <a16:creationId xmlns:a16="http://schemas.microsoft.com/office/drawing/2014/main" id="{CF19F3C5-7D9F-4CC6-A655-831B49735F20}"/>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1670673-6037-415A-87D8-55278F4E7D05}"/>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B2C1E032-2C40-4778-970F-B1C3C5D1A1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10" name="Title 1">
            <a:extLst>
              <a:ext uri="{FF2B5EF4-FFF2-40B4-BE49-F238E27FC236}">
                <a16:creationId xmlns:a16="http://schemas.microsoft.com/office/drawing/2014/main" id="{830364DB-23C0-43C1-8911-586D7F061ED4}"/>
              </a:ext>
            </a:extLst>
          </p:cNvPr>
          <p:cNvSpPr txBox="1">
            <a:spLocks/>
          </p:cNvSpPr>
          <p:nvPr/>
        </p:nvSpPr>
        <p:spPr>
          <a:xfrm>
            <a:off x="1365610" y="549827"/>
            <a:ext cx="6613451" cy="72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i="1" cap="all" dirty="0">
                <a:solidFill>
                  <a:schemeClr val="bg1"/>
                </a:solidFill>
                <a:latin typeface="Segoe UI Black" panose="020B0A02040204020203" pitchFamily="34" charset="0"/>
                <a:ea typeface="Segoe UI Black" panose="020B0A02040204020203" pitchFamily="34" charset="0"/>
              </a:rPr>
              <a:t>Dred Scott v. Sandford </a:t>
            </a:r>
            <a:r>
              <a:rPr lang="en-US" sz="2800" b="1" cap="all" dirty="0">
                <a:solidFill>
                  <a:schemeClr val="bg1"/>
                </a:solidFill>
                <a:latin typeface="Segoe UI Black" panose="020B0A02040204020203" pitchFamily="34" charset="0"/>
                <a:ea typeface="Segoe UI Black" panose="020B0A02040204020203" pitchFamily="34" charset="0"/>
              </a:rPr>
              <a:t>(1857)</a:t>
            </a:r>
          </a:p>
        </p:txBody>
      </p:sp>
      <p:pic>
        <p:nvPicPr>
          <p:cNvPr id="11" name="Picture 2" descr="Roger B. Taney - Brady-Handy.jpg">
            <a:extLst>
              <a:ext uri="{FF2B5EF4-FFF2-40B4-BE49-F238E27FC236}">
                <a16:creationId xmlns:a16="http://schemas.microsoft.com/office/drawing/2014/main" id="{86B863FC-66E7-41A9-ADAD-6763F171DB2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7214" y="1638036"/>
            <a:ext cx="3925630" cy="4870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AB64A418-6463-48C1-AF18-92DF0219CFC4}"/>
              </a:ext>
            </a:extLst>
          </p:cNvPr>
          <p:cNvSpPr txBox="1">
            <a:spLocks/>
          </p:cNvSpPr>
          <p:nvPr/>
        </p:nvSpPr>
        <p:spPr>
          <a:xfrm>
            <a:off x="150117" y="5664360"/>
            <a:ext cx="3364870"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Chief Justice Roger Taney </a:t>
            </a:r>
          </a:p>
        </p:txBody>
      </p:sp>
      <p:pic>
        <p:nvPicPr>
          <p:cNvPr id="13" name="Graphic 12">
            <a:extLst>
              <a:ext uri="{FF2B5EF4-FFF2-40B4-BE49-F238E27FC236}">
                <a16:creationId xmlns:a16="http://schemas.microsoft.com/office/drawing/2014/main" id="{6C9976EC-F835-477D-AE2E-63FBF58F842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2255190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56DE39-C908-481C-9F8B-EE7928197D46}"/>
              </a:ext>
            </a:extLst>
          </p:cNvPr>
          <p:cNvSpPr/>
          <p:nvPr/>
        </p:nvSpPr>
        <p:spPr>
          <a:xfrm>
            <a:off x="4684416" y="1954241"/>
            <a:ext cx="4844546" cy="4154984"/>
          </a:xfrm>
          <a:prstGeom prst="rect">
            <a:avLst/>
          </a:prstGeom>
        </p:spPr>
        <p:txBody>
          <a:bodyPr wrap="square">
            <a:spAutoFit/>
          </a:bodyPr>
          <a:lstStyle/>
          <a:p>
            <a:r>
              <a:rPr lang="en-US" sz="2400" dirty="0">
                <a:solidFill>
                  <a:srgbClr val="002060"/>
                </a:solidFill>
                <a:ea typeface="Calibri" panose="020F0502020204030204" pitchFamily="34" charset="0"/>
              </a:rPr>
              <a:t>“People of the United States” do not include African Americans, who (according to Taney) are considered a “subordinate and inferior class of beings, who had been subjugated by the dominant race, and, whether emancipated or not, yet remained subject to their authority, and had no rights or privileges but such as those who held the power the Government might choose to grant them.”</a:t>
            </a:r>
          </a:p>
        </p:txBody>
      </p:sp>
      <p:sp>
        <p:nvSpPr>
          <p:cNvPr id="5" name="Rectangle 4">
            <a:extLst>
              <a:ext uri="{FF2B5EF4-FFF2-40B4-BE49-F238E27FC236}">
                <a16:creationId xmlns:a16="http://schemas.microsoft.com/office/drawing/2014/main" id="{CF19F3C5-7D9F-4CC6-A655-831B49735F20}"/>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1670673-6037-415A-87D8-55278F4E7D05}"/>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B2C1E032-2C40-4778-970F-B1C3C5D1A1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10" name="Title 1">
            <a:extLst>
              <a:ext uri="{FF2B5EF4-FFF2-40B4-BE49-F238E27FC236}">
                <a16:creationId xmlns:a16="http://schemas.microsoft.com/office/drawing/2014/main" id="{830364DB-23C0-43C1-8911-586D7F061ED4}"/>
              </a:ext>
            </a:extLst>
          </p:cNvPr>
          <p:cNvSpPr txBox="1">
            <a:spLocks/>
          </p:cNvSpPr>
          <p:nvPr/>
        </p:nvSpPr>
        <p:spPr>
          <a:xfrm>
            <a:off x="1365610" y="549827"/>
            <a:ext cx="6613451" cy="72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i="1" cap="all" dirty="0">
                <a:solidFill>
                  <a:schemeClr val="bg1"/>
                </a:solidFill>
                <a:latin typeface="Segoe UI Black" panose="020B0A02040204020203" pitchFamily="34" charset="0"/>
                <a:ea typeface="Segoe UI Black" panose="020B0A02040204020203" pitchFamily="34" charset="0"/>
              </a:rPr>
              <a:t>Dred Scott v. Sandford </a:t>
            </a:r>
            <a:r>
              <a:rPr lang="en-US" sz="2800" b="1" cap="all" dirty="0">
                <a:solidFill>
                  <a:schemeClr val="bg1"/>
                </a:solidFill>
                <a:latin typeface="Segoe UI Black" panose="020B0A02040204020203" pitchFamily="34" charset="0"/>
                <a:ea typeface="Segoe UI Black" panose="020B0A02040204020203" pitchFamily="34" charset="0"/>
              </a:rPr>
              <a:t>(1857)</a:t>
            </a:r>
          </a:p>
        </p:txBody>
      </p:sp>
      <p:pic>
        <p:nvPicPr>
          <p:cNvPr id="11" name="Picture 2" descr="Roger B. Taney - Brady-Handy.jpg">
            <a:extLst>
              <a:ext uri="{FF2B5EF4-FFF2-40B4-BE49-F238E27FC236}">
                <a16:creationId xmlns:a16="http://schemas.microsoft.com/office/drawing/2014/main" id="{6E6245FC-743F-47CA-BD68-1E4BAC7AF8B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7214" y="1638036"/>
            <a:ext cx="3925630" cy="4870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87E77DD1-4CF2-4EA0-B23A-C7096EAF324D}"/>
              </a:ext>
            </a:extLst>
          </p:cNvPr>
          <p:cNvSpPr txBox="1">
            <a:spLocks/>
          </p:cNvSpPr>
          <p:nvPr/>
        </p:nvSpPr>
        <p:spPr>
          <a:xfrm>
            <a:off x="150117" y="5664360"/>
            <a:ext cx="3364870"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Chief Justice Roger Taney </a:t>
            </a:r>
          </a:p>
        </p:txBody>
      </p:sp>
      <p:pic>
        <p:nvPicPr>
          <p:cNvPr id="13" name="Graphic 12">
            <a:extLst>
              <a:ext uri="{FF2B5EF4-FFF2-40B4-BE49-F238E27FC236}">
                <a16:creationId xmlns:a16="http://schemas.microsoft.com/office/drawing/2014/main" id="{AAE2781B-F7EF-4A23-A2D4-569D6C4A10D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2934777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jla.com/resources/media/6bda55af-883c-4c27-a80f-5702037b3c94-large16x9_firstslaveship.png?1566320316468">
            <a:extLst>
              <a:ext uri="{FF2B5EF4-FFF2-40B4-BE49-F238E27FC236}">
                <a16:creationId xmlns:a16="http://schemas.microsoft.com/office/drawing/2014/main" id="{6217AEAC-4473-4D53-B4F5-245F0446D39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5181" y="1696883"/>
            <a:ext cx="8581655" cy="48271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25045AE-D715-44EB-99B4-AD7E998AE4C2}"/>
              </a:ext>
            </a:extLst>
          </p:cNvPr>
          <p:cNvSpPr txBox="1">
            <a:spLocks/>
          </p:cNvSpPr>
          <p:nvPr/>
        </p:nvSpPr>
        <p:spPr>
          <a:xfrm>
            <a:off x="382772" y="513675"/>
            <a:ext cx="6613451" cy="1019629"/>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cap="all" dirty="0">
                <a:solidFill>
                  <a:schemeClr val="bg1"/>
                </a:solidFill>
                <a:latin typeface="Segoe UI Black" panose="020B0A02040204020203" pitchFamily="34" charset="0"/>
                <a:ea typeface="Segoe UI Black" panose="020B0A02040204020203" pitchFamily="34" charset="0"/>
              </a:rPr>
              <a:t>slavery in the colonies</a:t>
            </a:r>
          </a:p>
        </p:txBody>
      </p:sp>
      <p:sp>
        <p:nvSpPr>
          <p:cNvPr id="5" name="Rectangle 4">
            <a:extLst>
              <a:ext uri="{FF2B5EF4-FFF2-40B4-BE49-F238E27FC236}">
                <a16:creationId xmlns:a16="http://schemas.microsoft.com/office/drawing/2014/main" id="{801D3C32-43AB-4B8A-8846-08CD90DF28CA}"/>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66149C7-15C1-438F-80B5-EE02B0AE5DAE}"/>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64FF9930-4D61-4B55-BD23-07A2CF6438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10" name="Graphic 9">
            <a:extLst>
              <a:ext uri="{FF2B5EF4-FFF2-40B4-BE49-F238E27FC236}">
                <a16:creationId xmlns:a16="http://schemas.microsoft.com/office/drawing/2014/main" id="{CD5F5327-2734-4467-A634-6BA7CF31AEC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2434184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oger B. Taney - Brady-Handy.jpg">
            <a:extLst>
              <a:ext uri="{FF2B5EF4-FFF2-40B4-BE49-F238E27FC236}">
                <a16:creationId xmlns:a16="http://schemas.microsoft.com/office/drawing/2014/main" id="{BB43971D-B14E-40E3-A840-5EB4265A2AE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27214" y="1638036"/>
            <a:ext cx="3925630" cy="4870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B56DE39-C908-481C-9F8B-EE7928197D46}"/>
              </a:ext>
            </a:extLst>
          </p:cNvPr>
          <p:cNvSpPr/>
          <p:nvPr/>
        </p:nvSpPr>
        <p:spPr>
          <a:xfrm>
            <a:off x="4895473" y="2688272"/>
            <a:ext cx="4234598" cy="1384995"/>
          </a:xfrm>
          <a:prstGeom prst="rect">
            <a:avLst/>
          </a:prstGeom>
        </p:spPr>
        <p:txBody>
          <a:bodyPr wrap="square">
            <a:spAutoFit/>
          </a:bodyPr>
          <a:lstStyle/>
          <a:p>
            <a:r>
              <a:rPr lang="en-US" sz="2800" dirty="0">
                <a:solidFill>
                  <a:srgbClr val="002060"/>
                </a:solidFill>
                <a:latin typeface="Calibri" panose="020F0502020204030204" pitchFamily="34" charset="0"/>
                <a:ea typeface="Calibri" panose="020F0502020204030204" pitchFamily="34" charset="0"/>
              </a:rPr>
              <a:t>African Americans </a:t>
            </a:r>
            <a:r>
              <a:rPr lang="en-US" sz="2800" b="1" dirty="0">
                <a:solidFill>
                  <a:srgbClr val="002060"/>
                </a:solidFill>
                <a:latin typeface="Calibri" panose="020F0502020204030204" pitchFamily="34" charset="0"/>
                <a:ea typeface="Calibri" panose="020F0502020204030204" pitchFamily="34" charset="0"/>
              </a:rPr>
              <a:t>“had no rights that the white man was bound to respect”</a:t>
            </a:r>
            <a:r>
              <a:rPr lang="en-US" sz="2800" dirty="0">
                <a:solidFill>
                  <a:srgbClr val="002060"/>
                </a:solidFill>
                <a:latin typeface="Calibri" panose="020F0502020204030204" pitchFamily="34" charset="0"/>
                <a:ea typeface="Calibri" panose="020F0502020204030204" pitchFamily="34" charset="0"/>
              </a:rPr>
              <a:t> </a:t>
            </a:r>
            <a:endParaRPr lang="en-US" sz="2800" dirty="0">
              <a:solidFill>
                <a:srgbClr val="002060"/>
              </a:solidFill>
            </a:endParaRPr>
          </a:p>
        </p:txBody>
      </p:sp>
      <p:sp>
        <p:nvSpPr>
          <p:cNvPr id="5" name="Rectangle 4">
            <a:extLst>
              <a:ext uri="{FF2B5EF4-FFF2-40B4-BE49-F238E27FC236}">
                <a16:creationId xmlns:a16="http://schemas.microsoft.com/office/drawing/2014/main" id="{CF19F3C5-7D9F-4CC6-A655-831B49735F20}"/>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1670673-6037-415A-87D8-55278F4E7D05}"/>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B2C1E032-2C40-4778-970F-B1C3C5D1A1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10" name="Title 1">
            <a:extLst>
              <a:ext uri="{FF2B5EF4-FFF2-40B4-BE49-F238E27FC236}">
                <a16:creationId xmlns:a16="http://schemas.microsoft.com/office/drawing/2014/main" id="{830364DB-23C0-43C1-8911-586D7F061ED4}"/>
              </a:ext>
            </a:extLst>
          </p:cNvPr>
          <p:cNvSpPr txBox="1">
            <a:spLocks/>
          </p:cNvSpPr>
          <p:nvPr/>
        </p:nvSpPr>
        <p:spPr>
          <a:xfrm>
            <a:off x="1365610" y="549827"/>
            <a:ext cx="6613451" cy="72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i="1" cap="all" dirty="0">
                <a:solidFill>
                  <a:schemeClr val="bg1"/>
                </a:solidFill>
                <a:latin typeface="Segoe UI Black" panose="020B0A02040204020203" pitchFamily="34" charset="0"/>
                <a:ea typeface="Segoe UI Black" panose="020B0A02040204020203" pitchFamily="34" charset="0"/>
              </a:rPr>
              <a:t>Dred Scott v. Sandford </a:t>
            </a:r>
            <a:r>
              <a:rPr lang="en-US" sz="2800" b="1" cap="all" dirty="0">
                <a:solidFill>
                  <a:schemeClr val="bg1"/>
                </a:solidFill>
                <a:latin typeface="Segoe UI Black" panose="020B0A02040204020203" pitchFamily="34" charset="0"/>
                <a:ea typeface="Segoe UI Black" panose="020B0A02040204020203" pitchFamily="34" charset="0"/>
              </a:rPr>
              <a:t>(1857)</a:t>
            </a:r>
          </a:p>
        </p:txBody>
      </p:sp>
      <p:sp>
        <p:nvSpPr>
          <p:cNvPr id="11" name="Title 1">
            <a:extLst>
              <a:ext uri="{FF2B5EF4-FFF2-40B4-BE49-F238E27FC236}">
                <a16:creationId xmlns:a16="http://schemas.microsoft.com/office/drawing/2014/main" id="{A89454D8-B05E-4BAE-A235-69AAFA9A3372}"/>
              </a:ext>
            </a:extLst>
          </p:cNvPr>
          <p:cNvSpPr txBox="1">
            <a:spLocks/>
          </p:cNvSpPr>
          <p:nvPr/>
        </p:nvSpPr>
        <p:spPr>
          <a:xfrm>
            <a:off x="150117" y="5664360"/>
            <a:ext cx="3364870"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Chief Justice Roger Taney </a:t>
            </a:r>
          </a:p>
        </p:txBody>
      </p:sp>
      <p:pic>
        <p:nvPicPr>
          <p:cNvPr id="12" name="Graphic 11">
            <a:extLst>
              <a:ext uri="{FF2B5EF4-FFF2-40B4-BE49-F238E27FC236}">
                <a16:creationId xmlns:a16="http://schemas.microsoft.com/office/drawing/2014/main" id="{1724F96D-B672-44CB-8FBB-97D40DBAE1B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2113212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0607A7-D744-47CA-B062-5698B99069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579" y="1709248"/>
            <a:ext cx="3460386" cy="4727183"/>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0B56DE39-C908-481C-9F8B-EE7928197D46}"/>
              </a:ext>
            </a:extLst>
          </p:cNvPr>
          <p:cNvSpPr/>
          <p:nvPr/>
        </p:nvSpPr>
        <p:spPr>
          <a:xfrm>
            <a:off x="4596016" y="1542784"/>
            <a:ext cx="4844546" cy="4893647"/>
          </a:xfrm>
          <a:prstGeom prst="rect">
            <a:avLst/>
          </a:prstGeom>
        </p:spPr>
        <p:txBody>
          <a:bodyPr wrap="square">
            <a:spAutoFit/>
          </a:bodyPr>
          <a:lstStyle/>
          <a:p>
            <a:r>
              <a:rPr lang="en-US" sz="2400" dirty="0">
                <a:solidFill>
                  <a:srgbClr val="002060"/>
                </a:solidFill>
                <a:ea typeface="Calibri" panose="020F0502020204030204" pitchFamily="34" charset="0"/>
              </a:rPr>
              <a:t>Justice Benjamin Curtis and Justice John McLean dissented.</a:t>
            </a:r>
          </a:p>
          <a:p>
            <a:endParaRPr lang="en-US" sz="2400" dirty="0">
              <a:solidFill>
                <a:srgbClr val="002060"/>
              </a:solidFill>
              <a:ea typeface="Calibri" panose="020F0502020204030204" pitchFamily="34" charset="0"/>
            </a:endParaRPr>
          </a:p>
          <a:p>
            <a:r>
              <a:rPr lang="en-US" sz="2400" dirty="0">
                <a:solidFill>
                  <a:srgbClr val="002060"/>
                </a:solidFill>
                <a:ea typeface="Calibri" panose="020F0502020204030204" pitchFamily="34" charset="0"/>
              </a:rPr>
              <a:t>Justice Curtis’s Dred Scott dissent used history to show that many state constitutions did allow for voting by free African Americans at the time of ratification.</a:t>
            </a:r>
          </a:p>
          <a:p>
            <a:endParaRPr lang="en-US" sz="2400" dirty="0">
              <a:solidFill>
                <a:srgbClr val="002060"/>
              </a:solidFill>
              <a:ea typeface="Calibri" panose="020F0502020204030204" pitchFamily="34" charset="0"/>
            </a:endParaRPr>
          </a:p>
          <a:p>
            <a:r>
              <a:rPr lang="en-US" sz="2400" dirty="0">
                <a:solidFill>
                  <a:srgbClr val="002060"/>
                </a:solidFill>
                <a:ea typeface="Calibri" panose="020F0502020204030204" pitchFamily="34" charset="0"/>
              </a:rPr>
              <a:t>By his count, five states permitted African American voting at the time that the Founding generation ratified the Constitution.</a:t>
            </a:r>
          </a:p>
        </p:txBody>
      </p:sp>
      <p:sp>
        <p:nvSpPr>
          <p:cNvPr id="5" name="Rectangle 4">
            <a:extLst>
              <a:ext uri="{FF2B5EF4-FFF2-40B4-BE49-F238E27FC236}">
                <a16:creationId xmlns:a16="http://schemas.microsoft.com/office/drawing/2014/main" id="{CF19F3C5-7D9F-4CC6-A655-831B49735F20}"/>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1670673-6037-415A-87D8-55278F4E7D05}"/>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B2C1E032-2C40-4778-970F-B1C3C5D1A1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10" name="Title 1">
            <a:extLst>
              <a:ext uri="{FF2B5EF4-FFF2-40B4-BE49-F238E27FC236}">
                <a16:creationId xmlns:a16="http://schemas.microsoft.com/office/drawing/2014/main" id="{830364DB-23C0-43C1-8911-586D7F061ED4}"/>
              </a:ext>
            </a:extLst>
          </p:cNvPr>
          <p:cNvSpPr txBox="1">
            <a:spLocks/>
          </p:cNvSpPr>
          <p:nvPr/>
        </p:nvSpPr>
        <p:spPr>
          <a:xfrm>
            <a:off x="1365610" y="549827"/>
            <a:ext cx="6613451" cy="72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i="1" cap="all" dirty="0">
                <a:solidFill>
                  <a:schemeClr val="bg1"/>
                </a:solidFill>
                <a:latin typeface="Segoe UI Black" panose="020B0A02040204020203" pitchFamily="34" charset="0"/>
                <a:ea typeface="Segoe UI Black" panose="020B0A02040204020203" pitchFamily="34" charset="0"/>
              </a:rPr>
              <a:t>Dred Scott v. Sandford </a:t>
            </a:r>
            <a:r>
              <a:rPr lang="en-US" sz="2800" b="1" cap="all" dirty="0">
                <a:solidFill>
                  <a:schemeClr val="bg1"/>
                </a:solidFill>
                <a:latin typeface="Segoe UI Black" panose="020B0A02040204020203" pitchFamily="34" charset="0"/>
                <a:ea typeface="Segoe UI Black" panose="020B0A02040204020203" pitchFamily="34" charset="0"/>
              </a:rPr>
              <a:t>(1857)</a:t>
            </a:r>
          </a:p>
        </p:txBody>
      </p:sp>
      <p:sp>
        <p:nvSpPr>
          <p:cNvPr id="11" name="Title 1">
            <a:extLst>
              <a:ext uri="{FF2B5EF4-FFF2-40B4-BE49-F238E27FC236}">
                <a16:creationId xmlns:a16="http://schemas.microsoft.com/office/drawing/2014/main" id="{4E70D7FF-A8DC-446F-91ED-FEA238D0AEDB}"/>
              </a:ext>
            </a:extLst>
          </p:cNvPr>
          <p:cNvSpPr txBox="1">
            <a:spLocks/>
          </p:cNvSpPr>
          <p:nvPr/>
        </p:nvSpPr>
        <p:spPr>
          <a:xfrm>
            <a:off x="150117" y="5664360"/>
            <a:ext cx="3364870"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Justice Benjamin Curtis </a:t>
            </a:r>
          </a:p>
        </p:txBody>
      </p:sp>
      <p:pic>
        <p:nvPicPr>
          <p:cNvPr id="12" name="Graphic 11">
            <a:extLst>
              <a:ext uri="{FF2B5EF4-FFF2-40B4-BE49-F238E27FC236}">
                <a16:creationId xmlns:a16="http://schemas.microsoft.com/office/drawing/2014/main" id="{5EA96BAE-7852-4189-BAC8-3FD5BC06D25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2728692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56DE39-C908-481C-9F8B-EE7928197D46}"/>
              </a:ext>
            </a:extLst>
          </p:cNvPr>
          <p:cNvSpPr/>
          <p:nvPr/>
        </p:nvSpPr>
        <p:spPr>
          <a:xfrm>
            <a:off x="609600" y="1709248"/>
            <a:ext cx="8941149" cy="3416320"/>
          </a:xfrm>
          <a:prstGeom prst="rect">
            <a:avLst/>
          </a:prstGeom>
        </p:spPr>
        <p:txBody>
          <a:bodyPr wrap="square">
            <a:spAutoFit/>
          </a:bodyPr>
          <a:lstStyle/>
          <a:p>
            <a:r>
              <a:rPr lang="en-US" sz="2400" dirty="0">
                <a:solidFill>
                  <a:srgbClr val="002060"/>
                </a:solidFill>
                <a:ea typeface="Calibri" panose="020F0502020204030204" pitchFamily="34" charset="0"/>
              </a:rPr>
              <a:t>“</a:t>
            </a:r>
            <a:r>
              <a:rPr lang="en-US" sz="2400" dirty="0">
                <a:solidFill>
                  <a:srgbClr val="FF0000"/>
                </a:solidFill>
                <a:ea typeface="Calibri" panose="020F0502020204030204" pitchFamily="34" charset="0"/>
              </a:rPr>
              <a:t>I can find nothing in the Constitution which . . . deprives of their citizenship any class of persons who were citizens of the United States at the time of its adoption, </a:t>
            </a:r>
            <a:r>
              <a:rPr lang="en-US" sz="2400" dirty="0">
                <a:solidFill>
                  <a:srgbClr val="002060"/>
                </a:solidFill>
                <a:ea typeface="Calibri" panose="020F0502020204030204" pitchFamily="34" charset="0"/>
              </a:rPr>
              <a:t>or who should be native-born citizens of any State after its adoption; nor any power enabling Congress to disenfranchise persons born on the soil of any State, and entitled to citizenship of such state by its Constitution and laws.  And my opinion is, that, under the Constitution of the United States, every free person born on the soil of a state, who is a citizen of that State by force of its Constitution or laws, is also a citizen of the United States.”</a:t>
            </a:r>
          </a:p>
        </p:txBody>
      </p:sp>
      <p:sp>
        <p:nvSpPr>
          <p:cNvPr id="5" name="Rectangle 4">
            <a:extLst>
              <a:ext uri="{FF2B5EF4-FFF2-40B4-BE49-F238E27FC236}">
                <a16:creationId xmlns:a16="http://schemas.microsoft.com/office/drawing/2014/main" id="{CF19F3C5-7D9F-4CC6-A655-831B49735F20}"/>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1670673-6037-415A-87D8-55278F4E7D05}"/>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B2C1E032-2C40-4778-970F-B1C3C5D1A1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10" name="Title 1">
            <a:extLst>
              <a:ext uri="{FF2B5EF4-FFF2-40B4-BE49-F238E27FC236}">
                <a16:creationId xmlns:a16="http://schemas.microsoft.com/office/drawing/2014/main" id="{830364DB-23C0-43C1-8911-586D7F061ED4}"/>
              </a:ext>
            </a:extLst>
          </p:cNvPr>
          <p:cNvSpPr txBox="1">
            <a:spLocks/>
          </p:cNvSpPr>
          <p:nvPr/>
        </p:nvSpPr>
        <p:spPr>
          <a:xfrm>
            <a:off x="1365610" y="549827"/>
            <a:ext cx="6613451" cy="72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i="1" cap="all" dirty="0">
                <a:solidFill>
                  <a:schemeClr val="bg1"/>
                </a:solidFill>
                <a:latin typeface="Segoe UI Black" panose="020B0A02040204020203" pitchFamily="34" charset="0"/>
                <a:ea typeface="Segoe UI Black" panose="020B0A02040204020203" pitchFamily="34" charset="0"/>
              </a:rPr>
              <a:t>Dred Scott v. Sandford </a:t>
            </a:r>
            <a:r>
              <a:rPr lang="en-US" sz="2800" b="1" cap="all" dirty="0">
                <a:solidFill>
                  <a:schemeClr val="bg1"/>
                </a:solidFill>
                <a:latin typeface="Segoe UI Black" panose="020B0A02040204020203" pitchFamily="34" charset="0"/>
                <a:ea typeface="Segoe UI Black" panose="020B0A02040204020203" pitchFamily="34" charset="0"/>
              </a:rPr>
              <a:t>(1857)</a:t>
            </a:r>
          </a:p>
        </p:txBody>
      </p:sp>
      <p:sp>
        <p:nvSpPr>
          <p:cNvPr id="7" name="Title 1">
            <a:extLst>
              <a:ext uri="{FF2B5EF4-FFF2-40B4-BE49-F238E27FC236}">
                <a16:creationId xmlns:a16="http://schemas.microsoft.com/office/drawing/2014/main" id="{829994CF-D6E7-483B-9C52-0680FBF21D3A}"/>
              </a:ext>
            </a:extLst>
          </p:cNvPr>
          <p:cNvSpPr txBox="1">
            <a:spLocks/>
          </p:cNvSpPr>
          <p:nvPr/>
        </p:nvSpPr>
        <p:spPr>
          <a:xfrm>
            <a:off x="609600" y="5307529"/>
            <a:ext cx="3791074"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Justice Curtis, dissenting  </a:t>
            </a:r>
          </a:p>
        </p:txBody>
      </p:sp>
      <p:pic>
        <p:nvPicPr>
          <p:cNvPr id="9" name="Graphic 8">
            <a:extLst>
              <a:ext uri="{FF2B5EF4-FFF2-40B4-BE49-F238E27FC236}">
                <a16:creationId xmlns:a16="http://schemas.microsoft.com/office/drawing/2014/main" id="{42D9773A-8B73-4F16-959D-F558CE86B46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2349453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56DE39-C908-481C-9F8B-EE7928197D46}"/>
              </a:ext>
            </a:extLst>
          </p:cNvPr>
          <p:cNvSpPr/>
          <p:nvPr/>
        </p:nvSpPr>
        <p:spPr>
          <a:xfrm>
            <a:off x="609600" y="1709248"/>
            <a:ext cx="8941149" cy="2677656"/>
          </a:xfrm>
          <a:prstGeom prst="rect">
            <a:avLst/>
          </a:prstGeom>
        </p:spPr>
        <p:txBody>
          <a:bodyPr wrap="square">
            <a:spAutoFit/>
          </a:bodyPr>
          <a:lstStyle/>
          <a:p>
            <a:r>
              <a:rPr lang="en-US" sz="2400" dirty="0">
                <a:solidFill>
                  <a:srgbClr val="002060"/>
                </a:solidFill>
                <a:ea typeface="Calibri" panose="020F0502020204030204" pitchFamily="34" charset="0"/>
              </a:rPr>
              <a:t>Changes in New York and New Jersey limiting or ending African American suffrage could “have no other effect upon the present inquiry except to show that, before they were made, no such restrictions existed, and [African American], in common with white, persons, were not only citizens of those States, but entitled to the elective franchise on the same qualifications as white persons, as they now are in New Hampshire and Massachusetts.”</a:t>
            </a:r>
          </a:p>
        </p:txBody>
      </p:sp>
      <p:sp>
        <p:nvSpPr>
          <p:cNvPr id="5" name="Rectangle 4">
            <a:extLst>
              <a:ext uri="{FF2B5EF4-FFF2-40B4-BE49-F238E27FC236}">
                <a16:creationId xmlns:a16="http://schemas.microsoft.com/office/drawing/2014/main" id="{CF19F3C5-7D9F-4CC6-A655-831B49735F20}"/>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1670673-6037-415A-87D8-55278F4E7D05}"/>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B2C1E032-2C40-4778-970F-B1C3C5D1A1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10" name="Title 1">
            <a:extLst>
              <a:ext uri="{FF2B5EF4-FFF2-40B4-BE49-F238E27FC236}">
                <a16:creationId xmlns:a16="http://schemas.microsoft.com/office/drawing/2014/main" id="{830364DB-23C0-43C1-8911-586D7F061ED4}"/>
              </a:ext>
            </a:extLst>
          </p:cNvPr>
          <p:cNvSpPr txBox="1">
            <a:spLocks/>
          </p:cNvSpPr>
          <p:nvPr/>
        </p:nvSpPr>
        <p:spPr>
          <a:xfrm>
            <a:off x="1365610" y="549827"/>
            <a:ext cx="6613451" cy="72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i="1" cap="all" dirty="0">
                <a:solidFill>
                  <a:schemeClr val="bg1"/>
                </a:solidFill>
                <a:latin typeface="Segoe UI Black" panose="020B0A02040204020203" pitchFamily="34" charset="0"/>
                <a:ea typeface="Segoe UI Black" panose="020B0A02040204020203" pitchFamily="34" charset="0"/>
              </a:rPr>
              <a:t>Dred Scott v. Sandford </a:t>
            </a:r>
            <a:r>
              <a:rPr lang="en-US" sz="2800" b="1" cap="all" dirty="0">
                <a:solidFill>
                  <a:schemeClr val="bg1"/>
                </a:solidFill>
                <a:latin typeface="Segoe UI Black" panose="020B0A02040204020203" pitchFamily="34" charset="0"/>
                <a:ea typeface="Segoe UI Black" panose="020B0A02040204020203" pitchFamily="34" charset="0"/>
              </a:rPr>
              <a:t>(1857)</a:t>
            </a:r>
          </a:p>
        </p:txBody>
      </p:sp>
      <p:sp>
        <p:nvSpPr>
          <p:cNvPr id="7" name="Title 1">
            <a:extLst>
              <a:ext uri="{FF2B5EF4-FFF2-40B4-BE49-F238E27FC236}">
                <a16:creationId xmlns:a16="http://schemas.microsoft.com/office/drawing/2014/main" id="{829994CF-D6E7-483B-9C52-0680FBF21D3A}"/>
              </a:ext>
            </a:extLst>
          </p:cNvPr>
          <p:cNvSpPr txBox="1">
            <a:spLocks/>
          </p:cNvSpPr>
          <p:nvPr/>
        </p:nvSpPr>
        <p:spPr>
          <a:xfrm>
            <a:off x="609600" y="4563481"/>
            <a:ext cx="3791074"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Justice Curtis, dissenting  </a:t>
            </a:r>
          </a:p>
        </p:txBody>
      </p:sp>
      <p:pic>
        <p:nvPicPr>
          <p:cNvPr id="9" name="Graphic 8">
            <a:extLst>
              <a:ext uri="{FF2B5EF4-FFF2-40B4-BE49-F238E27FC236}">
                <a16:creationId xmlns:a16="http://schemas.microsoft.com/office/drawing/2014/main" id="{24165592-18DE-4D64-9C8D-A0A1D55F990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3339980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00CF4E-3B1B-4795-B106-EB3302E607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6761" y="1711957"/>
            <a:ext cx="3452556" cy="4596216"/>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0B56DE39-C908-481C-9F8B-EE7928197D46}"/>
              </a:ext>
            </a:extLst>
          </p:cNvPr>
          <p:cNvSpPr/>
          <p:nvPr/>
        </p:nvSpPr>
        <p:spPr>
          <a:xfrm>
            <a:off x="4605866" y="1561218"/>
            <a:ext cx="4923095" cy="4154984"/>
          </a:xfrm>
          <a:prstGeom prst="rect">
            <a:avLst/>
          </a:prstGeom>
        </p:spPr>
        <p:txBody>
          <a:bodyPr wrap="square">
            <a:spAutoFit/>
          </a:bodyPr>
          <a:lstStyle/>
          <a:p>
            <a:r>
              <a:rPr lang="en-US" sz="2400" dirty="0">
                <a:solidFill>
                  <a:srgbClr val="002060"/>
                </a:solidFill>
                <a:ea typeface="Calibri" panose="020F0502020204030204" pitchFamily="34" charset="0"/>
              </a:rPr>
              <a:t>“Our independence was a great epoch in the history of freedom, and while I admit the Government was not made especially for [African Americans], yet many of them were citizens of the New England States, and exercised, the rights of suffrage when the Constitution was adopted, and it was not doubted by any intelligent person that its tendencies would greatly ameliorate their condition.”</a:t>
            </a:r>
          </a:p>
        </p:txBody>
      </p:sp>
      <p:sp>
        <p:nvSpPr>
          <p:cNvPr id="5" name="Rectangle 4">
            <a:extLst>
              <a:ext uri="{FF2B5EF4-FFF2-40B4-BE49-F238E27FC236}">
                <a16:creationId xmlns:a16="http://schemas.microsoft.com/office/drawing/2014/main" id="{CF19F3C5-7D9F-4CC6-A655-831B49735F20}"/>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1670673-6037-415A-87D8-55278F4E7D05}"/>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B2C1E032-2C40-4778-970F-B1C3C5D1A1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10" name="Title 1">
            <a:extLst>
              <a:ext uri="{FF2B5EF4-FFF2-40B4-BE49-F238E27FC236}">
                <a16:creationId xmlns:a16="http://schemas.microsoft.com/office/drawing/2014/main" id="{830364DB-23C0-43C1-8911-586D7F061ED4}"/>
              </a:ext>
            </a:extLst>
          </p:cNvPr>
          <p:cNvSpPr txBox="1">
            <a:spLocks/>
          </p:cNvSpPr>
          <p:nvPr/>
        </p:nvSpPr>
        <p:spPr>
          <a:xfrm>
            <a:off x="1365610" y="549827"/>
            <a:ext cx="6613451" cy="72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i="1" cap="all" dirty="0">
                <a:solidFill>
                  <a:schemeClr val="bg1"/>
                </a:solidFill>
                <a:latin typeface="Segoe UI Black" panose="020B0A02040204020203" pitchFamily="34" charset="0"/>
                <a:ea typeface="Segoe UI Black" panose="020B0A02040204020203" pitchFamily="34" charset="0"/>
              </a:rPr>
              <a:t>Dred Scott v. Sandford </a:t>
            </a:r>
            <a:r>
              <a:rPr lang="en-US" sz="2800" b="1" cap="all" dirty="0">
                <a:solidFill>
                  <a:schemeClr val="bg1"/>
                </a:solidFill>
                <a:latin typeface="Segoe UI Black" panose="020B0A02040204020203" pitchFamily="34" charset="0"/>
                <a:ea typeface="Segoe UI Black" panose="020B0A02040204020203" pitchFamily="34" charset="0"/>
              </a:rPr>
              <a:t>(1857)</a:t>
            </a:r>
          </a:p>
        </p:txBody>
      </p:sp>
      <p:sp>
        <p:nvSpPr>
          <p:cNvPr id="7" name="Title 1">
            <a:extLst>
              <a:ext uri="{FF2B5EF4-FFF2-40B4-BE49-F238E27FC236}">
                <a16:creationId xmlns:a16="http://schemas.microsoft.com/office/drawing/2014/main" id="{829994CF-D6E7-483B-9C52-0680FBF21D3A}"/>
              </a:ext>
            </a:extLst>
          </p:cNvPr>
          <p:cNvSpPr txBox="1">
            <a:spLocks/>
          </p:cNvSpPr>
          <p:nvPr/>
        </p:nvSpPr>
        <p:spPr>
          <a:xfrm>
            <a:off x="4605866" y="5716202"/>
            <a:ext cx="3791074"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Justice McLean, dissenting  </a:t>
            </a:r>
          </a:p>
        </p:txBody>
      </p:sp>
      <p:pic>
        <p:nvPicPr>
          <p:cNvPr id="9" name="Graphic 8">
            <a:extLst>
              <a:ext uri="{FF2B5EF4-FFF2-40B4-BE49-F238E27FC236}">
                <a16:creationId xmlns:a16="http://schemas.microsoft.com/office/drawing/2014/main" id="{415DDB96-622F-4804-B670-7498C72DCC8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4191190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56DE39-C908-481C-9F8B-EE7928197D46}"/>
              </a:ext>
            </a:extLst>
          </p:cNvPr>
          <p:cNvSpPr/>
          <p:nvPr/>
        </p:nvSpPr>
        <p:spPr>
          <a:xfrm>
            <a:off x="4605866" y="2274838"/>
            <a:ext cx="4923095" cy="2308324"/>
          </a:xfrm>
          <a:prstGeom prst="rect">
            <a:avLst/>
          </a:prstGeom>
        </p:spPr>
        <p:txBody>
          <a:bodyPr wrap="square">
            <a:spAutoFit/>
          </a:bodyPr>
          <a:lstStyle/>
          <a:p>
            <a:r>
              <a:rPr lang="en-US" sz="2400" dirty="0">
                <a:solidFill>
                  <a:srgbClr val="002060"/>
                </a:solidFill>
                <a:ea typeface="Calibri" panose="020F0502020204030204" pitchFamily="34" charset="0"/>
              </a:rPr>
              <a:t>In 1857, “[s]everal of the States have admitted persons of color to the right of suffrage, and, in this view, have recognized them as citizens, and this has been done in the slave as well as the free States.”</a:t>
            </a:r>
          </a:p>
        </p:txBody>
      </p:sp>
      <p:sp>
        <p:nvSpPr>
          <p:cNvPr id="5" name="Rectangle 4">
            <a:extLst>
              <a:ext uri="{FF2B5EF4-FFF2-40B4-BE49-F238E27FC236}">
                <a16:creationId xmlns:a16="http://schemas.microsoft.com/office/drawing/2014/main" id="{CF19F3C5-7D9F-4CC6-A655-831B49735F20}"/>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1670673-6037-415A-87D8-55278F4E7D05}"/>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B2C1E032-2C40-4778-970F-B1C3C5D1A1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10" name="Title 1">
            <a:extLst>
              <a:ext uri="{FF2B5EF4-FFF2-40B4-BE49-F238E27FC236}">
                <a16:creationId xmlns:a16="http://schemas.microsoft.com/office/drawing/2014/main" id="{830364DB-23C0-43C1-8911-586D7F061ED4}"/>
              </a:ext>
            </a:extLst>
          </p:cNvPr>
          <p:cNvSpPr txBox="1">
            <a:spLocks/>
          </p:cNvSpPr>
          <p:nvPr/>
        </p:nvSpPr>
        <p:spPr>
          <a:xfrm>
            <a:off x="1365610" y="549827"/>
            <a:ext cx="6613451" cy="72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i="1" cap="all" dirty="0">
                <a:solidFill>
                  <a:schemeClr val="bg1"/>
                </a:solidFill>
                <a:latin typeface="Segoe UI Black" panose="020B0A02040204020203" pitchFamily="34" charset="0"/>
                <a:ea typeface="Segoe UI Black" panose="020B0A02040204020203" pitchFamily="34" charset="0"/>
              </a:rPr>
              <a:t>Dred Scott v. Sandford </a:t>
            </a:r>
            <a:r>
              <a:rPr lang="en-US" sz="2800" b="1" cap="all" dirty="0">
                <a:solidFill>
                  <a:schemeClr val="bg1"/>
                </a:solidFill>
                <a:latin typeface="Segoe UI Black" panose="020B0A02040204020203" pitchFamily="34" charset="0"/>
                <a:ea typeface="Segoe UI Black" panose="020B0A02040204020203" pitchFamily="34" charset="0"/>
              </a:rPr>
              <a:t>(1857)</a:t>
            </a:r>
          </a:p>
        </p:txBody>
      </p:sp>
      <p:pic>
        <p:nvPicPr>
          <p:cNvPr id="9" name="Picture 8">
            <a:extLst>
              <a:ext uri="{FF2B5EF4-FFF2-40B4-BE49-F238E27FC236}">
                <a16:creationId xmlns:a16="http://schemas.microsoft.com/office/drawing/2014/main" id="{9A0616C8-62E8-4A78-A92E-D5CE8DE59E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6761" y="1711957"/>
            <a:ext cx="3452556" cy="4596216"/>
          </a:xfrm>
          <a:prstGeom prst="rect">
            <a:avLst/>
          </a:prstGeom>
          <a:ln>
            <a:noFill/>
          </a:ln>
          <a:effectLst>
            <a:outerShdw blurRad="292100" dist="139700" dir="2700000" algn="tl" rotWithShape="0">
              <a:srgbClr val="333333">
                <a:alpha val="65000"/>
              </a:srgbClr>
            </a:outerShdw>
          </a:effectLst>
        </p:spPr>
      </p:pic>
      <p:sp>
        <p:nvSpPr>
          <p:cNvPr id="11" name="Title 1">
            <a:extLst>
              <a:ext uri="{FF2B5EF4-FFF2-40B4-BE49-F238E27FC236}">
                <a16:creationId xmlns:a16="http://schemas.microsoft.com/office/drawing/2014/main" id="{9DC20DD1-5F97-43E5-94E8-B37976061970}"/>
              </a:ext>
            </a:extLst>
          </p:cNvPr>
          <p:cNvSpPr txBox="1">
            <a:spLocks/>
          </p:cNvSpPr>
          <p:nvPr/>
        </p:nvSpPr>
        <p:spPr>
          <a:xfrm>
            <a:off x="4605866" y="4830830"/>
            <a:ext cx="3791074"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Justice McLean, dissenting  </a:t>
            </a:r>
          </a:p>
        </p:txBody>
      </p:sp>
      <p:pic>
        <p:nvPicPr>
          <p:cNvPr id="12" name="Graphic 11">
            <a:extLst>
              <a:ext uri="{FF2B5EF4-FFF2-40B4-BE49-F238E27FC236}">
                <a16:creationId xmlns:a16="http://schemas.microsoft.com/office/drawing/2014/main" id="{D46CB603-3FFA-464F-BFB7-D6DBB1E0326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3258474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37724-A846-4F99-BB0E-D999DD7EAF8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2871" y="1508246"/>
            <a:ext cx="1882590" cy="2321885"/>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1696907" y="339274"/>
            <a:ext cx="6008183" cy="761394"/>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The Election of 1860</a:t>
            </a:r>
          </a:p>
        </p:txBody>
      </p:sp>
      <p:sp>
        <p:nvSpPr>
          <p:cNvPr id="4" name="Rectangle 3">
            <a:extLst>
              <a:ext uri="{FF2B5EF4-FFF2-40B4-BE49-F238E27FC236}">
                <a16:creationId xmlns:a16="http://schemas.microsoft.com/office/drawing/2014/main" id="{6EE7BB00-A1CB-4991-BE98-F94681E1B73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61A12D0-CB6A-412B-9944-113AE6F22346}"/>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2C5C3A33-8D2F-4104-8D9D-7FDBA354A9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3" name="Rectangle 2">
            <a:extLst>
              <a:ext uri="{FF2B5EF4-FFF2-40B4-BE49-F238E27FC236}">
                <a16:creationId xmlns:a16="http://schemas.microsoft.com/office/drawing/2014/main" id="{1A6CC592-6425-4784-B890-843AB595842F}"/>
              </a:ext>
            </a:extLst>
          </p:cNvPr>
          <p:cNvSpPr/>
          <p:nvPr/>
        </p:nvSpPr>
        <p:spPr>
          <a:xfrm>
            <a:off x="502046" y="4798801"/>
            <a:ext cx="8849696" cy="1569660"/>
          </a:xfrm>
          <a:prstGeom prst="rect">
            <a:avLst/>
          </a:prstGeom>
        </p:spPr>
        <p:txBody>
          <a:bodyPr wrap="square">
            <a:spAutoFit/>
          </a:bodyPr>
          <a:lstStyle/>
          <a:p>
            <a:r>
              <a:rPr lang="en-US" sz="2400" dirty="0">
                <a:solidFill>
                  <a:srgbClr val="252F66"/>
                </a:solidFill>
              </a:rPr>
              <a:t>Abraham was the Republican candidate. The Democratic Party split between its Southern and Northern wings—represented by John C. Breckinridge and Stephen A. Douglas, respectively.  And John Bell ran as the Constitutional Union candidate. </a:t>
            </a:r>
          </a:p>
        </p:txBody>
      </p:sp>
      <p:sp>
        <p:nvSpPr>
          <p:cNvPr id="10" name="Title 1">
            <a:extLst>
              <a:ext uri="{FF2B5EF4-FFF2-40B4-BE49-F238E27FC236}">
                <a16:creationId xmlns:a16="http://schemas.microsoft.com/office/drawing/2014/main" id="{25AE14BC-A96B-4731-A56C-B527F785C641}"/>
              </a:ext>
            </a:extLst>
          </p:cNvPr>
          <p:cNvSpPr txBox="1">
            <a:spLocks/>
          </p:cNvSpPr>
          <p:nvPr/>
        </p:nvSpPr>
        <p:spPr>
          <a:xfrm>
            <a:off x="346717" y="3608997"/>
            <a:ext cx="1350190" cy="685786"/>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dirty="0">
                <a:solidFill>
                  <a:schemeClr val="bg1"/>
                </a:solidFill>
                <a:latin typeface="+mn-lt"/>
                <a:ea typeface="Segoe UI Black" panose="020B0A02040204020203" pitchFamily="34" charset="0"/>
              </a:rPr>
              <a:t>Abraham Lincoln</a:t>
            </a:r>
          </a:p>
        </p:txBody>
      </p:sp>
      <p:pic>
        <p:nvPicPr>
          <p:cNvPr id="11" name="Picture 10">
            <a:extLst>
              <a:ext uri="{FF2B5EF4-FFF2-40B4-BE49-F238E27FC236}">
                <a16:creationId xmlns:a16="http://schemas.microsoft.com/office/drawing/2014/main" id="{18E3284B-AF35-4F66-AEE4-BF6C32F1FE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7512" y="1451267"/>
            <a:ext cx="1727914" cy="232188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F64F045-83AC-4E91-B131-14CFF9C95C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27975" y="1451267"/>
            <a:ext cx="1821419" cy="2345076"/>
          </a:xfrm>
          <a:prstGeom prst="rect">
            <a:avLst/>
          </a:prstGeom>
          <a:ln>
            <a:noFill/>
          </a:ln>
          <a:effectLst>
            <a:outerShdw blurRad="292100" dist="139700" dir="2700000" algn="tl" rotWithShape="0">
              <a:srgbClr val="333333">
                <a:alpha val="65000"/>
              </a:srgbClr>
            </a:outerShdw>
          </a:effectLst>
        </p:spPr>
      </p:pic>
      <p:pic>
        <p:nvPicPr>
          <p:cNvPr id="6146" name="Picture 2" descr="John-bell-brady-handy-cropped restored.jpg">
            <a:extLst>
              <a:ext uri="{FF2B5EF4-FFF2-40B4-BE49-F238E27FC236}">
                <a16:creationId xmlns:a16="http://schemas.microsoft.com/office/drawing/2014/main" id="{0B10D352-B737-446E-AC3A-E8EED0257A4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14425" y="1451267"/>
            <a:ext cx="1956599" cy="23450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5D1A927C-99DA-4B98-9BB4-F2629F7A0C95}"/>
              </a:ext>
            </a:extLst>
          </p:cNvPr>
          <p:cNvSpPr txBox="1">
            <a:spLocks/>
          </p:cNvSpPr>
          <p:nvPr/>
        </p:nvSpPr>
        <p:spPr>
          <a:xfrm>
            <a:off x="2595269" y="3600190"/>
            <a:ext cx="1439177" cy="685786"/>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dirty="0">
                <a:solidFill>
                  <a:schemeClr val="bg1"/>
                </a:solidFill>
                <a:latin typeface="+mn-lt"/>
                <a:ea typeface="Segoe UI Black" panose="020B0A02040204020203" pitchFamily="34" charset="0"/>
              </a:rPr>
              <a:t>John C. Breckinridge</a:t>
            </a:r>
          </a:p>
        </p:txBody>
      </p:sp>
      <p:sp>
        <p:nvSpPr>
          <p:cNvPr id="15" name="Title 1">
            <a:extLst>
              <a:ext uri="{FF2B5EF4-FFF2-40B4-BE49-F238E27FC236}">
                <a16:creationId xmlns:a16="http://schemas.microsoft.com/office/drawing/2014/main" id="{BE800541-4C78-4370-AA4F-DFFB9DDDFEEF}"/>
              </a:ext>
            </a:extLst>
          </p:cNvPr>
          <p:cNvSpPr txBox="1">
            <a:spLocks/>
          </p:cNvSpPr>
          <p:nvPr/>
        </p:nvSpPr>
        <p:spPr>
          <a:xfrm>
            <a:off x="4687324" y="3608997"/>
            <a:ext cx="1350190" cy="685786"/>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dirty="0">
                <a:solidFill>
                  <a:schemeClr val="bg1"/>
                </a:solidFill>
                <a:latin typeface="+mn-lt"/>
                <a:ea typeface="Segoe UI Black" panose="020B0A02040204020203" pitchFamily="34" charset="0"/>
              </a:rPr>
              <a:t>Stephen A. Douglas</a:t>
            </a:r>
          </a:p>
        </p:txBody>
      </p:sp>
      <p:sp>
        <p:nvSpPr>
          <p:cNvPr id="16" name="Title 1">
            <a:extLst>
              <a:ext uri="{FF2B5EF4-FFF2-40B4-BE49-F238E27FC236}">
                <a16:creationId xmlns:a16="http://schemas.microsoft.com/office/drawing/2014/main" id="{12FE605C-823B-4DB5-8F05-77F46A983FC2}"/>
              </a:ext>
            </a:extLst>
          </p:cNvPr>
          <p:cNvSpPr txBox="1">
            <a:spLocks/>
          </p:cNvSpPr>
          <p:nvPr/>
        </p:nvSpPr>
        <p:spPr>
          <a:xfrm>
            <a:off x="6874751" y="3608997"/>
            <a:ext cx="1350190" cy="685786"/>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dirty="0">
                <a:solidFill>
                  <a:schemeClr val="bg1"/>
                </a:solidFill>
                <a:latin typeface="+mn-lt"/>
                <a:ea typeface="Segoe UI Black" panose="020B0A02040204020203" pitchFamily="34" charset="0"/>
              </a:rPr>
              <a:t>John Bell </a:t>
            </a:r>
          </a:p>
        </p:txBody>
      </p:sp>
      <p:pic>
        <p:nvPicPr>
          <p:cNvPr id="17" name="Graphic 16">
            <a:extLst>
              <a:ext uri="{FF2B5EF4-FFF2-40B4-BE49-F238E27FC236}">
                <a16:creationId xmlns:a16="http://schemas.microsoft.com/office/drawing/2014/main" id="{345D941D-3411-4C30-A67D-6395E325B78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568893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37724-A846-4F99-BB0E-D999DD7EAF8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4086" y="1574800"/>
            <a:ext cx="4386684" cy="4791527"/>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1696907" y="339274"/>
            <a:ext cx="6008183" cy="761394"/>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The Election of 1860</a:t>
            </a:r>
          </a:p>
        </p:txBody>
      </p:sp>
      <p:sp>
        <p:nvSpPr>
          <p:cNvPr id="4" name="Rectangle 3">
            <a:extLst>
              <a:ext uri="{FF2B5EF4-FFF2-40B4-BE49-F238E27FC236}">
                <a16:creationId xmlns:a16="http://schemas.microsoft.com/office/drawing/2014/main" id="{6EE7BB00-A1CB-4991-BE98-F94681E1B73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61A12D0-CB6A-412B-9944-113AE6F22346}"/>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2C5C3A33-8D2F-4104-8D9D-7FDBA354A9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3" name="Rectangle 2">
            <a:extLst>
              <a:ext uri="{FF2B5EF4-FFF2-40B4-BE49-F238E27FC236}">
                <a16:creationId xmlns:a16="http://schemas.microsoft.com/office/drawing/2014/main" id="{1A6CC592-6425-4784-B890-843AB595842F}"/>
              </a:ext>
            </a:extLst>
          </p:cNvPr>
          <p:cNvSpPr/>
          <p:nvPr/>
        </p:nvSpPr>
        <p:spPr>
          <a:xfrm>
            <a:off x="5595513" y="1797980"/>
            <a:ext cx="3609555" cy="3785652"/>
          </a:xfrm>
          <a:prstGeom prst="rect">
            <a:avLst/>
          </a:prstGeom>
        </p:spPr>
        <p:txBody>
          <a:bodyPr wrap="square">
            <a:spAutoFit/>
          </a:bodyPr>
          <a:lstStyle/>
          <a:p>
            <a:r>
              <a:rPr lang="en-US" sz="2400" dirty="0">
                <a:solidFill>
                  <a:srgbClr val="252F66"/>
                </a:solidFill>
              </a:rPr>
              <a:t>Republican Abraham Lincoln won the election with a plurality of the vote. </a:t>
            </a:r>
          </a:p>
          <a:p>
            <a:endParaRPr lang="en-US" sz="2400" dirty="0">
              <a:solidFill>
                <a:srgbClr val="252F66"/>
              </a:solidFill>
            </a:endParaRPr>
          </a:p>
          <a:p>
            <a:r>
              <a:rPr lang="en-US" sz="2400" dirty="0">
                <a:solidFill>
                  <a:srgbClr val="252F66"/>
                </a:solidFill>
              </a:rPr>
              <a:t>Lincoln became the nation’s first anti-slavery President, leading to a wave of secessions by slaveholding states in the South.</a:t>
            </a:r>
          </a:p>
        </p:txBody>
      </p:sp>
      <p:sp>
        <p:nvSpPr>
          <p:cNvPr id="8" name="Title 1">
            <a:extLst>
              <a:ext uri="{FF2B5EF4-FFF2-40B4-BE49-F238E27FC236}">
                <a16:creationId xmlns:a16="http://schemas.microsoft.com/office/drawing/2014/main" id="{098616E0-71FB-4B90-B8D9-F4327E62B3FF}"/>
              </a:ext>
            </a:extLst>
          </p:cNvPr>
          <p:cNvSpPr txBox="1">
            <a:spLocks/>
          </p:cNvSpPr>
          <p:nvPr/>
        </p:nvSpPr>
        <p:spPr>
          <a:xfrm>
            <a:off x="225618" y="5583632"/>
            <a:ext cx="2995755" cy="592119"/>
          </a:xfrm>
          <a:prstGeom prst="rect">
            <a:avLst/>
          </a:prstGeom>
          <a:solidFill>
            <a:srgbClr val="252F66"/>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Abraham Lincoln</a:t>
            </a:r>
          </a:p>
        </p:txBody>
      </p:sp>
      <p:pic>
        <p:nvPicPr>
          <p:cNvPr id="9" name="Graphic 8">
            <a:extLst>
              <a:ext uri="{FF2B5EF4-FFF2-40B4-BE49-F238E27FC236}">
                <a16:creationId xmlns:a16="http://schemas.microsoft.com/office/drawing/2014/main" id="{0C9BA401-23E9-4F12-87A3-E6945F132F1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760868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9D01D69-96C8-4A75-B639-EC229500CBD1}"/>
              </a:ext>
            </a:extLst>
          </p:cNvPr>
          <p:cNvSpPr txBox="1">
            <a:spLocks/>
          </p:cNvSpPr>
          <p:nvPr/>
        </p:nvSpPr>
        <p:spPr>
          <a:xfrm>
            <a:off x="1696907" y="339274"/>
            <a:ext cx="6008183" cy="761394"/>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THE CIVIL WAR </a:t>
            </a:r>
          </a:p>
        </p:txBody>
      </p:sp>
      <p:sp>
        <p:nvSpPr>
          <p:cNvPr id="4" name="Rectangle 3">
            <a:extLst>
              <a:ext uri="{FF2B5EF4-FFF2-40B4-BE49-F238E27FC236}">
                <a16:creationId xmlns:a16="http://schemas.microsoft.com/office/drawing/2014/main" id="{6EE7BB00-A1CB-4991-BE98-F94681E1B73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61A12D0-CB6A-412B-9944-113AE6F22346}"/>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2C5C3A33-8D2F-4104-8D9D-7FDBA354A9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3" name="Rectangle 2">
            <a:extLst>
              <a:ext uri="{FF2B5EF4-FFF2-40B4-BE49-F238E27FC236}">
                <a16:creationId xmlns:a16="http://schemas.microsoft.com/office/drawing/2014/main" id="{1A6CC592-6425-4784-B890-843AB595842F}"/>
              </a:ext>
            </a:extLst>
          </p:cNvPr>
          <p:cNvSpPr/>
          <p:nvPr/>
        </p:nvSpPr>
        <p:spPr>
          <a:xfrm>
            <a:off x="420197" y="1306914"/>
            <a:ext cx="8997915" cy="5262979"/>
          </a:xfrm>
          <a:prstGeom prst="rect">
            <a:avLst/>
          </a:prstGeom>
        </p:spPr>
        <p:txBody>
          <a:bodyPr wrap="square">
            <a:spAutoFit/>
          </a:bodyPr>
          <a:lstStyle/>
          <a:p>
            <a:r>
              <a:rPr lang="en-US" sz="2400" dirty="0">
                <a:solidFill>
                  <a:srgbClr val="252F66"/>
                </a:solidFill>
              </a:rPr>
              <a:t>Following Lincoln’s election, South Carolina voted unanimously to secede from the Union in December 1860 and was quickly joined by six other Southern states, forming  their own confederacy</a:t>
            </a:r>
          </a:p>
          <a:p>
            <a:endParaRPr lang="en-US" sz="2400" dirty="0">
              <a:solidFill>
                <a:srgbClr val="252F66"/>
              </a:solidFill>
            </a:endParaRPr>
          </a:p>
          <a:p>
            <a:r>
              <a:rPr lang="en-US" sz="2400" dirty="0">
                <a:solidFill>
                  <a:srgbClr val="252F66"/>
                </a:solidFill>
              </a:rPr>
              <a:t>Attempts to avoid armed conflict failed. On April 12, 1861, Confederate forces fired on Fort Sumter.  Lincoln called 75,000 state militiamen into federal service, and four more states joined the Confederacy—</a:t>
            </a:r>
            <a:r>
              <a:rPr lang="en-US" sz="2400" b="1" dirty="0">
                <a:solidFill>
                  <a:srgbClr val="252F66"/>
                </a:solidFill>
              </a:rPr>
              <a:t>The Civil War had begun.</a:t>
            </a:r>
          </a:p>
          <a:p>
            <a:endParaRPr lang="en-US" sz="2400" dirty="0">
              <a:solidFill>
                <a:srgbClr val="252F66"/>
              </a:solidFill>
            </a:endParaRPr>
          </a:p>
          <a:p>
            <a:r>
              <a:rPr lang="en-US" sz="2400" dirty="0">
                <a:solidFill>
                  <a:srgbClr val="252F66"/>
                </a:solidFill>
              </a:rPr>
              <a:t>At first, many Northerners believed that they were fighting to preserve the Union, while white Southerners believed that a break from the Union was justified to maintain slavery and protect sectional interests.  </a:t>
            </a:r>
            <a:r>
              <a:rPr lang="en-US" sz="2400" b="1" dirty="0">
                <a:solidFill>
                  <a:srgbClr val="252F66"/>
                </a:solidFill>
              </a:rPr>
              <a:t>Radical voices in the North called for more aggressive action against slavery.</a:t>
            </a:r>
          </a:p>
        </p:txBody>
      </p:sp>
      <p:pic>
        <p:nvPicPr>
          <p:cNvPr id="8" name="Graphic 7">
            <a:extLst>
              <a:ext uri="{FF2B5EF4-FFF2-40B4-BE49-F238E27FC236}">
                <a16:creationId xmlns:a16="http://schemas.microsoft.com/office/drawing/2014/main" id="{CD0AD6F7-C03C-4EC9-81EA-4225E0E4E46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442391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9D01D69-96C8-4A75-B639-EC229500CBD1}"/>
              </a:ext>
            </a:extLst>
          </p:cNvPr>
          <p:cNvSpPr txBox="1">
            <a:spLocks/>
          </p:cNvSpPr>
          <p:nvPr/>
        </p:nvSpPr>
        <p:spPr>
          <a:xfrm>
            <a:off x="1696907" y="339274"/>
            <a:ext cx="6008183" cy="761394"/>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THE CIVIL WAR </a:t>
            </a:r>
          </a:p>
        </p:txBody>
      </p:sp>
      <p:sp>
        <p:nvSpPr>
          <p:cNvPr id="4" name="Rectangle 3">
            <a:extLst>
              <a:ext uri="{FF2B5EF4-FFF2-40B4-BE49-F238E27FC236}">
                <a16:creationId xmlns:a16="http://schemas.microsoft.com/office/drawing/2014/main" id="{6EE7BB00-A1CB-4991-BE98-F94681E1B73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61A12D0-CB6A-412B-9944-113AE6F22346}"/>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2C5C3A33-8D2F-4104-8D9D-7FDBA354A9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3" name="Rectangle 2">
            <a:extLst>
              <a:ext uri="{FF2B5EF4-FFF2-40B4-BE49-F238E27FC236}">
                <a16:creationId xmlns:a16="http://schemas.microsoft.com/office/drawing/2014/main" id="{1A6CC592-6425-4784-B890-843AB595842F}"/>
              </a:ext>
            </a:extLst>
          </p:cNvPr>
          <p:cNvSpPr/>
          <p:nvPr/>
        </p:nvSpPr>
        <p:spPr>
          <a:xfrm>
            <a:off x="420197" y="1306914"/>
            <a:ext cx="8997915" cy="4893647"/>
          </a:xfrm>
          <a:prstGeom prst="rect">
            <a:avLst/>
          </a:prstGeom>
        </p:spPr>
        <p:txBody>
          <a:bodyPr wrap="square">
            <a:spAutoFit/>
          </a:bodyPr>
          <a:lstStyle/>
          <a:p>
            <a:r>
              <a:rPr lang="en-US" sz="2400" dirty="0">
                <a:solidFill>
                  <a:srgbClr val="252F66"/>
                </a:solidFill>
              </a:rPr>
              <a:t>As the war dragged on, President Lincoln and Congress—pushed by African American refugees, abolitionists, and radical voices in Congress—would begin to move more decisively against slavery. </a:t>
            </a:r>
          </a:p>
          <a:p>
            <a:endParaRPr lang="en-US" sz="2400" dirty="0">
              <a:solidFill>
                <a:srgbClr val="252F66"/>
              </a:solidFill>
            </a:endParaRPr>
          </a:p>
          <a:p>
            <a:r>
              <a:rPr lang="en-US" sz="2400" dirty="0">
                <a:solidFill>
                  <a:srgbClr val="252F66"/>
                </a:solidFill>
              </a:rPr>
              <a:t>Over time, the Union remained the war’s main aim, but the war increasingly became one of liberation. For instance, as hopes for a short war diminished, President Lincoln and congressional Republicans pursued an aggressive anti-slavery program:</a:t>
            </a:r>
          </a:p>
          <a:p>
            <a:endParaRPr lang="en-US" sz="2400" dirty="0">
              <a:solidFill>
                <a:srgbClr val="252F66"/>
              </a:solidFill>
            </a:endParaRPr>
          </a:p>
          <a:p>
            <a:pPr marL="342900" indent="-342900">
              <a:buFont typeface="Arial" panose="020B0604020202020204" pitchFamily="34" charset="0"/>
              <a:buChar char="•"/>
            </a:pPr>
            <a:r>
              <a:rPr lang="en-US" sz="2400" dirty="0">
                <a:solidFill>
                  <a:srgbClr val="252F66"/>
                </a:solidFill>
              </a:rPr>
              <a:t>Ending slavery in Washington, D.C. (in May 1862).</a:t>
            </a:r>
          </a:p>
          <a:p>
            <a:pPr marL="342900" indent="-342900">
              <a:buFont typeface="Arial" panose="020B0604020202020204" pitchFamily="34" charset="0"/>
              <a:buChar char="•"/>
            </a:pPr>
            <a:r>
              <a:rPr lang="en-US" sz="2400" dirty="0">
                <a:solidFill>
                  <a:srgbClr val="252F66"/>
                </a:solidFill>
              </a:rPr>
              <a:t>Banning it in the territories.</a:t>
            </a:r>
          </a:p>
          <a:p>
            <a:pPr marL="342900" indent="-342900">
              <a:buFont typeface="Arial" panose="020B0604020202020204" pitchFamily="34" charset="0"/>
              <a:buChar char="•"/>
            </a:pPr>
            <a:r>
              <a:rPr lang="en-US" sz="2400" dirty="0">
                <a:solidFill>
                  <a:srgbClr val="252F66"/>
                </a:solidFill>
              </a:rPr>
              <a:t>And passing laws that permitted the military to emancipate enslaved people who came into Union lines.</a:t>
            </a:r>
          </a:p>
        </p:txBody>
      </p:sp>
      <p:pic>
        <p:nvPicPr>
          <p:cNvPr id="8" name="Graphic 7">
            <a:extLst>
              <a:ext uri="{FF2B5EF4-FFF2-40B4-BE49-F238E27FC236}">
                <a16:creationId xmlns:a16="http://schemas.microsoft.com/office/drawing/2014/main" id="{78A3F0BB-E186-4E8F-8406-27FC5E4AB45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751585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5045AE-D715-44EB-99B4-AD7E998AE4C2}"/>
              </a:ext>
            </a:extLst>
          </p:cNvPr>
          <p:cNvSpPr txBox="1">
            <a:spLocks/>
          </p:cNvSpPr>
          <p:nvPr/>
        </p:nvSpPr>
        <p:spPr>
          <a:xfrm>
            <a:off x="382772" y="513675"/>
            <a:ext cx="6613451" cy="1019629"/>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cap="all" dirty="0">
                <a:solidFill>
                  <a:schemeClr val="bg1"/>
                </a:solidFill>
                <a:latin typeface="Segoe UI Black" panose="020B0A02040204020203" pitchFamily="34" charset="0"/>
                <a:ea typeface="Segoe UI Black" panose="020B0A02040204020203" pitchFamily="34" charset="0"/>
              </a:rPr>
              <a:t>slavery in the colonies</a:t>
            </a:r>
          </a:p>
        </p:txBody>
      </p:sp>
      <p:sp>
        <p:nvSpPr>
          <p:cNvPr id="5" name="Rectangle 4">
            <a:extLst>
              <a:ext uri="{FF2B5EF4-FFF2-40B4-BE49-F238E27FC236}">
                <a16:creationId xmlns:a16="http://schemas.microsoft.com/office/drawing/2014/main" id="{801D3C32-43AB-4B8A-8846-08CD90DF28CA}"/>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66149C7-15C1-438F-80B5-EE02B0AE5DAE}"/>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64FF9930-4D61-4B55-BD23-07A2CF6438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2" name="Rectangle 1">
            <a:extLst>
              <a:ext uri="{FF2B5EF4-FFF2-40B4-BE49-F238E27FC236}">
                <a16:creationId xmlns:a16="http://schemas.microsoft.com/office/drawing/2014/main" id="{A43C0775-3A38-44C2-B868-69A556A8D5E2}"/>
              </a:ext>
            </a:extLst>
          </p:cNvPr>
          <p:cNvSpPr/>
          <p:nvPr/>
        </p:nvSpPr>
        <p:spPr>
          <a:xfrm>
            <a:off x="504968" y="1912161"/>
            <a:ext cx="8720920" cy="4401205"/>
          </a:xfrm>
          <a:prstGeom prst="rect">
            <a:avLst/>
          </a:prstGeom>
        </p:spPr>
        <p:txBody>
          <a:bodyPr wrap="square">
            <a:spAutoFit/>
          </a:bodyPr>
          <a:lstStyle/>
          <a:p>
            <a:r>
              <a:rPr lang="en-US" sz="2800" dirty="0">
                <a:solidFill>
                  <a:srgbClr val="252F66"/>
                </a:solidFill>
              </a:rPr>
              <a:t>Slavery itself was written into colonial law as early as the 1660s in places like Virginia and the Carolinas.</a:t>
            </a:r>
          </a:p>
          <a:p>
            <a:endParaRPr lang="en-US" sz="2800" dirty="0">
              <a:solidFill>
                <a:srgbClr val="252F66"/>
              </a:solidFill>
            </a:endParaRPr>
          </a:p>
          <a:p>
            <a:r>
              <a:rPr lang="en-US" sz="2800" dirty="0">
                <a:solidFill>
                  <a:srgbClr val="252F66"/>
                </a:solidFill>
              </a:rPr>
              <a:t>By the 1700s, these colonial slave codes transformed slavery itself—making it inheritable.  In other words, it was passed down from mother to child and was a lifelong condition based on race. </a:t>
            </a:r>
          </a:p>
          <a:p>
            <a:endParaRPr lang="en-US" sz="2800" dirty="0">
              <a:solidFill>
                <a:srgbClr val="252F66"/>
              </a:solidFill>
            </a:endParaRPr>
          </a:p>
          <a:p>
            <a:r>
              <a:rPr lang="en-US" sz="2800" dirty="0">
                <a:solidFill>
                  <a:srgbClr val="252F66"/>
                </a:solidFill>
              </a:rPr>
              <a:t>This was known as </a:t>
            </a:r>
            <a:r>
              <a:rPr lang="en-US" sz="2800" dirty="0">
                <a:solidFill>
                  <a:srgbClr val="FF0000"/>
                </a:solidFill>
              </a:rPr>
              <a:t>“chattel slavery.”  </a:t>
            </a:r>
            <a:r>
              <a:rPr lang="en-US" sz="2800" dirty="0">
                <a:solidFill>
                  <a:srgbClr val="252F66"/>
                </a:solidFill>
              </a:rPr>
              <a:t>And this was a fundamental shift in how the institution of slavery worked.</a:t>
            </a:r>
          </a:p>
        </p:txBody>
      </p:sp>
      <p:pic>
        <p:nvPicPr>
          <p:cNvPr id="7" name="Graphic 6">
            <a:extLst>
              <a:ext uri="{FF2B5EF4-FFF2-40B4-BE49-F238E27FC236}">
                <a16:creationId xmlns:a16="http://schemas.microsoft.com/office/drawing/2014/main" id="{21DB6BF9-0907-4F62-8667-DF36836A547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911229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2736F6-BC06-4D79-9B65-BC36AA1205B8}"/>
              </a:ext>
            </a:extLst>
          </p:cNvPr>
          <p:cNvPicPr>
            <a:picLocks noChangeAspect="1"/>
          </p:cNvPicPr>
          <p:nvPr/>
        </p:nvPicPr>
        <p:blipFill>
          <a:blip r:embed="rId2"/>
          <a:stretch>
            <a:fillRect/>
          </a:stretch>
        </p:blipFill>
        <p:spPr>
          <a:xfrm>
            <a:off x="2739361" y="246684"/>
            <a:ext cx="4754159" cy="6364631"/>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365970" y="865534"/>
            <a:ext cx="3158239" cy="1395046"/>
          </a:xfrm>
          <a:prstGeom prst="rect">
            <a:avLst/>
          </a:prstGeom>
          <a:solidFill>
            <a:srgbClr val="203864"/>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Robert Smalls</a:t>
            </a:r>
          </a:p>
        </p:txBody>
      </p:sp>
      <p:sp>
        <p:nvSpPr>
          <p:cNvPr id="4" name="Rectangle 3">
            <a:extLst>
              <a:ext uri="{FF2B5EF4-FFF2-40B4-BE49-F238E27FC236}">
                <a16:creationId xmlns:a16="http://schemas.microsoft.com/office/drawing/2014/main" id="{311D4C69-5C06-4602-B61C-3A98FF16A7D9}"/>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FC10BA-C3BB-4628-BCD5-1089E8C87D9C}"/>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454081A1-6AB5-4BFE-B498-79D5B84F43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10" name="Graphic 9">
            <a:extLst>
              <a:ext uri="{FF2B5EF4-FFF2-40B4-BE49-F238E27FC236}">
                <a16:creationId xmlns:a16="http://schemas.microsoft.com/office/drawing/2014/main" id="{05084113-204C-40B5-9E6F-E0C13BAF027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2561945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0B9166-EA43-448E-B1F9-47AB960FB88A}"/>
              </a:ext>
            </a:extLst>
          </p:cNvPr>
          <p:cNvPicPr>
            <a:picLocks noChangeAspect="1"/>
          </p:cNvPicPr>
          <p:nvPr/>
        </p:nvPicPr>
        <p:blipFill rotWithShape="1">
          <a:blip r:embed="rId2"/>
          <a:srcRect l="18633" r="18475"/>
          <a:stretch/>
        </p:blipFill>
        <p:spPr>
          <a:xfrm>
            <a:off x="526094" y="1740296"/>
            <a:ext cx="3735251" cy="4454356"/>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1507067" y="359109"/>
            <a:ext cx="6535874" cy="860092"/>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Who Was Robert Smalls?</a:t>
            </a:r>
          </a:p>
        </p:txBody>
      </p:sp>
      <p:sp>
        <p:nvSpPr>
          <p:cNvPr id="4" name="Rectangle 3">
            <a:extLst>
              <a:ext uri="{FF2B5EF4-FFF2-40B4-BE49-F238E27FC236}">
                <a16:creationId xmlns:a16="http://schemas.microsoft.com/office/drawing/2014/main" id="{311D4C69-5C06-4602-B61C-3A98FF16A7D9}"/>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FC10BA-C3BB-4628-BCD5-1089E8C87D9C}"/>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454081A1-6AB5-4BFE-B498-79D5B84F43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2" name="Rectangle 1">
            <a:extLst>
              <a:ext uri="{FF2B5EF4-FFF2-40B4-BE49-F238E27FC236}">
                <a16:creationId xmlns:a16="http://schemas.microsoft.com/office/drawing/2014/main" id="{23494E06-ED9F-451B-9C95-917C6DC030F7}"/>
              </a:ext>
            </a:extLst>
          </p:cNvPr>
          <p:cNvSpPr/>
          <p:nvPr/>
        </p:nvSpPr>
        <p:spPr>
          <a:xfrm>
            <a:off x="4767910" y="1628383"/>
            <a:ext cx="4509850" cy="4524315"/>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252F66"/>
                </a:solidFill>
              </a:rPr>
              <a:t>Robert Smalls was born an enslaved person in Beaufort, South Carolina, in 1839.</a:t>
            </a:r>
          </a:p>
          <a:p>
            <a:pPr marL="342900" indent="-342900">
              <a:buFont typeface="Arial" panose="020B0604020202020204" pitchFamily="34" charset="0"/>
              <a:buChar char="•"/>
            </a:pPr>
            <a:endParaRPr lang="en-US" sz="2400" dirty="0">
              <a:solidFill>
                <a:srgbClr val="252F66"/>
              </a:solidFill>
            </a:endParaRPr>
          </a:p>
          <a:p>
            <a:pPr marL="342900" indent="-342900">
              <a:buFont typeface="Arial" panose="020B0604020202020204" pitchFamily="34" charset="0"/>
              <a:buChar char="•"/>
            </a:pPr>
            <a:r>
              <a:rPr lang="en-US" sz="2400" dirty="0">
                <a:solidFill>
                  <a:srgbClr val="252F66"/>
                </a:solidFill>
              </a:rPr>
              <a:t>A little over twenty years later, he had won freedom for his entire family and was celebrated as a Civil War hero.</a:t>
            </a:r>
          </a:p>
          <a:p>
            <a:pPr marL="342900" indent="-342900">
              <a:buFont typeface="Arial" panose="020B0604020202020204" pitchFamily="34" charset="0"/>
              <a:buChar char="•"/>
            </a:pPr>
            <a:endParaRPr lang="en-US" sz="2400" dirty="0">
              <a:solidFill>
                <a:srgbClr val="252F66"/>
              </a:solidFill>
            </a:endParaRPr>
          </a:p>
          <a:p>
            <a:pPr marL="342900" indent="-342900">
              <a:buFont typeface="Arial" panose="020B0604020202020204" pitchFamily="34" charset="0"/>
              <a:buChar char="•"/>
            </a:pPr>
            <a:r>
              <a:rPr lang="en-US" sz="2400" dirty="0">
                <a:solidFill>
                  <a:srgbClr val="252F66"/>
                </a:solidFill>
              </a:rPr>
              <a:t>Later, he emerged as a community leader in Beaufort during Reconstruction</a:t>
            </a:r>
          </a:p>
        </p:txBody>
      </p:sp>
      <p:sp>
        <p:nvSpPr>
          <p:cNvPr id="9" name="Title 1">
            <a:extLst>
              <a:ext uri="{FF2B5EF4-FFF2-40B4-BE49-F238E27FC236}">
                <a16:creationId xmlns:a16="http://schemas.microsoft.com/office/drawing/2014/main" id="{03544EFB-A78F-4F25-88C3-CDFF0D8CB01D}"/>
              </a:ext>
            </a:extLst>
          </p:cNvPr>
          <p:cNvSpPr txBox="1">
            <a:spLocks/>
          </p:cNvSpPr>
          <p:nvPr/>
        </p:nvSpPr>
        <p:spPr>
          <a:xfrm>
            <a:off x="225618" y="5978515"/>
            <a:ext cx="2945421" cy="592119"/>
          </a:xfrm>
          <a:prstGeom prst="rect">
            <a:avLst/>
          </a:prstGeom>
          <a:solidFill>
            <a:srgbClr val="203864"/>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Robert Smalls</a:t>
            </a:r>
          </a:p>
        </p:txBody>
      </p:sp>
      <p:pic>
        <p:nvPicPr>
          <p:cNvPr id="10" name="Graphic 9">
            <a:extLst>
              <a:ext uri="{FF2B5EF4-FFF2-40B4-BE49-F238E27FC236}">
                <a16:creationId xmlns:a16="http://schemas.microsoft.com/office/drawing/2014/main" id="{05084113-204C-40B5-9E6F-E0C13BAF027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2346869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9CD1DB-35DB-4722-85B8-FEB6F119A498}"/>
              </a:ext>
            </a:extLst>
          </p:cNvPr>
          <p:cNvPicPr>
            <a:picLocks noChangeAspect="1"/>
          </p:cNvPicPr>
          <p:nvPr/>
        </p:nvPicPr>
        <p:blipFill rotWithShape="1">
          <a:blip r:embed="rId2"/>
          <a:srcRect l="2959" r="5703"/>
          <a:stretch/>
        </p:blipFill>
        <p:spPr>
          <a:xfrm>
            <a:off x="342123" y="1473911"/>
            <a:ext cx="4413140" cy="5024979"/>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1507067" y="359109"/>
            <a:ext cx="6535874" cy="860092"/>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Robert Smalls</a:t>
            </a:r>
          </a:p>
        </p:txBody>
      </p:sp>
      <p:sp>
        <p:nvSpPr>
          <p:cNvPr id="4" name="Rectangle 3">
            <a:extLst>
              <a:ext uri="{FF2B5EF4-FFF2-40B4-BE49-F238E27FC236}">
                <a16:creationId xmlns:a16="http://schemas.microsoft.com/office/drawing/2014/main" id="{311D4C69-5C06-4602-B61C-3A98FF16A7D9}"/>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FC10BA-C3BB-4628-BCD5-1089E8C87D9C}"/>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454081A1-6AB5-4BFE-B498-79D5B84F43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2" name="Rectangle 1">
            <a:extLst>
              <a:ext uri="{FF2B5EF4-FFF2-40B4-BE49-F238E27FC236}">
                <a16:creationId xmlns:a16="http://schemas.microsoft.com/office/drawing/2014/main" id="{23494E06-ED9F-451B-9C95-917C6DC030F7}"/>
              </a:ext>
            </a:extLst>
          </p:cNvPr>
          <p:cNvSpPr/>
          <p:nvPr/>
        </p:nvSpPr>
        <p:spPr>
          <a:xfrm>
            <a:off x="5181814" y="2090172"/>
            <a:ext cx="4095946" cy="3970318"/>
          </a:xfrm>
          <a:prstGeom prst="rect">
            <a:avLst/>
          </a:prstGeom>
        </p:spPr>
        <p:txBody>
          <a:bodyPr wrap="square">
            <a:spAutoFit/>
          </a:bodyPr>
          <a:lstStyle/>
          <a:p>
            <a:r>
              <a:rPr lang="en-US" sz="2800" dirty="0">
                <a:solidFill>
                  <a:srgbClr val="252F66"/>
                </a:solidFill>
              </a:rPr>
              <a:t>During the Civil War, Smalls first served as an enslaved crew member (as a pilot) on a Confederate ship called </a:t>
            </a:r>
            <a:r>
              <a:rPr lang="en-US" sz="2800" i="1" dirty="0">
                <a:solidFill>
                  <a:srgbClr val="252F66"/>
                </a:solidFill>
              </a:rPr>
              <a:t>The Planter</a:t>
            </a:r>
            <a:r>
              <a:rPr lang="en-US" sz="2800" dirty="0">
                <a:solidFill>
                  <a:srgbClr val="252F66"/>
                </a:solidFill>
              </a:rPr>
              <a:t>. From that position, Smalls devised a plan to free his entire family and others from enslavement.</a:t>
            </a:r>
          </a:p>
        </p:txBody>
      </p:sp>
      <p:sp>
        <p:nvSpPr>
          <p:cNvPr id="9" name="Title 1">
            <a:extLst>
              <a:ext uri="{FF2B5EF4-FFF2-40B4-BE49-F238E27FC236}">
                <a16:creationId xmlns:a16="http://schemas.microsoft.com/office/drawing/2014/main" id="{03544EFB-A78F-4F25-88C3-CDFF0D8CB01D}"/>
              </a:ext>
            </a:extLst>
          </p:cNvPr>
          <p:cNvSpPr txBox="1">
            <a:spLocks/>
          </p:cNvSpPr>
          <p:nvPr/>
        </p:nvSpPr>
        <p:spPr>
          <a:xfrm>
            <a:off x="225618" y="5978515"/>
            <a:ext cx="2945421" cy="592119"/>
          </a:xfrm>
          <a:prstGeom prst="rect">
            <a:avLst/>
          </a:prstGeom>
          <a:solidFill>
            <a:srgbClr val="203864"/>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CSS </a:t>
            </a:r>
            <a:r>
              <a:rPr lang="en-US" sz="2400" b="1" i="1" dirty="0">
                <a:solidFill>
                  <a:schemeClr val="bg1"/>
                </a:solidFill>
                <a:latin typeface="+mn-lt"/>
                <a:ea typeface="Segoe UI Black" panose="020B0A02040204020203" pitchFamily="34" charset="0"/>
              </a:rPr>
              <a:t>The</a:t>
            </a:r>
            <a:r>
              <a:rPr lang="en-US" sz="2400" b="1" dirty="0">
                <a:solidFill>
                  <a:schemeClr val="bg1"/>
                </a:solidFill>
                <a:latin typeface="+mn-lt"/>
                <a:ea typeface="Segoe UI Black" panose="020B0A02040204020203" pitchFamily="34" charset="0"/>
              </a:rPr>
              <a:t> </a:t>
            </a:r>
            <a:r>
              <a:rPr lang="en-US" sz="2400" b="1" i="1" dirty="0">
                <a:solidFill>
                  <a:schemeClr val="bg1"/>
                </a:solidFill>
                <a:latin typeface="+mn-lt"/>
                <a:ea typeface="Segoe UI Black" panose="020B0A02040204020203" pitchFamily="34" charset="0"/>
              </a:rPr>
              <a:t>Planter</a:t>
            </a:r>
          </a:p>
        </p:txBody>
      </p:sp>
      <p:pic>
        <p:nvPicPr>
          <p:cNvPr id="10" name="Graphic 9">
            <a:extLst>
              <a:ext uri="{FF2B5EF4-FFF2-40B4-BE49-F238E27FC236}">
                <a16:creationId xmlns:a16="http://schemas.microsoft.com/office/drawing/2014/main" id="{05084113-204C-40B5-9E6F-E0C13BAF027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37807630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9D01D69-96C8-4A75-B639-EC229500CBD1}"/>
              </a:ext>
            </a:extLst>
          </p:cNvPr>
          <p:cNvSpPr txBox="1">
            <a:spLocks/>
          </p:cNvSpPr>
          <p:nvPr/>
        </p:nvSpPr>
        <p:spPr>
          <a:xfrm>
            <a:off x="1507067" y="275256"/>
            <a:ext cx="6535874" cy="860092"/>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Robert Smalls</a:t>
            </a:r>
          </a:p>
        </p:txBody>
      </p:sp>
      <p:sp>
        <p:nvSpPr>
          <p:cNvPr id="4" name="Rectangle 3">
            <a:extLst>
              <a:ext uri="{FF2B5EF4-FFF2-40B4-BE49-F238E27FC236}">
                <a16:creationId xmlns:a16="http://schemas.microsoft.com/office/drawing/2014/main" id="{311D4C69-5C06-4602-B61C-3A98FF16A7D9}"/>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FC10BA-C3BB-4628-BCD5-1089E8C87D9C}"/>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454081A1-6AB5-4BFE-B498-79D5B84F438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2" name="Rectangle 1">
            <a:extLst>
              <a:ext uri="{FF2B5EF4-FFF2-40B4-BE49-F238E27FC236}">
                <a16:creationId xmlns:a16="http://schemas.microsoft.com/office/drawing/2014/main" id="{23494E06-ED9F-451B-9C95-917C6DC030F7}"/>
              </a:ext>
            </a:extLst>
          </p:cNvPr>
          <p:cNvSpPr/>
          <p:nvPr/>
        </p:nvSpPr>
        <p:spPr>
          <a:xfrm>
            <a:off x="365970" y="1358164"/>
            <a:ext cx="8911790" cy="5262979"/>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252F66"/>
                </a:solidFill>
              </a:rPr>
              <a:t>In May, 1862 </a:t>
            </a:r>
            <a:r>
              <a:rPr lang="en-US" sz="2400" i="1" dirty="0">
                <a:solidFill>
                  <a:srgbClr val="252F66"/>
                </a:solidFill>
              </a:rPr>
              <a:t>The Planter’s </a:t>
            </a:r>
            <a:r>
              <a:rPr lang="en-US" sz="2400" dirty="0">
                <a:solidFill>
                  <a:srgbClr val="252F66"/>
                </a:solidFill>
              </a:rPr>
              <a:t>white crew members left Smalls and his fellow enslaved crew members to stay with the boat, they sailed the ship to a wharf to pick up their family members.</a:t>
            </a:r>
          </a:p>
          <a:p>
            <a:pPr marL="342900" indent="-342900">
              <a:buFont typeface="Arial" panose="020B0604020202020204" pitchFamily="34" charset="0"/>
              <a:buChar char="•"/>
            </a:pPr>
            <a:r>
              <a:rPr lang="en-US" sz="2400" dirty="0">
                <a:solidFill>
                  <a:srgbClr val="252F66"/>
                </a:solidFill>
              </a:rPr>
              <a:t>These 16 enslaved people then sailed past Confederate forces. Because of his experience as a pilot, Smalls knew the proper signals to give to the Confederates at two check points—he even wore his captain’s hat and mimicked his mannerisms to help disguise his identity.</a:t>
            </a:r>
          </a:p>
          <a:p>
            <a:pPr marL="342900" indent="-342900">
              <a:buFont typeface="Arial" panose="020B0604020202020204" pitchFamily="34" charset="0"/>
              <a:buChar char="•"/>
            </a:pPr>
            <a:r>
              <a:rPr lang="en-US" sz="2400" dirty="0">
                <a:solidFill>
                  <a:srgbClr val="252F66"/>
                </a:solidFill>
              </a:rPr>
              <a:t>Once Smalls had sailed his ship outside of Confederate waters, the crew raised a white flag, and after arriving at the Union blockade, Smalls then turned his ship over to the U.S. Navy.</a:t>
            </a:r>
          </a:p>
          <a:p>
            <a:pPr marL="342900" indent="-342900">
              <a:buFont typeface="Arial" panose="020B0604020202020204" pitchFamily="34" charset="0"/>
              <a:buChar char="•"/>
            </a:pPr>
            <a:r>
              <a:rPr lang="en-US" sz="2400" dirty="0">
                <a:solidFill>
                  <a:srgbClr val="252F66"/>
                </a:solidFill>
              </a:rPr>
              <a:t>Smalls would go on to serve as a pilot in the U.S. Navy (he was even injured in battle) and would recruit 5,000 African American soldiers to the Union cause.</a:t>
            </a:r>
          </a:p>
        </p:txBody>
      </p:sp>
      <p:pic>
        <p:nvPicPr>
          <p:cNvPr id="10" name="Graphic 9">
            <a:extLst>
              <a:ext uri="{FF2B5EF4-FFF2-40B4-BE49-F238E27FC236}">
                <a16:creationId xmlns:a16="http://schemas.microsoft.com/office/drawing/2014/main" id="{05084113-204C-40B5-9E6F-E0C13BAF027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41488514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53B9EF-AC9C-4F2C-8EEE-5ED4D4ABB55A}"/>
              </a:ext>
            </a:extLst>
          </p:cNvPr>
          <p:cNvPicPr>
            <a:picLocks noChangeAspect="1"/>
          </p:cNvPicPr>
          <p:nvPr/>
        </p:nvPicPr>
        <p:blipFill>
          <a:blip r:embed="rId2"/>
          <a:stretch>
            <a:fillRect/>
          </a:stretch>
        </p:blipFill>
        <p:spPr>
          <a:xfrm>
            <a:off x="365970" y="1503760"/>
            <a:ext cx="6352854" cy="3573480"/>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1507067" y="359109"/>
            <a:ext cx="6535874" cy="860092"/>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Robert Smalls</a:t>
            </a:r>
          </a:p>
        </p:txBody>
      </p:sp>
      <p:sp>
        <p:nvSpPr>
          <p:cNvPr id="4" name="Rectangle 3">
            <a:extLst>
              <a:ext uri="{FF2B5EF4-FFF2-40B4-BE49-F238E27FC236}">
                <a16:creationId xmlns:a16="http://schemas.microsoft.com/office/drawing/2014/main" id="{311D4C69-5C06-4602-B61C-3A98FF16A7D9}"/>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FC10BA-C3BB-4628-BCD5-1089E8C87D9C}"/>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454081A1-6AB5-4BFE-B498-79D5B84F43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2" name="Rectangle 1">
            <a:extLst>
              <a:ext uri="{FF2B5EF4-FFF2-40B4-BE49-F238E27FC236}">
                <a16:creationId xmlns:a16="http://schemas.microsoft.com/office/drawing/2014/main" id="{23494E06-ED9F-451B-9C95-917C6DC030F7}"/>
              </a:ext>
            </a:extLst>
          </p:cNvPr>
          <p:cNvSpPr/>
          <p:nvPr/>
        </p:nvSpPr>
        <p:spPr>
          <a:xfrm>
            <a:off x="4483044" y="1628383"/>
            <a:ext cx="4794716" cy="400110"/>
          </a:xfrm>
          <a:prstGeom prst="rect">
            <a:avLst/>
          </a:prstGeom>
        </p:spPr>
        <p:txBody>
          <a:bodyPr wrap="square">
            <a:spAutoFit/>
          </a:bodyPr>
          <a:lstStyle/>
          <a:p>
            <a:pPr marL="342900" indent="-342900">
              <a:buFont typeface="Arial" panose="020B0604020202020204" pitchFamily="34" charset="0"/>
              <a:buChar char="•"/>
            </a:pPr>
            <a:endParaRPr lang="en-US" sz="2000" dirty="0">
              <a:solidFill>
                <a:srgbClr val="252F66"/>
              </a:solidFill>
            </a:endParaRPr>
          </a:p>
        </p:txBody>
      </p:sp>
      <p:sp>
        <p:nvSpPr>
          <p:cNvPr id="9" name="Title 1">
            <a:extLst>
              <a:ext uri="{FF2B5EF4-FFF2-40B4-BE49-F238E27FC236}">
                <a16:creationId xmlns:a16="http://schemas.microsoft.com/office/drawing/2014/main" id="{03544EFB-A78F-4F25-88C3-CDFF0D8CB01D}"/>
              </a:ext>
            </a:extLst>
          </p:cNvPr>
          <p:cNvSpPr txBox="1">
            <a:spLocks/>
          </p:cNvSpPr>
          <p:nvPr/>
        </p:nvSpPr>
        <p:spPr>
          <a:xfrm>
            <a:off x="4483044" y="4666402"/>
            <a:ext cx="4794716" cy="2028492"/>
          </a:xfrm>
          <a:prstGeom prst="rect">
            <a:avLst/>
          </a:prstGeom>
          <a:solidFill>
            <a:srgbClr val="203864"/>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solidFill>
                  <a:schemeClr val="bg1"/>
                </a:solidFill>
                <a:latin typeface="+mn-lt"/>
                <a:ea typeface="Segoe UI Black" panose="020B0A02040204020203" pitchFamily="34" charset="0"/>
              </a:rPr>
              <a:t>Smalls used the prize money that he had received from Congress for capturing </a:t>
            </a:r>
            <a:r>
              <a:rPr lang="en-US" sz="2400" i="1" dirty="0">
                <a:solidFill>
                  <a:schemeClr val="bg1"/>
                </a:solidFill>
                <a:latin typeface="+mn-lt"/>
                <a:ea typeface="Segoe UI Black" panose="020B0A02040204020203" pitchFamily="34" charset="0"/>
              </a:rPr>
              <a:t>The Planter </a:t>
            </a:r>
            <a:r>
              <a:rPr lang="en-US" sz="2400" dirty="0">
                <a:solidFill>
                  <a:schemeClr val="bg1"/>
                </a:solidFill>
                <a:latin typeface="+mn-lt"/>
                <a:ea typeface="Segoe UI Black" panose="020B0A02040204020203" pitchFamily="34" charset="0"/>
              </a:rPr>
              <a:t>to purchase the mansion of his former enslaver, Henry McKee.</a:t>
            </a:r>
          </a:p>
        </p:txBody>
      </p:sp>
      <p:pic>
        <p:nvPicPr>
          <p:cNvPr id="10" name="Graphic 9">
            <a:extLst>
              <a:ext uri="{FF2B5EF4-FFF2-40B4-BE49-F238E27FC236}">
                <a16:creationId xmlns:a16="http://schemas.microsoft.com/office/drawing/2014/main" id="{05084113-204C-40B5-9E6F-E0C13BAF027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546755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2736F6-BC06-4D79-9B65-BC36AA1205B8}"/>
              </a:ext>
            </a:extLst>
          </p:cNvPr>
          <p:cNvPicPr>
            <a:picLocks noChangeAspect="1"/>
          </p:cNvPicPr>
          <p:nvPr/>
        </p:nvPicPr>
        <p:blipFill>
          <a:blip r:embed="rId2"/>
          <a:stretch>
            <a:fillRect/>
          </a:stretch>
        </p:blipFill>
        <p:spPr>
          <a:xfrm>
            <a:off x="666196" y="1628383"/>
            <a:ext cx="3569508" cy="4778679"/>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1507067" y="359109"/>
            <a:ext cx="6535874" cy="860092"/>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Robert Smalls</a:t>
            </a:r>
          </a:p>
        </p:txBody>
      </p:sp>
      <p:sp>
        <p:nvSpPr>
          <p:cNvPr id="4" name="Rectangle 3">
            <a:extLst>
              <a:ext uri="{FF2B5EF4-FFF2-40B4-BE49-F238E27FC236}">
                <a16:creationId xmlns:a16="http://schemas.microsoft.com/office/drawing/2014/main" id="{311D4C69-5C06-4602-B61C-3A98FF16A7D9}"/>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FC10BA-C3BB-4628-BCD5-1089E8C87D9C}"/>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454081A1-6AB5-4BFE-B498-79D5B84F43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2" name="Rectangle 1">
            <a:extLst>
              <a:ext uri="{FF2B5EF4-FFF2-40B4-BE49-F238E27FC236}">
                <a16:creationId xmlns:a16="http://schemas.microsoft.com/office/drawing/2014/main" id="{23494E06-ED9F-451B-9C95-917C6DC030F7}"/>
              </a:ext>
            </a:extLst>
          </p:cNvPr>
          <p:cNvSpPr/>
          <p:nvPr/>
        </p:nvSpPr>
        <p:spPr>
          <a:xfrm>
            <a:off x="4483044" y="1873369"/>
            <a:ext cx="4794716" cy="4401205"/>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252F66"/>
                </a:solidFill>
              </a:rPr>
              <a:t>In 1864, Smalls served as a delegate to the Republican National Convention that nominated Abraham Lincoln for a second term.</a:t>
            </a:r>
          </a:p>
          <a:p>
            <a:pPr marL="342900" indent="-342900">
              <a:buFont typeface="Arial" panose="020B0604020202020204" pitchFamily="34" charset="0"/>
              <a:buChar char="•"/>
            </a:pPr>
            <a:r>
              <a:rPr lang="en-US" sz="2000" dirty="0">
                <a:solidFill>
                  <a:srgbClr val="252F66"/>
                </a:solidFill>
              </a:rPr>
              <a:t>In 1868, he served as a delegate to the South Carolina state convention, which rewrote the state constitution.</a:t>
            </a:r>
          </a:p>
          <a:p>
            <a:pPr marL="342900" indent="-342900">
              <a:buFont typeface="Arial" panose="020B0604020202020204" pitchFamily="34" charset="0"/>
              <a:buChar char="•"/>
            </a:pPr>
            <a:r>
              <a:rPr lang="en-US" sz="2000" dirty="0">
                <a:solidFill>
                  <a:srgbClr val="252F66"/>
                </a:solidFill>
              </a:rPr>
              <a:t>That same year, he was also elected to the state House of Representatives.</a:t>
            </a:r>
          </a:p>
          <a:p>
            <a:pPr marL="342900" indent="-342900">
              <a:buFont typeface="Arial" panose="020B0604020202020204" pitchFamily="34" charset="0"/>
              <a:buChar char="•"/>
            </a:pPr>
            <a:r>
              <a:rPr lang="en-US" sz="2000" dirty="0">
                <a:solidFill>
                  <a:srgbClr val="252F66"/>
                </a:solidFill>
              </a:rPr>
              <a:t>In 1872, he was elected to the state Senate.</a:t>
            </a:r>
          </a:p>
          <a:p>
            <a:pPr marL="342900" indent="-342900">
              <a:buFont typeface="Arial" panose="020B0604020202020204" pitchFamily="34" charset="0"/>
              <a:buChar char="•"/>
            </a:pPr>
            <a:r>
              <a:rPr lang="en-US" sz="2000" dirty="0">
                <a:solidFill>
                  <a:srgbClr val="252F66"/>
                </a:solidFill>
              </a:rPr>
              <a:t>In 1874, he was elected to serve in the U.S. House of Representatives—serving five terms, from 1875 to 1887.</a:t>
            </a:r>
          </a:p>
        </p:txBody>
      </p:sp>
      <p:sp>
        <p:nvSpPr>
          <p:cNvPr id="9" name="Title 1">
            <a:extLst>
              <a:ext uri="{FF2B5EF4-FFF2-40B4-BE49-F238E27FC236}">
                <a16:creationId xmlns:a16="http://schemas.microsoft.com/office/drawing/2014/main" id="{03544EFB-A78F-4F25-88C3-CDFF0D8CB01D}"/>
              </a:ext>
            </a:extLst>
          </p:cNvPr>
          <p:cNvSpPr txBox="1">
            <a:spLocks/>
          </p:cNvSpPr>
          <p:nvPr/>
        </p:nvSpPr>
        <p:spPr>
          <a:xfrm>
            <a:off x="225618" y="5978515"/>
            <a:ext cx="2945421" cy="592119"/>
          </a:xfrm>
          <a:prstGeom prst="rect">
            <a:avLst/>
          </a:prstGeom>
          <a:solidFill>
            <a:srgbClr val="203864"/>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Robert Smalls</a:t>
            </a:r>
          </a:p>
        </p:txBody>
      </p:sp>
      <p:pic>
        <p:nvPicPr>
          <p:cNvPr id="10" name="Graphic 9">
            <a:extLst>
              <a:ext uri="{FF2B5EF4-FFF2-40B4-BE49-F238E27FC236}">
                <a16:creationId xmlns:a16="http://schemas.microsoft.com/office/drawing/2014/main" id="{05084113-204C-40B5-9E6F-E0C13BAF027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3217128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2736F6-BC06-4D79-9B65-BC36AA1205B8}"/>
              </a:ext>
            </a:extLst>
          </p:cNvPr>
          <p:cNvPicPr>
            <a:picLocks noChangeAspect="1"/>
          </p:cNvPicPr>
          <p:nvPr/>
        </p:nvPicPr>
        <p:blipFill>
          <a:blip r:embed="rId2"/>
          <a:stretch>
            <a:fillRect/>
          </a:stretch>
        </p:blipFill>
        <p:spPr>
          <a:xfrm>
            <a:off x="666196" y="1628383"/>
            <a:ext cx="3569508" cy="4778679"/>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1507067" y="359109"/>
            <a:ext cx="6535874" cy="860092"/>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Robert Smalls</a:t>
            </a:r>
          </a:p>
        </p:txBody>
      </p:sp>
      <p:sp>
        <p:nvSpPr>
          <p:cNvPr id="4" name="Rectangle 3">
            <a:extLst>
              <a:ext uri="{FF2B5EF4-FFF2-40B4-BE49-F238E27FC236}">
                <a16:creationId xmlns:a16="http://schemas.microsoft.com/office/drawing/2014/main" id="{311D4C69-5C06-4602-B61C-3A98FF16A7D9}"/>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FC10BA-C3BB-4628-BCD5-1089E8C87D9C}"/>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454081A1-6AB5-4BFE-B498-79D5B84F43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2" name="Rectangle 1">
            <a:extLst>
              <a:ext uri="{FF2B5EF4-FFF2-40B4-BE49-F238E27FC236}">
                <a16:creationId xmlns:a16="http://schemas.microsoft.com/office/drawing/2014/main" id="{23494E06-ED9F-451B-9C95-917C6DC030F7}"/>
              </a:ext>
            </a:extLst>
          </p:cNvPr>
          <p:cNvSpPr/>
          <p:nvPr/>
        </p:nvSpPr>
        <p:spPr>
          <a:xfrm>
            <a:off x="4734246" y="2459504"/>
            <a:ext cx="4794716" cy="2308324"/>
          </a:xfrm>
          <a:prstGeom prst="rect">
            <a:avLst/>
          </a:prstGeom>
        </p:spPr>
        <p:txBody>
          <a:bodyPr wrap="square">
            <a:spAutoFit/>
          </a:bodyPr>
          <a:lstStyle/>
          <a:p>
            <a:r>
              <a:rPr lang="en-US" sz="2400" b="1" dirty="0">
                <a:solidFill>
                  <a:srgbClr val="252F66"/>
                </a:solidFill>
              </a:rPr>
              <a:t>“My race needs no special defense for the past history of them and this country. It proves them to be equal of any people anywhere. All they need is an equal chance in the battle of life.”</a:t>
            </a:r>
          </a:p>
        </p:txBody>
      </p:sp>
      <p:sp>
        <p:nvSpPr>
          <p:cNvPr id="9" name="Title 1">
            <a:extLst>
              <a:ext uri="{FF2B5EF4-FFF2-40B4-BE49-F238E27FC236}">
                <a16:creationId xmlns:a16="http://schemas.microsoft.com/office/drawing/2014/main" id="{03544EFB-A78F-4F25-88C3-CDFF0D8CB01D}"/>
              </a:ext>
            </a:extLst>
          </p:cNvPr>
          <p:cNvSpPr txBox="1">
            <a:spLocks/>
          </p:cNvSpPr>
          <p:nvPr/>
        </p:nvSpPr>
        <p:spPr>
          <a:xfrm>
            <a:off x="225618" y="5978515"/>
            <a:ext cx="2945421" cy="592119"/>
          </a:xfrm>
          <a:prstGeom prst="rect">
            <a:avLst/>
          </a:prstGeom>
          <a:solidFill>
            <a:srgbClr val="203864"/>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Robert Smalls</a:t>
            </a:r>
          </a:p>
        </p:txBody>
      </p:sp>
      <p:pic>
        <p:nvPicPr>
          <p:cNvPr id="10" name="Graphic 9">
            <a:extLst>
              <a:ext uri="{FF2B5EF4-FFF2-40B4-BE49-F238E27FC236}">
                <a16:creationId xmlns:a16="http://schemas.microsoft.com/office/drawing/2014/main" id="{05084113-204C-40B5-9E6F-E0C13BAF027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9778819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9D01D69-96C8-4A75-B639-EC229500CBD1}"/>
              </a:ext>
            </a:extLst>
          </p:cNvPr>
          <p:cNvSpPr txBox="1">
            <a:spLocks/>
          </p:cNvSpPr>
          <p:nvPr/>
        </p:nvSpPr>
        <p:spPr>
          <a:xfrm>
            <a:off x="812801" y="339274"/>
            <a:ext cx="8415866" cy="761394"/>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Emancipation Proclamation</a:t>
            </a:r>
          </a:p>
        </p:txBody>
      </p:sp>
      <p:sp>
        <p:nvSpPr>
          <p:cNvPr id="4" name="Rectangle 3">
            <a:extLst>
              <a:ext uri="{FF2B5EF4-FFF2-40B4-BE49-F238E27FC236}">
                <a16:creationId xmlns:a16="http://schemas.microsoft.com/office/drawing/2014/main" id="{6EE7BB00-A1CB-4991-BE98-F94681E1B73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61A12D0-CB6A-412B-9944-113AE6F22346}"/>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2C5C3A33-8D2F-4104-8D9D-7FDBA354A9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3" name="Rectangle 2">
            <a:extLst>
              <a:ext uri="{FF2B5EF4-FFF2-40B4-BE49-F238E27FC236}">
                <a16:creationId xmlns:a16="http://schemas.microsoft.com/office/drawing/2014/main" id="{1A6CC592-6425-4784-B890-843AB595842F}"/>
              </a:ext>
            </a:extLst>
          </p:cNvPr>
          <p:cNvSpPr/>
          <p:nvPr/>
        </p:nvSpPr>
        <p:spPr>
          <a:xfrm>
            <a:off x="887254" y="5045274"/>
            <a:ext cx="7894113" cy="1200329"/>
          </a:xfrm>
          <a:prstGeom prst="rect">
            <a:avLst/>
          </a:prstGeom>
        </p:spPr>
        <p:txBody>
          <a:bodyPr wrap="square">
            <a:spAutoFit/>
          </a:bodyPr>
          <a:lstStyle/>
          <a:p>
            <a:r>
              <a:rPr lang="en-US" sz="2400" dirty="0">
                <a:solidFill>
                  <a:srgbClr val="252F66"/>
                </a:solidFill>
              </a:rPr>
              <a:t>With the Emancipation Proclamation on January 1, 1963, President Lincoln relied on his war powers to free all </a:t>
            </a:r>
            <a:r>
              <a:rPr lang="en-US" sz="2400" dirty="0">
                <a:solidFill>
                  <a:srgbClr val="FF0000"/>
                </a:solidFill>
              </a:rPr>
              <a:t>enslaved people held within the Confederacy. </a:t>
            </a:r>
          </a:p>
        </p:txBody>
      </p:sp>
      <p:pic>
        <p:nvPicPr>
          <p:cNvPr id="2" name="Picture 1">
            <a:extLst>
              <a:ext uri="{FF2B5EF4-FFF2-40B4-BE49-F238E27FC236}">
                <a16:creationId xmlns:a16="http://schemas.microsoft.com/office/drawing/2014/main" id="{D9B4087E-5C90-4617-B2F8-7B601F2CBE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3468" y="1293459"/>
            <a:ext cx="6214532" cy="3495674"/>
          </a:xfrm>
          <a:prstGeom prst="rect">
            <a:avLst/>
          </a:prstGeom>
          <a:ln>
            <a:noFill/>
          </a:ln>
          <a:effectLst>
            <a:outerShdw blurRad="292100" dist="139700" dir="2700000" algn="tl" rotWithShape="0">
              <a:srgbClr val="333333">
                <a:alpha val="65000"/>
              </a:srgbClr>
            </a:outerShdw>
          </a:effectLst>
        </p:spPr>
      </p:pic>
      <p:pic>
        <p:nvPicPr>
          <p:cNvPr id="8" name="Graphic 7">
            <a:extLst>
              <a:ext uri="{FF2B5EF4-FFF2-40B4-BE49-F238E27FC236}">
                <a16:creationId xmlns:a16="http://schemas.microsoft.com/office/drawing/2014/main" id="{9B1E0912-6DFE-42A1-8B05-60EBB1FD786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90793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5045AE-D715-44EB-99B4-AD7E998AE4C2}"/>
              </a:ext>
            </a:extLst>
          </p:cNvPr>
          <p:cNvSpPr txBox="1">
            <a:spLocks/>
          </p:cNvSpPr>
          <p:nvPr/>
        </p:nvSpPr>
        <p:spPr>
          <a:xfrm>
            <a:off x="382772" y="513675"/>
            <a:ext cx="6613451" cy="753063"/>
          </a:xfrm>
          <a:prstGeom prst="rect">
            <a:avLst/>
          </a:prstGeom>
          <a:solidFill>
            <a:srgbClr val="203864"/>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cap="all" dirty="0">
                <a:solidFill>
                  <a:schemeClr val="bg1"/>
                </a:solidFill>
                <a:latin typeface="Segoe UI Black" panose="020B0A02040204020203" pitchFamily="34" charset="0"/>
                <a:ea typeface="Segoe UI Black" panose="020B0A02040204020203" pitchFamily="34" charset="0"/>
              </a:rPr>
              <a:t>African American Soldiers </a:t>
            </a:r>
          </a:p>
        </p:txBody>
      </p:sp>
      <p:sp>
        <p:nvSpPr>
          <p:cNvPr id="5" name="Rectangle 4">
            <a:extLst>
              <a:ext uri="{FF2B5EF4-FFF2-40B4-BE49-F238E27FC236}">
                <a16:creationId xmlns:a16="http://schemas.microsoft.com/office/drawing/2014/main" id="{801D3C32-43AB-4B8A-8846-08CD90DF28CA}"/>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66149C7-15C1-438F-80B5-EE02B0AE5DAE}"/>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64FF9930-4D61-4B55-BD23-07A2CF6438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10" name="Graphic 9">
            <a:extLst>
              <a:ext uri="{FF2B5EF4-FFF2-40B4-BE49-F238E27FC236}">
                <a16:creationId xmlns:a16="http://schemas.microsoft.com/office/drawing/2014/main" id="{CD5F5327-2734-4467-A634-6BA7CF31AEC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pic>
        <p:nvPicPr>
          <p:cNvPr id="2" name="Picture 1">
            <a:extLst>
              <a:ext uri="{FF2B5EF4-FFF2-40B4-BE49-F238E27FC236}">
                <a16:creationId xmlns:a16="http://schemas.microsoft.com/office/drawing/2014/main" id="{18BDF905-D81A-461A-9DC0-FC1A8103B6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492" y="1447101"/>
            <a:ext cx="8767572" cy="4274191"/>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E80A4F31-27DA-4CCD-9050-E388C6A90957}"/>
              </a:ext>
            </a:extLst>
          </p:cNvPr>
          <p:cNvSpPr txBox="1">
            <a:spLocks/>
          </p:cNvSpPr>
          <p:nvPr/>
        </p:nvSpPr>
        <p:spPr>
          <a:xfrm>
            <a:off x="225618" y="5429918"/>
            <a:ext cx="6133237" cy="878256"/>
          </a:xfrm>
          <a:prstGeom prst="rect">
            <a:avLst/>
          </a:prstGeom>
          <a:solidFill>
            <a:srgbClr val="203864"/>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n-lt"/>
                <a:ea typeface="Segoe UI Black" panose="020B0A02040204020203" pitchFamily="34" charset="0"/>
              </a:rPr>
              <a:t>Company I of the 36th Colored Regiment</a:t>
            </a:r>
            <a:br>
              <a:rPr lang="en-US" sz="2400" b="1" dirty="0">
                <a:solidFill>
                  <a:schemeClr val="bg1"/>
                </a:solidFill>
                <a:latin typeface="+mn-lt"/>
                <a:ea typeface="Segoe UI Black" panose="020B0A02040204020203" pitchFamily="34" charset="0"/>
              </a:rPr>
            </a:br>
            <a:r>
              <a:rPr lang="en-US" sz="2400" b="1" dirty="0">
                <a:solidFill>
                  <a:schemeClr val="bg1"/>
                </a:solidFill>
                <a:latin typeface="+mn-lt"/>
                <a:ea typeface="Segoe UI Black" panose="020B0A02040204020203" pitchFamily="34" charset="0"/>
              </a:rPr>
              <a:t>U.S. Colored Troops, (USCT) Infantry</a:t>
            </a:r>
            <a:endParaRPr lang="en-US" sz="1800" b="1" dirty="0">
              <a:solidFill>
                <a:schemeClr val="bg1"/>
              </a:solidFill>
              <a:latin typeface="+mn-lt"/>
              <a:ea typeface="Segoe UI Black" panose="020B0A02040204020203" pitchFamily="34" charset="0"/>
            </a:endParaRPr>
          </a:p>
        </p:txBody>
      </p:sp>
    </p:spTree>
    <p:extLst>
      <p:ext uri="{BB962C8B-B14F-4D97-AF65-F5344CB8AC3E}">
        <p14:creationId xmlns:p14="http://schemas.microsoft.com/office/powerpoint/2010/main" val="5520517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9D01D69-96C8-4A75-B639-EC229500CBD1}"/>
              </a:ext>
            </a:extLst>
          </p:cNvPr>
          <p:cNvSpPr txBox="1">
            <a:spLocks/>
          </p:cNvSpPr>
          <p:nvPr/>
        </p:nvSpPr>
        <p:spPr>
          <a:xfrm>
            <a:off x="1696907" y="339274"/>
            <a:ext cx="6008183" cy="761394"/>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THE CIVIL WAR </a:t>
            </a:r>
          </a:p>
        </p:txBody>
      </p:sp>
      <p:sp>
        <p:nvSpPr>
          <p:cNvPr id="4" name="Rectangle 3">
            <a:extLst>
              <a:ext uri="{FF2B5EF4-FFF2-40B4-BE49-F238E27FC236}">
                <a16:creationId xmlns:a16="http://schemas.microsoft.com/office/drawing/2014/main" id="{6EE7BB00-A1CB-4991-BE98-F94681E1B73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61A12D0-CB6A-412B-9944-113AE6F22346}"/>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2C5C3A33-8D2F-4104-8D9D-7FDBA354A9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3" name="Rectangle 2">
            <a:extLst>
              <a:ext uri="{FF2B5EF4-FFF2-40B4-BE49-F238E27FC236}">
                <a16:creationId xmlns:a16="http://schemas.microsoft.com/office/drawing/2014/main" id="{1A6CC592-6425-4784-B890-843AB595842F}"/>
              </a:ext>
            </a:extLst>
          </p:cNvPr>
          <p:cNvSpPr/>
          <p:nvPr/>
        </p:nvSpPr>
        <p:spPr>
          <a:xfrm>
            <a:off x="420197" y="1306914"/>
            <a:ext cx="8997915" cy="4524315"/>
          </a:xfrm>
          <a:prstGeom prst="rect">
            <a:avLst/>
          </a:prstGeom>
        </p:spPr>
        <p:txBody>
          <a:bodyPr wrap="square">
            <a:spAutoFit/>
          </a:bodyPr>
          <a:lstStyle/>
          <a:p>
            <a:r>
              <a:rPr lang="en-US" sz="2400" dirty="0">
                <a:solidFill>
                  <a:srgbClr val="252F66"/>
                </a:solidFill>
              </a:rPr>
              <a:t>Over time, thousands of African Americans signed up for the Union Army—with hundreds of thousands of African Americans fighting the Confederacy—and laying claim to the promise of equal citizenship.</a:t>
            </a:r>
          </a:p>
          <a:p>
            <a:endParaRPr lang="en-US" sz="2400" dirty="0">
              <a:solidFill>
                <a:srgbClr val="252F66"/>
              </a:solidFill>
            </a:endParaRPr>
          </a:p>
          <a:p>
            <a:r>
              <a:rPr lang="en-US" sz="2400" dirty="0">
                <a:solidFill>
                  <a:srgbClr val="252F66"/>
                </a:solidFill>
              </a:rPr>
              <a:t>And African Americans in Convention—before, during, and after the Civil War—demanded their rights, petitioning Congress for equal rights, key liberties (like free speech, religious liberty, and the right to keep and bear arms), and for the right to vote.</a:t>
            </a:r>
          </a:p>
          <a:p>
            <a:endParaRPr lang="en-US" sz="2400" dirty="0">
              <a:solidFill>
                <a:srgbClr val="252F66"/>
              </a:solidFill>
            </a:endParaRPr>
          </a:p>
          <a:p>
            <a:r>
              <a:rPr lang="en-US" sz="2400" dirty="0">
                <a:solidFill>
                  <a:srgbClr val="252F66"/>
                </a:solidFill>
              </a:rPr>
              <a:t>Of course, following a bloody Civil War, President Lincoln and the Union prevailed. The debate quickly turned to the question of what comes next—Reconstruction.</a:t>
            </a:r>
          </a:p>
        </p:txBody>
      </p:sp>
      <p:pic>
        <p:nvPicPr>
          <p:cNvPr id="8" name="Graphic 7">
            <a:extLst>
              <a:ext uri="{FF2B5EF4-FFF2-40B4-BE49-F238E27FC236}">
                <a16:creationId xmlns:a16="http://schemas.microsoft.com/office/drawing/2014/main" id="{EF9CCE2A-C3E3-4C96-9E4C-09EE904642A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3714162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5045AE-D715-44EB-99B4-AD7E998AE4C2}"/>
              </a:ext>
            </a:extLst>
          </p:cNvPr>
          <p:cNvSpPr txBox="1">
            <a:spLocks/>
          </p:cNvSpPr>
          <p:nvPr/>
        </p:nvSpPr>
        <p:spPr>
          <a:xfrm>
            <a:off x="382772" y="513675"/>
            <a:ext cx="6613451" cy="1019629"/>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cap="all" dirty="0">
                <a:solidFill>
                  <a:schemeClr val="bg1"/>
                </a:solidFill>
                <a:latin typeface="Segoe UI Black" panose="020B0A02040204020203" pitchFamily="34" charset="0"/>
                <a:ea typeface="Segoe UI Black" panose="020B0A02040204020203" pitchFamily="34" charset="0"/>
              </a:rPr>
              <a:t>slavery in the colonies</a:t>
            </a:r>
          </a:p>
        </p:txBody>
      </p:sp>
      <p:sp>
        <p:nvSpPr>
          <p:cNvPr id="5" name="Rectangle 4">
            <a:extLst>
              <a:ext uri="{FF2B5EF4-FFF2-40B4-BE49-F238E27FC236}">
                <a16:creationId xmlns:a16="http://schemas.microsoft.com/office/drawing/2014/main" id="{801D3C32-43AB-4B8A-8846-08CD90DF28CA}"/>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66149C7-15C1-438F-80B5-EE02B0AE5DAE}"/>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64FF9930-4D61-4B55-BD23-07A2CF6438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2" name="Rectangle 1">
            <a:extLst>
              <a:ext uri="{FF2B5EF4-FFF2-40B4-BE49-F238E27FC236}">
                <a16:creationId xmlns:a16="http://schemas.microsoft.com/office/drawing/2014/main" id="{A43C0775-3A38-44C2-B868-69A556A8D5E2}"/>
              </a:ext>
            </a:extLst>
          </p:cNvPr>
          <p:cNvSpPr/>
          <p:nvPr/>
        </p:nvSpPr>
        <p:spPr>
          <a:xfrm>
            <a:off x="586325" y="1912161"/>
            <a:ext cx="8625915" cy="3970318"/>
          </a:xfrm>
          <a:prstGeom prst="rect">
            <a:avLst/>
          </a:prstGeom>
        </p:spPr>
        <p:txBody>
          <a:bodyPr wrap="square">
            <a:spAutoFit/>
          </a:bodyPr>
          <a:lstStyle/>
          <a:p>
            <a:r>
              <a:rPr lang="en-US" sz="2800" dirty="0">
                <a:solidFill>
                  <a:srgbClr val="252F66"/>
                </a:solidFill>
              </a:rPr>
              <a:t>The push towards emancipation—the end of slavery—in the North:</a:t>
            </a:r>
          </a:p>
          <a:p>
            <a:endParaRPr lang="en-US" sz="2800" dirty="0">
              <a:solidFill>
                <a:srgbClr val="252F66"/>
              </a:solidFill>
            </a:endParaRPr>
          </a:p>
          <a:p>
            <a:pPr marL="285750" indent="-285750">
              <a:buFont typeface="Arial" panose="020B0604020202020204" pitchFamily="34" charset="0"/>
              <a:buChar char="•"/>
            </a:pPr>
            <a:r>
              <a:rPr lang="en-US" sz="2800" dirty="0">
                <a:solidFill>
                  <a:srgbClr val="252F66"/>
                </a:solidFill>
              </a:rPr>
              <a:t>Vermont ended slavery in their 1777 constitution.</a:t>
            </a:r>
          </a:p>
          <a:p>
            <a:pPr marL="285750" indent="-285750">
              <a:buFont typeface="Arial" panose="020B0604020202020204" pitchFamily="34" charset="0"/>
              <a:buChar char="•"/>
            </a:pPr>
            <a:r>
              <a:rPr lang="en-US" sz="2800" dirty="0">
                <a:solidFill>
                  <a:srgbClr val="252F66"/>
                </a:solidFill>
              </a:rPr>
              <a:t>A state supreme court decision ended slavery in Massachusetts in 1783.</a:t>
            </a:r>
          </a:p>
          <a:p>
            <a:pPr marL="285750" indent="-285750">
              <a:buFont typeface="Arial" panose="020B0604020202020204" pitchFamily="34" charset="0"/>
              <a:buChar char="•"/>
            </a:pPr>
            <a:r>
              <a:rPr lang="en-US" sz="2800" dirty="0">
                <a:solidFill>
                  <a:srgbClr val="252F66"/>
                </a:solidFill>
              </a:rPr>
              <a:t>Pennsylvania passed a gradual emancipation bill in 1780, followed by Rhode Island and Connecticut in 1784. </a:t>
            </a:r>
          </a:p>
        </p:txBody>
      </p:sp>
      <p:pic>
        <p:nvPicPr>
          <p:cNvPr id="9" name="Graphic 8">
            <a:extLst>
              <a:ext uri="{FF2B5EF4-FFF2-40B4-BE49-F238E27FC236}">
                <a16:creationId xmlns:a16="http://schemas.microsoft.com/office/drawing/2014/main" id="{28E9FF46-FFBD-4C5B-8330-8C18F45A372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24064078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CF24F6-AC2A-4625-94C2-1B1B328D2E69}"/>
              </a:ext>
            </a:extLst>
          </p:cNvPr>
          <p:cNvSpPr/>
          <p:nvPr/>
        </p:nvSpPr>
        <p:spPr>
          <a:xfrm>
            <a:off x="588999" y="1897785"/>
            <a:ext cx="8829113" cy="4154984"/>
          </a:xfrm>
          <a:prstGeom prst="rect">
            <a:avLst/>
          </a:prstGeom>
          <a:noFill/>
        </p:spPr>
        <p:txBody>
          <a:bodyPr wrap="square">
            <a:spAutoFit/>
          </a:bodyPr>
          <a:lstStyle/>
          <a:p>
            <a:r>
              <a:rPr lang="en-US" sz="2400" dirty="0">
                <a:solidFill>
                  <a:srgbClr val="252F66"/>
                </a:solidFill>
              </a:rPr>
              <a:t>Following the Civil War, our nation confronted a series of vexing questions.  </a:t>
            </a:r>
          </a:p>
          <a:p>
            <a:r>
              <a:rPr lang="en-US" sz="2400" dirty="0">
                <a:solidFill>
                  <a:srgbClr val="252F66"/>
                </a:solidFill>
              </a:rPr>
              <a:t> </a:t>
            </a:r>
          </a:p>
          <a:p>
            <a:pPr marL="285750" lvl="0" indent="-285750">
              <a:buFont typeface="Arial" panose="020B0604020202020204" pitchFamily="34" charset="0"/>
              <a:buChar char="•"/>
            </a:pPr>
            <a:r>
              <a:rPr lang="en-US" sz="2400" dirty="0">
                <a:solidFill>
                  <a:srgbClr val="252F66"/>
                </a:solidFill>
              </a:rPr>
              <a:t>What was the meaning of the Civil War—a bloody, bloody war—and what should be the terms of a lasting peace?</a:t>
            </a:r>
          </a:p>
          <a:p>
            <a:pPr marL="285750" lvl="0" indent="-285750">
              <a:buFont typeface="Arial" panose="020B0604020202020204" pitchFamily="34" charset="0"/>
              <a:buChar char="•"/>
            </a:pPr>
            <a:r>
              <a:rPr lang="en-US" sz="2400" dirty="0">
                <a:solidFill>
                  <a:srgbClr val="252F66"/>
                </a:solidFill>
              </a:rPr>
              <a:t>How should our nation answer the Declaration of Independence’s prophetic call for freedom and equality?  </a:t>
            </a:r>
          </a:p>
          <a:p>
            <a:pPr marL="285750" lvl="0" indent="-285750">
              <a:buFont typeface="Arial" panose="020B0604020202020204" pitchFamily="34" charset="0"/>
              <a:buChar char="•"/>
            </a:pPr>
            <a:r>
              <a:rPr lang="en-US" sz="2400" dirty="0">
                <a:solidFill>
                  <a:srgbClr val="252F66"/>
                </a:solidFill>
              </a:rPr>
              <a:t>How should we define what it means to be a U.S. citizen? </a:t>
            </a:r>
          </a:p>
          <a:p>
            <a:pPr marL="285750" lvl="0" indent="-285750">
              <a:buFont typeface="Arial" panose="020B0604020202020204" pitchFamily="34" charset="0"/>
              <a:buChar char="•"/>
            </a:pPr>
            <a:r>
              <a:rPr lang="en-US" sz="2400" dirty="0">
                <a:solidFill>
                  <a:srgbClr val="252F66"/>
                </a:solidFill>
              </a:rPr>
              <a:t>How broadly should the right to vote sweep?  </a:t>
            </a:r>
          </a:p>
          <a:p>
            <a:pPr marL="285750" lvl="0" indent="-285750">
              <a:buFont typeface="Arial" panose="020B0604020202020204" pitchFamily="34" charset="0"/>
              <a:buChar char="•"/>
            </a:pPr>
            <a:r>
              <a:rPr lang="en-US" sz="2400" dirty="0">
                <a:solidFill>
                  <a:srgbClr val="252F66"/>
                </a:solidFill>
              </a:rPr>
              <a:t>And what role—if any—should the federal government play in protecting the civil and political rights of all?</a:t>
            </a:r>
          </a:p>
        </p:txBody>
      </p:sp>
      <p:sp>
        <p:nvSpPr>
          <p:cNvPr id="4" name="Rectangle 3">
            <a:extLst>
              <a:ext uri="{FF2B5EF4-FFF2-40B4-BE49-F238E27FC236}">
                <a16:creationId xmlns:a16="http://schemas.microsoft.com/office/drawing/2014/main" id="{19AE12AC-E1A5-4DFF-9A43-CF721F976197}"/>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B3B898D-1377-43A7-8745-3F804CD4DAE8}"/>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320B0F58-64F3-4B53-9D99-784FD10FB7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10" name="Title 1">
            <a:extLst>
              <a:ext uri="{FF2B5EF4-FFF2-40B4-BE49-F238E27FC236}">
                <a16:creationId xmlns:a16="http://schemas.microsoft.com/office/drawing/2014/main" id="{8DE54B0E-D279-4D36-B6E1-6DD50E19765F}"/>
              </a:ext>
            </a:extLst>
          </p:cNvPr>
          <p:cNvSpPr txBox="1">
            <a:spLocks/>
          </p:cNvSpPr>
          <p:nvPr/>
        </p:nvSpPr>
        <p:spPr>
          <a:xfrm>
            <a:off x="401255" y="353784"/>
            <a:ext cx="6624601" cy="113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Reconstruction and the </a:t>
            </a:r>
          </a:p>
          <a:p>
            <a:pPr algn="ctr"/>
            <a:r>
              <a:rPr lang="en-US" sz="3200" b="1" cap="all" dirty="0">
                <a:solidFill>
                  <a:schemeClr val="bg1"/>
                </a:solidFill>
                <a:latin typeface="Segoe UI Black" panose="020B0A02040204020203" pitchFamily="34" charset="0"/>
                <a:ea typeface="Segoe UI Black" panose="020B0A02040204020203" pitchFamily="34" charset="0"/>
              </a:rPr>
              <a:t>“Second Founding”</a:t>
            </a:r>
          </a:p>
        </p:txBody>
      </p:sp>
      <p:pic>
        <p:nvPicPr>
          <p:cNvPr id="11" name="Graphic 10">
            <a:extLst>
              <a:ext uri="{FF2B5EF4-FFF2-40B4-BE49-F238E27FC236}">
                <a16:creationId xmlns:a16="http://schemas.microsoft.com/office/drawing/2014/main" id="{03E7BBE2-FABD-4090-B09D-8F788FA1D7A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6921417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B95B95-7220-41E7-8D6D-81069F0DD7DB}"/>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C9ADBC6-F150-419D-9884-BA368C74031F}"/>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951660A3-C903-4AF4-A2D7-832F33EE6EB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10" name="Graphic 9">
            <a:extLst>
              <a:ext uri="{FF2B5EF4-FFF2-40B4-BE49-F238E27FC236}">
                <a16:creationId xmlns:a16="http://schemas.microsoft.com/office/drawing/2014/main" id="{A27D7BC3-0E8F-41DC-8978-568F0DA7F64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pic>
        <p:nvPicPr>
          <p:cNvPr id="11" name="Graphic 10">
            <a:extLst>
              <a:ext uri="{FF2B5EF4-FFF2-40B4-BE49-F238E27FC236}">
                <a16:creationId xmlns:a16="http://schemas.microsoft.com/office/drawing/2014/main" id="{581D24D5-0D8B-4356-A2A3-AD2CF3B689B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05458" y="2181446"/>
            <a:ext cx="2255250" cy="2255250"/>
          </a:xfrm>
          <a:prstGeom prst="rect">
            <a:avLst/>
          </a:prstGeom>
        </p:spPr>
      </p:pic>
      <p:pic>
        <p:nvPicPr>
          <p:cNvPr id="12" name="Graphic 11">
            <a:extLst>
              <a:ext uri="{FF2B5EF4-FFF2-40B4-BE49-F238E27FC236}">
                <a16:creationId xmlns:a16="http://schemas.microsoft.com/office/drawing/2014/main" id="{51BBB1E8-E289-4B9C-86D5-7299A36551D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05675" y="2229664"/>
            <a:ext cx="2255250" cy="2255250"/>
          </a:xfrm>
          <a:prstGeom prst="rect">
            <a:avLst/>
          </a:prstGeom>
        </p:spPr>
      </p:pic>
      <p:pic>
        <p:nvPicPr>
          <p:cNvPr id="13" name="Graphic 12">
            <a:extLst>
              <a:ext uri="{FF2B5EF4-FFF2-40B4-BE49-F238E27FC236}">
                <a16:creationId xmlns:a16="http://schemas.microsoft.com/office/drawing/2014/main" id="{3ECFE0A9-2D26-44F2-80D8-0D24670EB936}"/>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00976" y="2229664"/>
            <a:ext cx="2255250" cy="2255250"/>
          </a:xfrm>
          <a:prstGeom prst="rect">
            <a:avLst/>
          </a:prstGeom>
        </p:spPr>
      </p:pic>
      <p:sp>
        <p:nvSpPr>
          <p:cNvPr id="14" name="Rectangle 13">
            <a:extLst>
              <a:ext uri="{FF2B5EF4-FFF2-40B4-BE49-F238E27FC236}">
                <a16:creationId xmlns:a16="http://schemas.microsoft.com/office/drawing/2014/main" id="{30814B53-405D-40F9-970A-3D3587367E51}"/>
              </a:ext>
            </a:extLst>
          </p:cNvPr>
          <p:cNvSpPr/>
          <p:nvPr/>
        </p:nvSpPr>
        <p:spPr>
          <a:xfrm>
            <a:off x="571323" y="1342239"/>
            <a:ext cx="2512997" cy="764859"/>
          </a:xfrm>
          <a:prstGeom prst="rect">
            <a:avLst/>
          </a:prstGeom>
          <a:solidFill>
            <a:srgbClr val="20386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cap="all" dirty="0"/>
              <a:t>13th Amendment</a:t>
            </a:r>
          </a:p>
        </p:txBody>
      </p:sp>
      <p:sp>
        <p:nvSpPr>
          <p:cNvPr id="15" name="Rectangle 14">
            <a:extLst>
              <a:ext uri="{FF2B5EF4-FFF2-40B4-BE49-F238E27FC236}">
                <a16:creationId xmlns:a16="http://schemas.microsoft.com/office/drawing/2014/main" id="{947D9810-A903-476E-A92A-96D68E54E64E}"/>
              </a:ext>
            </a:extLst>
          </p:cNvPr>
          <p:cNvSpPr/>
          <p:nvPr/>
        </p:nvSpPr>
        <p:spPr>
          <a:xfrm>
            <a:off x="6381847" y="1350884"/>
            <a:ext cx="2512997" cy="764859"/>
          </a:xfrm>
          <a:prstGeom prst="rect">
            <a:avLst/>
          </a:prstGeom>
          <a:solidFill>
            <a:srgbClr val="20386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cap="all" dirty="0"/>
              <a:t>15th Amendment</a:t>
            </a:r>
          </a:p>
        </p:txBody>
      </p:sp>
      <p:sp>
        <p:nvSpPr>
          <p:cNvPr id="16" name="Rectangle 15">
            <a:extLst>
              <a:ext uri="{FF2B5EF4-FFF2-40B4-BE49-F238E27FC236}">
                <a16:creationId xmlns:a16="http://schemas.microsoft.com/office/drawing/2014/main" id="{C89DC5F6-2F22-4232-A264-7F76C73D1830}"/>
              </a:ext>
            </a:extLst>
          </p:cNvPr>
          <p:cNvSpPr/>
          <p:nvPr/>
        </p:nvSpPr>
        <p:spPr>
          <a:xfrm>
            <a:off x="3476585" y="1342239"/>
            <a:ext cx="2512997" cy="764859"/>
          </a:xfrm>
          <a:prstGeom prst="rect">
            <a:avLst/>
          </a:prstGeom>
          <a:solidFill>
            <a:srgbClr val="20386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cap="all" dirty="0"/>
              <a:t>14th Amendment</a:t>
            </a:r>
          </a:p>
        </p:txBody>
      </p:sp>
      <p:sp>
        <p:nvSpPr>
          <p:cNvPr id="17" name="Rectangle 16">
            <a:extLst>
              <a:ext uri="{FF2B5EF4-FFF2-40B4-BE49-F238E27FC236}">
                <a16:creationId xmlns:a16="http://schemas.microsoft.com/office/drawing/2014/main" id="{9487B69A-CA1E-4E0E-A96F-8A8F3E6FE659}"/>
              </a:ext>
            </a:extLst>
          </p:cNvPr>
          <p:cNvSpPr/>
          <p:nvPr/>
        </p:nvSpPr>
        <p:spPr>
          <a:xfrm>
            <a:off x="528399" y="4436696"/>
            <a:ext cx="2366097" cy="1107996"/>
          </a:xfrm>
          <a:prstGeom prst="rect">
            <a:avLst/>
          </a:prstGeom>
        </p:spPr>
        <p:txBody>
          <a:bodyPr wrap="none">
            <a:spAutoFit/>
          </a:bodyPr>
          <a:lstStyle/>
          <a:p>
            <a:pPr algn="ctr"/>
            <a:r>
              <a:rPr lang="en-US" sz="2400" b="1" dirty="0">
                <a:solidFill>
                  <a:srgbClr val="252F66"/>
                </a:solidFill>
              </a:rPr>
              <a:t>1865</a:t>
            </a:r>
            <a:br>
              <a:rPr lang="en-US" sz="2400" b="1" dirty="0">
                <a:solidFill>
                  <a:srgbClr val="252F66"/>
                </a:solidFill>
              </a:rPr>
            </a:br>
            <a:r>
              <a:rPr lang="en-US" sz="2400" dirty="0">
                <a:solidFill>
                  <a:srgbClr val="203864"/>
                </a:solidFill>
              </a:rPr>
              <a:t>Abolished slavery</a:t>
            </a:r>
          </a:p>
          <a:p>
            <a:pPr algn="ctr"/>
            <a:endParaRPr lang="en-US" b="1" dirty="0">
              <a:solidFill>
                <a:srgbClr val="252F66"/>
              </a:solidFill>
            </a:endParaRPr>
          </a:p>
        </p:txBody>
      </p:sp>
      <p:sp>
        <p:nvSpPr>
          <p:cNvPr id="18" name="Rectangle 17">
            <a:extLst>
              <a:ext uri="{FF2B5EF4-FFF2-40B4-BE49-F238E27FC236}">
                <a16:creationId xmlns:a16="http://schemas.microsoft.com/office/drawing/2014/main" id="{20369495-0863-46B2-9DC5-D3ED8B498CED}"/>
              </a:ext>
            </a:extLst>
          </p:cNvPr>
          <p:cNvSpPr/>
          <p:nvPr/>
        </p:nvSpPr>
        <p:spPr>
          <a:xfrm>
            <a:off x="3605458" y="4484914"/>
            <a:ext cx="2255250" cy="1938992"/>
          </a:xfrm>
          <a:prstGeom prst="rect">
            <a:avLst/>
          </a:prstGeom>
        </p:spPr>
        <p:txBody>
          <a:bodyPr wrap="square">
            <a:spAutoFit/>
          </a:bodyPr>
          <a:lstStyle/>
          <a:p>
            <a:pPr algn="ctr"/>
            <a:r>
              <a:rPr lang="en-US" sz="2400" b="1" dirty="0">
                <a:solidFill>
                  <a:srgbClr val="252F66"/>
                </a:solidFill>
              </a:rPr>
              <a:t>1868</a:t>
            </a:r>
          </a:p>
          <a:p>
            <a:pPr algn="ctr"/>
            <a:r>
              <a:rPr lang="en-US" sz="2400" dirty="0">
                <a:solidFill>
                  <a:srgbClr val="203864"/>
                </a:solidFill>
              </a:rPr>
              <a:t>Wrote promises of freedom and equality into the Constitution</a:t>
            </a:r>
          </a:p>
        </p:txBody>
      </p:sp>
      <p:sp>
        <p:nvSpPr>
          <p:cNvPr id="19" name="Rectangle 18">
            <a:extLst>
              <a:ext uri="{FF2B5EF4-FFF2-40B4-BE49-F238E27FC236}">
                <a16:creationId xmlns:a16="http://schemas.microsoft.com/office/drawing/2014/main" id="{8C5A8E90-3F4B-4C1B-A3B5-343DB09A6120}"/>
              </a:ext>
            </a:extLst>
          </p:cNvPr>
          <p:cNvSpPr/>
          <p:nvPr/>
        </p:nvSpPr>
        <p:spPr>
          <a:xfrm>
            <a:off x="6792535" y="4484914"/>
            <a:ext cx="1974509" cy="1569660"/>
          </a:xfrm>
          <a:prstGeom prst="rect">
            <a:avLst/>
          </a:prstGeom>
        </p:spPr>
        <p:txBody>
          <a:bodyPr wrap="square">
            <a:spAutoFit/>
          </a:bodyPr>
          <a:lstStyle/>
          <a:p>
            <a:pPr algn="ctr"/>
            <a:r>
              <a:rPr lang="en-US" sz="2400" b="1" dirty="0">
                <a:solidFill>
                  <a:srgbClr val="252F66"/>
                </a:solidFill>
              </a:rPr>
              <a:t>1870</a:t>
            </a:r>
          </a:p>
          <a:p>
            <a:pPr algn="ctr"/>
            <a:r>
              <a:rPr lang="en-US" sz="2400" dirty="0">
                <a:solidFill>
                  <a:srgbClr val="203864"/>
                </a:solidFill>
              </a:rPr>
              <a:t>Banned racial discrimination in voting</a:t>
            </a:r>
          </a:p>
        </p:txBody>
      </p:sp>
      <p:sp>
        <p:nvSpPr>
          <p:cNvPr id="20" name="Title 1">
            <a:extLst>
              <a:ext uri="{FF2B5EF4-FFF2-40B4-BE49-F238E27FC236}">
                <a16:creationId xmlns:a16="http://schemas.microsoft.com/office/drawing/2014/main" id="{F51607C1-0FED-4A00-8A9B-D6DD90A396E3}"/>
              </a:ext>
            </a:extLst>
          </p:cNvPr>
          <p:cNvSpPr txBox="1">
            <a:spLocks/>
          </p:cNvSpPr>
          <p:nvPr/>
        </p:nvSpPr>
        <p:spPr>
          <a:xfrm>
            <a:off x="1199626" y="435935"/>
            <a:ext cx="7088697" cy="690289"/>
          </a:xfrm>
          <a:prstGeom prst="rect">
            <a:avLst/>
          </a:prstGeom>
          <a:solidFill>
            <a:srgbClr val="203864"/>
          </a:solidFill>
          <a:effectLst>
            <a:outerShdw blurRad="50800" dist="38100" dir="2700000" algn="tl" rotWithShape="0">
              <a:prstClr val="black">
                <a:alpha val="40000"/>
              </a:prstClr>
            </a:outerShdw>
          </a:effectLst>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2800" b="1" cap="all" dirty="0">
                <a:solidFill>
                  <a:prstClr val="white"/>
                </a:solidFill>
                <a:latin typeface="Segoe UI Black" panose="020B0A02040204020203" pitchFamily="34" charset="0"/>
                <a:ea typeface="Segoe UI Black" panose="020B0A02040204020203" pitchFamily="34" charset="0"/>
              </a:rPr>
              <a:t>The Reconstruction Amendments  </a:t>
            </a:r>
            <a:endParaRPr kumimoji="0" lang="en-US" sz="2800" b="1" i="0" u="none" strike="noStrike" kern="1200" cap="all"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j-cs"/>
            </a:endParaRPr>
          </a:p>
        </p:txBody>
      </p:sp>
    </p:spTree>
    <p:extLst>
      <p:ext uri="{BB962C8B-B14F-4D97-AF65-F5344CB8AC3E}">
        <p14:creationId xmlns:p14="http://schemas.microsoft.com/office/powerpoint/2010/main" val="32784208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CF24F6-AC2A-4625-94C2-1B1B328D2E69}"/>
              </a:ext>
            </a:extLst>
          </p:cNvPr>
          <p:cNvSpPr/>
          <p:nvPr/>
        </p:nvSpPr>
        <p:spPr>
          <a:xfrm>
            <a:off x="588999" y="1657011"/>
            <a:ext cx="8829113" cy="4693593"/>
          </a:xfrm>
          <a:prstGeom prst="rect">
            <a:avLst/>
          </a:prstGeom>
          <a:noFill/>
        </p:spPr>
        <p:txBody>
          <a:bodyPr wrap="square">
            <a:spAutoFit/>
          </a:bodyPr>
          <a:lstStyle/>
          <a:p>
            <a:r>
              <a:rPr lang="en-US" sz="2400" b="1" dirty="0">
                <a:solidFill>
                  <a:srgbClr val="252F66"/>
                </a:solidFill>
              </a:rPr>
              <a:t>After our nation’s Second Founding:</a:t>
            </a:r>
          </a:p>
          <a:p>
            <a:endParaRPr lang="en-US" sz="1200" dirty="0">
              <a:solidFill>
                <a:srgbClr val="252F66"/>
              </a:solidFill>
            </a:endParaRPr>
          </a:p>
          <a:p>
            <a:pPr marL="342900" indent="-342900">
              <a:buFont typeface="Arial" panose="020B0604020202020204" pitchFamily="34" charset="0"/>
              <a:buChar char="•"/>
            </a:pPr>
            <a:r>
              <a:rPr lang="en-US" sz="2400" dirty="0">
                <a:solidFill>
                  <a:srgbClr val="252F66"/>
                </a:solidFill>
              </a:rPr>
              <a:t>Our Constitution abolished slavery.  (That’s the 13th Amendment)</a:t>
            </a:r>
          </a:p>
          <a:p>
            <a:pPr marL="342900" indent="-342900">
              <a:buFont typeface="Arial" panose="020B0604020202020204" pitchFamily="34" charset="0"/>
              <a:buChar char="•"/>
            </a:pPr>
            <a:r>
              <a:rPr lang="en-US" sz="2400" dirty="0">
                <a:solidFill>
                  <a:srgbClr val="252F66"/>
                </a:solidFill>
              </a:rPr>
              <a:t>It made everyone born on American soil a U.S. citizen.  (That’s the 14th Amendment.)</a:t>
            </a:r>
          </a:p>
          <a:p>
            <a:pPr marL="342900" indent="-342900">
              <a:buFont typeface="Arial" panose="020B0604020202020204" pitchFamily="34" charset="0"/>
              <a:buChar char="•"/>
            </a:pPr>
            <a:r>
              <a:rPr lang="en-US" sz="2400" dirty="0">
                <a:solidFill>
                  <a:srgbClr val="252F66"/>
                </a:solidFill>
              </a:rPr>
              <a:t>It promised equality for all.  (That’s the 14th Amendment—again!)</a:t>
            </a:r>
          </a:p>
          <a:p>
            <a:pPr marL="342900" indent="-342900">
              <a:buFont typeface="Arial" panose="020B0604020202020204" pitchFamily="34" charset="0"/>
              <a:buChar char="•"/>
            </a:pPr>
            <a:r>
              <a:rPr lang="en-US" sz="2400" dirty="0">
                <a:solidFill>
                  <a:srgbClr val="252F66"/>
                </a:solidFill>
              </a:rPr>
              <a:t>It protected us from state abuses of important rights like free speech.  (That’s the 14th Amendment—yet again!)</a:t>
            </a:r>
          </a:p>
          <a:p>
            <a:pPr marL="342900" indent="-342900">
              <a:buFont typeface="Arial" panose="020B0604020202020204" pitchFamily="34" charset="0"/>
              <a:buChar char="•"/>
            </a:pPr>
            <a:r>
              <a:rPr lang="en-US" sz="2400" dirty="0">
                <a:solidFill>
                  <a:srgbClr val="252F66"/>
                </a:solidFill>
              </a:rPr>
              <a:t>It guaranteed the right to vote free of racial discrimination.  (That’s the 15th Amendment.)</a:t>
            </a:r>
          </a:p>
          <a:p>
            <a:pPr marL="342900" indent="-342900">
              <a:buFont typeface="Arial" panose="020B0604020202020204" pitchFamily="34" charset="0"/>
              <a:buChar char="•"/>
            </a:pPr>
            <a:r>
              <a:rPr lang="en-US" sz="2400" dirty="0">
                <a:solidFill>
                  <a:srgbClr val="252F66"/>
                </a:solidFill>
              </a:rPr>
              <a:t>And it gave the national government the authority to protect the civil and political rights of all.  (That’s the 13th, 14th, and 15th Amendments!)</a:t>
            </a:r>
          </a:p>
        </p:txBody>
      </p:sp>
      <p:sp>
        <p:nvSpPr>
          <p:cNvPr id="4" name="Rectangle 3">
            <a:extLst>
              <a:ext uri="{FF2B5EF4-FFF2-40B4-BE49-F238E27FC236}">
                <a16:creationId xmlns:a16="http://schemas.microsoft.com/office/drawing/2014/main" id="{19AE12AC-E1A5-4DFF-9A43-CF721F976197}"/>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B3B898D-1377-43A7-8745-3F804CD4DAE8}"/>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320B0F58-64F3-4B53-9D99-784FD10FB7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9" name="Title 1">
            <a:extLst>
              <a:ext uri="{FF2B5EF4-FFF2-40B4-BE49-F238E27FC236}">
                <a16:creationId xmlns:a16="http://schemas.microsoft.com/office/drawing/2014/main" id="{670ABAAA-C3DD-4887-BB03-592DC03514C8}"/>
              </a:ext>
            </a:extLst>
          </p:cNvPr>
          <p:cNvSpPr txBox="1">
            <a:spLocks/>
          </p:cNvSpPr>
          <p:nvPr/>
        </p:nvSpPr>
        <p:spPr>
          <a:xfrm>
            <a:off x="401255" y="353784"/>
            <a:ext cx="6624601" cy="113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Reconstruction and the </a:t>
            </a:r>
          </a:p>
          <a:p>
            <a:pPr algn="ctr"/>
            <a:r>
              <a:rPr lang="en-US" sz="3200" b="1" cap="all" dirty="0">
                <a:solidFill>
                  <a:schemeClr val="bg1"/>
                </a:solidFill>
                <a:latin typeface="Segoe UI Black" panose="020B0A02040204020203" pitchFamily="34" charset="0"/>
                <a:ea typeface="Segoe UI Black" panose="020B0A02040204020203" pitchFamily="34" charset="0"/>
              </a:rPr>
              <a:t>“Second Founding”</a:t>
            </a:r>
          </a:p>
        </p:txBody>
      </p:sp>
      <p:pic>
        <p:nvPicPr>
          <p:cNvPr id="7" name="Graphic 6">
            <a:extLst>
              <a:ext uri="{FF2B5EF4-FFF2-40B4-BE49-F238E27FC236}">
                <a16:creationId xmlns:a16="http://schemas.microsoft.com/office/drawing/2014/main" id="{6FB5CCF4-863B-4B78-8186-2978570B6EB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4859066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017BB-ED15-4D55-BF19-6DD06582224C}"/>
              </a:ext>
            </a:extLst>
          </p:cNvPr>
          <p:cNvSpPr>
            <a:spLocks noGrp="1"/>
          </p:cNvSpPr>
          <p:nvPr>
            <p:ph idx="1"/>
          </p:nvPr>
        </p:nvSpPr>
        <p:spPr>
          <a:xfrm>
            <a:off x="838200" y="1771650"/>
            <a:ext cx="8579912" cy="4476750"/>
          </a:xfrm>
        </p:spPr>
        <p:txBody>
          <a:bodyPr>
            <a:normAutofit fontScale="92500"/>
          </a:bodyPr>
          <a:lstStyle/>
          <a:p>
            <a:pPr marL="0" indent="0">
              <a:buNone/>
            </a:pPr>
            <a:r>
              <a:rPr lang="en-US" sz="3200" dirty="0">
                <a:solidFill>
                  <a:srgbClr val="002060"/>
                </a:solidFill>
              </a:rPr>
              <a:t>Section 1</a:t>
            </a:r>
          </a:p>
          <a:p>
            <a:pPr marL="0" indent="0">
              <a:buNone/>
            </a:pPr>
            <a:r>
              <a:rPr lang="en-US" sz="3200" dirty="0">
                <a:solidFill>
                  <a:srgbClr val="002060"/>
                </a:solidFill>
              </a:rPr>
              <a:t>Neither </a:t>
            </a:r>
            <a:r>
              <a:rPr lang="en-US" sz="3200" dirty="0">
                <a:solidFill>
                  <a:srgbClr val="FF0000"/>
                </a:solidFill>
              </a:rPr>
              <a:t>slavery nor involuntary servitude</a:t>
            </a:r>
            <a:r>
              <a:rPr lang="en-US" sz="3200" dirty="0">
                <a:solidFill>
                  <a:srgbClr val="002060"/>
                </a:solidFill>
              </a:rPr>
              <a:t>, </a:t>
            </a:r>
            <a:r>
              <a:rPr lang="en-US" sz="3200" b="1" dirty="0">
                <a:solidFill>
                  <a:srgbClr val="FF0000"/>
                </a:solidFill>
              </a:rPr>
              <a:t>except</a:t>
            </a:r>
            <a:r>
              <a:rPr lang="en-US" sz="3200" dirty="0">
                <a:solidFill>
                  <a:srgbClr val="002060"/>
                </a:solidFill>
              </a:rPr>
              <a:t> as a punishment for crime whereof the party shall have been duly convicted, shall exist within the United States, or any place subject to their jurisdiction.</a:t>
            </a:r>
          </a:p>
          <a:p>
            <a:pPr marL="0" indent="0">
              <a:buNone/>
            </a:pPr>
            <a:endParaRPr lang="en-US" sz="3200" dirty="0">
              <a:solidFill>
                <a:srgbClr val="002060"/>
              </a:solidFill>
            </a:endParaRPr>
          </a:p>
          <a:p>
            <a:pPr marL="0" indent="0">
              <a:buNone/>
            </a:pPr>
            <a:r>
              <a:rPr lang="en-US" sz="3200" dirty="0">
                <a:solidFill>
                  <a:srgbClr val="002060"/>
                </a:solidFill>
              </a:rPr>
              <a:t>Section 2</a:t>
            </a:r>
          </a:p>
          <a:p>
            <a:pPr marL="0" indent="0">
              <a:buNone/>
            </a:pPr>
            <a:r>
              <a:rPr lang="en-US" sz="3200" dirty="0">
                <a:solidFill>
                  <a:srgbClr val="FF0000"/>
                </a:solidFill>
              </a:rPr>
              <a:t>Congress </a:t>
            </a:r>
            <a:r>
              <a:rPr lang="en-US" sz="3200" dirty="0">
                <a:solidFill>
                  <a:srgbClr val="002060"/>
                </a:solidFill>
              </a:rPr>
              <a:t>shall </a:t>
            </a:r>
            <a:r>
              <a:rPr lang="en-US" sz="3200" dirty="0">
                <a:solidFill>
                  <a:srgbClr val="FF0000"/>
                </a:solidFill>
              </a:rPr>
              <a:t>have power </a:t>
            </a:r>
            <a:r>
              <a:rPr lang="en-US" sz="3200" dirty="0">
                <a:solidFill>
                  <a:srgbClr val="002060"/>
                </a:solidFill>
              </a:rPr>
              <a:t>to enforce this article by appropriate legislation.</a:t>
            </a:r>
          </a:p>
        </p:txBody>
      </p:sp>
      <p:sp>
        <p:nvSpPr>
          <p:cNvPr id="5" name="Title 1">
            <a:extLst>
              <a:ext uri="{FF2B5EF4-FFF2-40B4-BE49-F238E27FC236}">
                <a16:creationId xmlns:a16="http://schemas.microsoft.com/office/drawing/2014/main" id="{13EB93F1-F50A-4C3A-A6D9-D5A43AA602A4}"/>
              </a:ext>
            </a:extLst>
          </p:cNvPr>
          <p:cNvSpPr>
            <a:spLocks noGrp="1"/>
          </p:cNvSpPr>
          <p:nvPr>
            <p:ph type="title"/>
          </p:nvPr>
        </p:nvSpPr>
        <p:spPr>
          <a:xfrm>
            <a:off x="723901" y="434182"/>
            <a:ext cx="6000750" cy="842963"/>
          </a:xfrm>
          <a:solidFill>
            <a:schemeClr val="accent1">
              <a:lumMod val="50000"/>
            </a:schemeClr>
          </a:solidFill>
        </p:spPr>
        <p:txBody>
          <a:bodyPr>
            <a:norm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The 13th Amendment </a:t>
            </a:r>
            <a:endParaRPr lang="en-US" sz="4000" dirty="0">
              <a:solidFill>
                <a:schemeClr val="bg1"/>
              </a:solidFill>
              <a:latin typeface="Segoe UI Black" panose="020B0A02040204020203" pitchFamily="34" charset="0"/>
              <a:ea typeface="Segoe UI Black" panose="020B0A02040204020203" pitchFamily="34" charset="0"/>
            </a:endParaRPr>
          </a:p>
        </p:txBody>
      </p:sp>
      <p:sp>
        <p:nvSpPr>
          <p:cNvPr id="4" name="Rectangle 3">
            <a:extLst>
              <a:ext uri="{FF2B5EF4-FFF2-40B4-BE49-F238E27FC236}">
                <a16:creationId xmlns:a16="http://schemas.microsoft.com/office/drawing/2014/main" id="{B7280585-E233-4331-A717-DF27D604C8D7}"/>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1CF4157-70F6-47B9-8F4A-CBE0F0331076}"/>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7" name="Picture 6">
            <a:extLst>
              <a:ext uri="{FF2B5EF4-FFF2-40B4-BE49-F238E27FC236}">
                <a16:creationId xmlns:a16="http://schemas.microsoft.com/office/drawing/2014/main" id="{CE7D6830-6C58-430A-AD14-5FC5A38567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9" name="Graphic 8">
            <a:extLst>
              <a:ext uri="{FF2B5EF4-FFF2-40B4-BE49-F238E27FC236}">
                <a16:creationId xmlns:a16="http://schemas.microsoft.com/office/drawing/2014/main" id="{4B726E4D-8743-4139-9C55-BAE9E1795D5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42062757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017BB-ED15-4D55-BF19-6DD06582224C}"/>
              </a:ext>
            </a:extLst>
          </p:cNvPr>
          <p:cNvSpPr>
            <a:spLocks noGrp="1"/>
          </p:cNvSpPr>
          <p:nvPr>
            <p:ph idx="1"/>
          </p:nvPr>
        </p:nvSpPr>
        <p:spPr>
          <a:xfrm>
            <a:off x="723901" y="1543050"/>
            <a:ext cx="8741026" cy="5086350"/>
          </a:xfrm>
        </p:spPr>
        <p:txBody>
          <a:bodyPr>
            <a:normAutofit fontScale="92500" lnSpcReduction="10000"/>
          </a:bodyPr>
          <a:lstStyle/>
          <a:p>
            <a:pPr marL="0" indent="0">
              <a:buNone/>
            </a:pPr>
            <a:r>
              <a:rPr lang="en-US" dirty="0">
                <a:solidFill>
                  <a:srgbClr val="002060"/>
                </a:solidFill>
              </a:rPr>
              <a:t>Section 1</a:t>
            </a:r>
          </a:p>
          <a:p>
            <a:pPr marL="0" indent="0">
              <a:buNone/>
            </a:pPr>
            <a:r>
              <a:rPr lang="en-US" dirty="0">
                <a:solidFill>
                  <a:srgbClr val="FF0000"/>
                </a:solidFill>
              </a:rPr>
              <a:t>All persons born or naturalized </a:t>
            </a:r>
            <a:r>
              <a:rPr lang="en-US" dirty="0">
                <a:solidFill>
                  <a:srgbClr val="002060"/>
                </a:solidFill>
              </a:rPr>
              <a:t>in the United States, and subject to the jurisdiction thereof, </a:t>
            </a:r>
            <a:r>
              <a:rPr lang="en-US" dirty="0">
                <a:solidFill>
                  <a:srgbClr val="FF0000"/>
                </a:solidFill>
              </a:rPr>
              <a:t>are citizens </a:t>
            </a:r>
            <a:r>
              <a:rPr lang="en-US" dirty="0">
                <a:solidFill>
                  <a:srgbClr val="002060"/>
                </a:solidFill>
              </a:rPr>
              <a:t>of the United States and of the State wherein they reside. No State shall make or enforce any law which shall abridge </a:t>
            </a:r>
            <a:r>
              <a:rPr lang="en-US" dirty="0">
                <a:solidFill>
                  <a:srgbClr val="FF0000"/>
                </a:solidFill>
              </a:rPr>
              <a:t>the privileges or immunities </a:t>
            </a:r>
            <a:r>
              <a:rPr lang="en-US" dirty="0">
                <a:solidFill>
                  <a:srgbClr val="002060"/>
                </a:solidFill>
              </a:rPr>
              <a:t>of citizens of the United States; nor shall any State deprive any </a:t>
            </a:r>
            <a:r>
              <a:rPr lang="en-US" dirty="0">
                <a:solidFill>
                  <a:srgbClr val="FF0000"/>
                </a:solidFill>
              </a:rPr>
              <a:t>person of life, liberty, or property</a:t>
            </a:r>
            <a:r>
              <a:rPr lang="en-US" dirty="0">
                <a:solidFill>
                  <a:srgbClr val="002060"/>
                </a:solidFill>
              </a:rPr>
              <a:t>, without </a:t>
            </a:r>
            <a:r>
              <a:rPr lang="en-US" dirty="0">
                <a:solidFill>
                  <a:srgbClr val="FF0000"/>
                </a:solidFill>
              </a:rPr>
              <a:t>due process of law</a:t>
            </a:r>
            <a:r>
              <a:rPr lang="en-US" dirty="0">
                <a:solidFill>
                  <a:srgbClr val="002060"/>
                </a:solidFill>
              </a:rPr>
              <a:t>; nor deny to any person within its jurisdiction the </a:t>
            </a:r>
            <a:r>
              <a:rPr lang="en-US" dirty="0">
                <a:solidFill>
                  <a:srgbClr val="FF0000"/>
                </a:solidFill>
              </a:rPr>
              <a:t>equal protection of the laws.</a:t>
            </a:r>
          </a:p>
          <a:p>
            <a:pPr marL="0" indent="0">
              <a:buNone/>
            </a:pPr>
            <a:endParaRPr lang="en-US" dirty="0">
              <a:solidFill>
                <a:srgbClr val="002060"/>
              </a:solidFill>
            </a:endParaRPr>
          </a:p>
          <a:p>
            <a:pPr marL="0" indent="0">
              <a:buNone/>
            </a:pPr>
            <a:r>
              <a:rPr lang="en-US" dirty="0">
                <a:solidFill>
                  <a:srgbClr val="002060"/>
                </a:solidFill>
              </a:rPr>
              <a:t>Section 5</a:t>
            </a:r>
          </a:p>
          <a:p>
            <a:pPr marL="0" indent="0">
              <a:buNone/>
            </a:pPr>
            <a:r>
              <a:rPr lang="en-US" dirty="0">
                <a:solidFill>
                  <a:srgbClr val="002060"/>
                </a:solidFill>
              </a:rPr>
              <a:t>The </a:t>
            </a:r>
            <a:r>
              <a:rPr lang="en-US" dirty="0">
                <a:solidFill>
                  <a:srgbClr val="FF0000"/>
                </a:solidFill>
              </a:rPr>
              <a:t>Congress shall have the power to enforce</a:t>
            </a:r>
            <a:r>
              <a:rPr lang="en-US" dirty="0">
                <a:solidFill>
                  <a:srgbClr val="002060"/>
                </a:solidFill>
              </a:rPr>
              <a:t>, by appropriate legislation, the provisions of this article.</a:t>
            </a:r>
          </a:p>
        </p:txBody>
      </p:sp>
      <p:sp>
        <p:nvSpPr>
          <p:cNvPr id="5" name="Title 1">
            <a:extLst>
              <a:ext uri="{FF2B5EF4-FFF2-40B4-BE49-F238E27FC236}">
                <a16:creationId xmlns:a16="http://schemas.microsoft.com/office/drawing/2014/main" id="{13EB93F1-F50A-4C3A-A6D9-D5A43AA602A4}"/>
              </a:ext>
            </a:extLst>
          </p:cNvPr>
          <p:cNvSpPr>
            <a:spLocks noGrp="1"/>
          </p:cNvSpPr>
          <p:nvPr>
            <p:ph type="title"/>
          </p:nvPr>
        </p:nvSpPr>
        <p:spPr>
          <a:xfrm>
            <a:off x="723901" y="434182"/>
            <a:ext cx="6000750" cy="842963"/>
          </a:xfrm>
          <a:solidFill>
            <a:schemeClr val="accent1">
              <a:lumMod val="50000"/>
            </a:schemeClr>
          </a:solidFill>
        </p:spPr>
        <p:txBody>
          <a:bodyPr>
            <a:norm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The 14th Amendment </a:t>
            </a:r>
            <a:endParaRPr lang="en-US" sz="4000" dirty="0">
              <a:solidFill>
                <a:schemeClr val="bg1"/>
              </a:solidFill>
              <a:latin typeface="Segoe UI Black" panose="020B0A02040204020203" pitchFamily="34" charset="0"/>
              <a:ea typeface="Segoe UI Black" panose="020B0A02040204020203" pitchFamily="34" charset="0"/>
            </a:endParaRPr>
          </a:p>
        </p:txBody>
      </p:sp>
      <p:sp>
        <p:nvSpPr>
          <p:cNvPr id="4" name="Rectangle 3">
            <a:extLst>
              <a:ext uri="{FF2B5EF4-FFF2-40B4-BE49-F238E27FC236}">
                <a16:creationId xmlns:a16="http://schemas.microsoft.com/office/drawing/2014/main" id="{DF08C7BE-B229-4B0D-A121-F236F6D032F1}"/>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4B034E8-9EAA-44A1-8776-D2650E046922}"/>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7" name="Picture 6">
            <a:extLst>
              <a:ext uri="{FF2B5EF4-FFF2-40B4-BE49-F238E27FC236}">
                <a16:creationId xmlns:a16="http://schemas.microsoft.com/office/drawing/2014/main" id="{14B20BB7-6543-4D10-B9F1-52B505F073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9" name="Graphic 8">
            <a:extLst>
              <a:ext uri="{FF2B5EF4-FFF2-40B4-BE49-F238E27FC236}">
                <a16:creationId xmlns:a16="http://schemas.microsoft.com/office/drawing/2014/main" id="{62AD49D5-E90A-4CEA-85C6-A01A1811583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18935900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017BB-ED15-4D55-BF19-6DD06582224C}"/>
              </a:ext>
            </a:extLst>
          </p:cNvPr>
          <p:cNvSpPr>
            <a:spLocks noGrp="1"/>
          </p:cNvSpPr>
          <p:nvPr>
            <p:ph idx="1"/>
          </p:nvPr>
        </p:nvSpPr>
        <p:spPr>
          <a:xfrm>
            <a:off x="723901" y="1543050"/>
            <a:ext cx="8741026" cy="4434417"/>
          </a:xfrm>
        </p:spPr>
        <p:txBody>
          <a:bodyPr>
            <a:normAutofit/>
          </a:bodyPr>
          <a:lstStyle/>
          <a:p>
            <a:pPr marL="0" indent="0">
              <a:buNone/>
            </a:pPr>
            <a:r>
              <a:rPr lang="en-US" sz="3200" dirty="0">
                <a:solidFill>
                  <a:srgbClr val="252F66"/>
                </a:solidFill>
              </a:rPr>
              <a:t>Four ways in which the 14th Amendment transformed the Constitution forever:</a:t>
            </a:r>
          </a:p>
          <a:p>
            <a:endParaRPr lang="en-US" sz="3200" dirty="0">
              <a:solidFill>
                <a:srgbClr val="252F66"/>
              </a:solidFill>
            </a:endParaRPr>
          </a:p>
          <a:p>
            <a:pPr lvl="0"/>
            <a:r>
              <a:rPr lang="en-US" sz="3200" b="1" dirty="0">
                <a:solidFill>
                  <a:srgbClr val="252F66"/>
                </a:solidFill>
              </a:rPr>
              <a:t>Birthright Citizenship</a:t>
            </a:r>
          </a:p>
          <a:p>
            <a:pPr lvl="0"/>
            <a:r>
              <a:rPr lang="en-US" sz="3200" b="1" dirty="0">
                <a:solidFill>
                  <a:srgbClr val="252F66"/>
                </a:solidFill>
              </a:rPr>
              <a:t>Equality </a:t>
            </a:r>
          </a:p>
          <a:p>
            <a:pPr lvl="0"/>
            <a:r>
              <a:rPr lang="en-US" sz="3200" b="1" dirty="0">
                <a:solidFill>
                  <a:srgbClr val="252F66"/>
                </a:solidFill>
              </a:rPr>
              <a:t>Freedom</a:t>
            </a:r>
          </a:p>
          <a:p>
            <a:pPr lvl="0"/>
            <a:r>
              <a:rPr lang="en-US" sz="3200" b="1" dirty="0">
                <a:solidFill>
                  <a:srgbClr val="252F66"/>
                </a:solidFill>
              </a:rPr>
              <a:t>National Power Over Civil Rights</a:t>
            </a:r>
            <a:endParaRPr lang="en-US" sz="3200" dirty="0">
              <a:solidFill>
                <a:srgbClr val="252F66"/>
              </a:solidFill>
            </a:endParaRPr>
          </a:p>
        </p:txBody>
      </p:sp>
      <p:sp>
        <p:nvSpPr>
          <p:cNvPr id="5" name="Title 1">
            <a:extLst>
              <a:ext uri="{FF2B5EF4-FFF2-40B4-BE49-F238E27FC236}">
                <a16:creationId xmlns:a16="http://schemas.microsoft.com/office/drawing/2014/main" id="{13EB93F1-F50A-4C3A-A6D9-D5A43AA602A4}"/>
              </a:ext>
            </a:extLst>
          </p:cNvPr>
          <p:cNvSpPr>
            <a:spLocks noGrp="1"/>
          </p:cNvSpPr>
          <p:nvPr>
            <p:ph type="title"/>
          </p:nvPr>
        </p:nvSpPr>
        <p:spPr>
          <a:xfrm>
            <a:off x="723901" y="434182"/>
            <a:ext cx="6000750" cy="842963"/>
          </a:xfrm>
          <a:solidFill>
            <a:schemeClr val="accent1">
              <a:lumMod val="50000"/>
            </a:schemeClr>
          </a:solidFill>
        </p:spPr>
        <p:txBody>
          <a:bodyPr>
            <a:norm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The 14th Amendment </a:t>
            </a:r>
            <a:endParaRPr lang="en-US" sz="4000" dirty="0">
              <a:solidFill>
                <a:schemeClr val="bg1"/>
              </a:solidFill>
              <a:latin typeface="Segoe UI Black" panose="020B0A02040204020203" pitchFamily="34" charset="0"/>
              <a:ea typeface="Segoe UI Black" panose="020B0A02040204020203" pitchFamily="34" charset="0"/>
            </a:endParaRPr>
          </a:p>
        </p:txBody>
      </p:sp>
      <p:sp>
        <p:nvSpPr>
          <p:cNvPr id="4" name="Rectangle 3">
            <a:extLst>
              <a:ext uri="{FF2B5EF4-FFF2-40B4-BE49-F238E27FC236}">
                <a16:creationId xmlns:a16="http://schemas.microsoft.com/office/drawing/2014/main" id="{DF08C7BE-B229-4B0D-A121-F236F6D032F1}"/>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4B034E8-9EAA-44A1-8776-D2650E046922}"/>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7" name="Picture 6">
            <a:extLst>
              <a:ext uri="{FF2B5EF4-FFF2-40B4-BE49-F238E27FC236}">
                <a16:creationId xmlns:a16="http://schemas.microsoft.com/office/drawing/2014/main" id="{14B20BB7-6543-4D10-B9F1-52B505F073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8" name="Graphic 7">
            <a:extLst>
              <a:ext uri="{FF2B5EF4-FFF2-40B4-BE49-F238E27FC236}">
                <a16:creationId xmlns:a16="http://schemas.microsoft.com/office/drawing/2014/main" id="{1E29E8FC-8584-49A6-89AC-2F9AEFFBE94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41677012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0"/>
          <p:cNvSpPr/>
          <p:nvPr/>
        </p:nvSpPr>
        <p:spPr>
          <a:xfrm>
            <a:off x="1031594" y="359529"/>
            <a:ext cx="6747772" cy="584775"/>
          </a:xfrm>
          <a:prstGeom prst="rect">
            <a:avLst/>
          </a:prstGeom>
          <a:solidFill>
            <a:srgbClr val="252F66"/>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cap="none">
                <a:solidFill>
                  <a:srgbClr val="FFFFFF"/>
                </a:solidFill>
                <a:latin typeface="Quattrocento Sans"/>
                <a:ea typeface="Quattrocento Sans"/>
                <a:cs typeface="Quattrocento Sans"/>
                <a:sym typeface="Quattrocento Sans"/>
              </a:rPr>
              <a:t>THE 15TH AMENDMENT </a:t>
            </a:r>
            <a:endParaRPr/>
          </a:p>
        </p:txBody>
      </p:sp>
      <p:sp>
        <p:nvSpPr>
          <p:cNvPr id="355" name="Google Shape;355;p50"/>
          <p:cNvSpPr/>
          <p:nvPr/>
        </p:nvSpPr>
        <p:spPr>
          <a:xfrm>
            <a:off x="371390" y="1410777"/>
            <a:ext cx="8940561" cy="48320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252F66"/>
                </a:solidFill>
                <a:latin typeface="Calibri"/>
                <a:ea typeface="Calibri"/>
                <a:cs typeface="Calibri"/>
                <a:sym typeface="Calibri"/>
              </a:rPr>
              <a:t>Section 1</a:t>
            </a:r>
            <a:endParaRPr/>
          </a:p>
          <a:p>
            <a:pPr marL="0" marR="0" lvl="0" indent="0" algn="l" rtl="0">
              <a:spcBef>
                <a:spcPts val="0"/>
              </a:spcBef>
              <a:spcAft>
                <a:spcPts val="0"/>
              </a:spcAft>
              <a:buNone/>
            </a:pPr>
            <a:r>
              <a:rPr lang="en-US" sz="2800">
                <a:solidFill>
                  <a:srgbClr val="252F66"/>
                </a:solidFill>
                <a:latin typeface="Calibri"/>
                <a:ea typeface="Calibri"/>
                <a:cs typeface="Calibri"/>
                <a:sym typeface="Calibri"/>
              </a:rPr>
              <a:t>The right of citizens of the United States to vote shall not be denied or abridged by the United States or by any State on account of race, color, or previous condition of servitude.</a:t>
            </a:r>
            <a:endParaRPr/>
          </a:p>
          <a:p>
            <a:pPr marL="0" marR="0" lvl="0" indent="0" algn="l" rtl="0">
              <a:spcBef>
                <a:spcPts val="0"/>
              </a:spcBef>
              <a:spcAft>
                <a:spcPts val="0"/>
              </a:spcAft>
              <a:buNone/>
            </a:pPr>
            <a:endParaRPr sz="2800">
              <a:solidFill>
                <a:srgbClr val="252F66"/>
              </a:solidFill>
              <a:latin typeface="Calibri"/>
              <a:ea typeface="Calibri"/>
              <a:cs typeface="Calibri"/>
              <a:sym typeface="Calibri"/>
            </a:endParaRPr>
          </a:p>
          <a:p>
            <a:pPr marL="0" marR="0" lvl="0" indent="0" algn="l" rtl="0">
              <a:spcBef>
                <a:spcPts val="0"/>
              </a:spcBef>
              <a:spcAft>
                <a:spcPts val="0"/>
              </a:spcAft>
              <a:buNone/>
            </a:pPr>
            <a:r>
              <a:rPr lang="en-US" sz="2800" b="1">
                <a:solidFill>
                  <a:srgbClr val="252F66"/>
                </a:solidFill>
                <a:latin typeface="Calibri"/>
                <a:ea typeface="Calibri"/>
                <a:cs typeface="Calibri"/>
                <a:sym typeface="Calibri"/>
              </a:rPr>
              <a:t>Section 2</a:t>
            </a:r>
            <a:endParaRPr/>
          </a:p>
          <a:p>
            <a:pPr marL="0" marR="0" lvl="0" indent="0" algn="l" rtl="0">
              <a:spcBef>
                <a:spcPts val="0"/>
              </a:spcBef>
              <a:spcAft>
                <a:spcPts val="0"/>
              </a:spcAft>
              <a:buNone/>
            </a:pPr>
            <a:r>
              <a:rPr lang="en-US" sz="2800">
                <a:solidFill>
                  <a:srgbClr val="252F66"/>
                </a:solidFill>
                <a:latin typeface="Calibri"/>
                <a:ea typeface="Calibri"/>
                <a:cs typeface="Calibri"/>
                <a:sym typeface="Calibri"/>
              </a:rPr>
              <a:t>The Congress shall have the power to enforce this article by appropriate legislation.</a:t>
            </a:r>
            <a:endParaRPr/>
          </a:p>
          <a:p>
            <a:pPr marL="0" marR="0" lvl="0" indent="0" algn="l" rtl="0">
              <a:spcBef>
                <a:spcPts val="0"/>
              </a:spcBef>
              <a:spcAft>
                <a:spcPts val="0"/>
              </a:spcAft>
              <a:buNone/>
            </a:pPr>
            <a:endParaRPr sz="2800">
              <a:solidFill>
                <a:srgbClr val="252F66"/>
              </a:solidFill>
              <a:latin typeface="Calibri"/>
              <a:ea typeface="Calibri"/>
              <a:cs typeface="Calibri"/>
              <a:sym typeface="Calibri"/>
            </a:endParaRPr>
          </a:p>
          <a:p>
            <a:pPr marL="0" marR="0" lvl="0" indent="0" algn="l" rtl="0">
              <a:spcBef>
                <a:spcPts val="0"/>
              </a:spcBef>
              <a:spcAft>
                <a:spcPts val="0"/>
              </a:spcAft>
              <a:buNone/>
            </a:pPr>
            <a:r>
              <a:rPr lang="en-US" sz="2800" i="1">
                <a:solidFill>
                  <a:srgbClr val="252F66"/>
                </a:solidFill>
                <a:latin typeface="Calibri"/>
                <a:ea typeface="Calibri"/>
                <a:cs typeface="Calibri"/>
                <a:sym typeface="Calibri"/>
              </a:rPr>
              <a:t>Passed by Congress February 26, 1869. Ratified February 3, 1870</a:t>
            </a:r>
            <a:endParaRPr/>
          </a:p>
        </p:txBody>
      </p:sp>
      <p:pic>
        <p:nvPicPr>
          <p:cNvPr id="3" name="Picture 2">
            <a:extLst>
              <a:ext uri="{FF2B5EF4-FFF2-40B4-BE49-F238E27FC236}">
                <a16:creationId xmlns:a16="http://schemas.microsoft.com/office/drawing/2014/main" id="{F99BA214-CBE6-BFA1-DD30-059744AC4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199" y="0"/>
            <a:ext cx="2574801"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1"/>
          <p:cNvSpPr/>
          <p:nvPr/>
        </p:nvSpPr>
        <p:spPr>
          <a:xfrm>
            <a:off x="1031594" y="359529"/>
            <a:ext cx="6747772" cy="584775"/>
          </a:xfrm>
          <a:prstGeom prst="rect">
            <a:avLst/>
          </a:prstGeom>
          <a:solidFill>
            <a:srgbClr val="252F66"/>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cap="none">
                <a:solidFill>
                  <a:srgbClr val="FFFFFF"/>
                </a:solidFill>
                <a:latin typeface="Quattrocento Sans"/>
                <a:ea typeface="Quattrocento Sans"/>
                <a:cs typeface="Quattrocento Sans"/>
                <a:sym typeface="Quattrocento Sans"/>
              </a:rPr>
              <a:t>THE 15TH AMENDMENT </a:t>
            </a:r>
            <a:endParaRPr/>
          </a:p>
        </p:txBody>
      </p:sp>
      <p:sp>
        <p:nvSpPr>
          <p:cNvPr id="361" name="Google Shape;361;p51"/>
          <p:cNvSpPr/>
          <p:nvPr/>
        </p:nvSpPr>
        <p:spPr>
          <a:xfrm>
            <a:off x="4458282" y="1905506"/>
            <a:ext cx="4686963" cy="30469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rgbClr val="252F66"/>
                </a:solidFill>
                <a:latin typeface="Calibri"/>
                <a:ea typeface="Calibri"/>
                <a:cs typeface="Calibri"/>
                <a:sym typeface="Calibri"/>
              </a:rPr>
              <a:t>“The revolution wrought in our condition by the 15th Amendment . . . is almost startling, even to me. I view it with something like amazement.”</a:t>
            </a:r>
            <a:endParaRPr/>
          </a:p>
        </p:txBody>
      </p:sp>
      <p:pic>
        <p:nvPicPr>
          <p:cNvPr id="362" name="Google Shape;362;p51"/>
          <p:cNvPicPr preferRelativeResize="0"/>
          <p:nvPr/>
        </p:nvPicPr>
        <p:blipFill rotWithShape="1">
          <a:blip r:embed="rId3">
            <a:alphaModFix/>
          </a:blip>
          <a:srcRect/>
          <a:stretch/>
        </p:blipFill>
        <p:spPr>
          <a:xfrm>
            <a:off x="541950" y="1413063"/>
            <a:ext cx="3614290" cy="4629330"/>
          </a:xfrm>
          <a:prstGeom prst="rect">
            <a:avLst/>
          </a:prstGeom>
          <a:noFill/>
          <a:ln>
            <a:noFill/>
          </a:ln>
          <a:effectLst>
            <a:outerShdw blurRad="292100" dist="139700" dir="2700000" algn="tl" rotWithShape="0">
              <a:srgbClr val="333333">
                <a:alpha val="64705"/>
              </a:srgbClr>
            </a:outerShdw>
          </a:effectLst>
        </p:spPr>
      </p:pic>
      <p:sp>
        <p:nvSpPr>
          <p:cNvPr id="363" name="Google Shape;363;p51"/>
          <p:cNvSpPr/>
          <p:nvPr/>
        </p:nvSpPr>
        <p:spPr>
          <a:xfrm>
            <a:off x="239908" y="5688450"/>
            <a:ext cx="2598644" cy="707886"/>
          </a:xfrm>
          <a:prstGeom prst="rect">
            <a:avLst/>
          </a:prstGeom>
          <a:solidFill>
            <a:srgbClr val="252F66"/>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cap="none">
                <a:solidFill>
                  <a:srgbClr val="FFFFFF"/>
                </a:solidFill>
                <a:latin typeface="Quattrocento Sans"/>
                <a:ea typeface="Quattrocento Sans"/>
                <a:cs typeface="Quattrocento Sans"/>
                <a:sym typeface="Quattrocento Sans"/>
              </a:rPr>
              <a:t>FREDERICK DOUGLASS</a:t>
            </a:r>
            <a:endParaRPr/>
          </a:p>
        </p:txBody>
      </p:sp>
      <p:pic>
        <p:nvPicPr>
          <p:cNvPr id="3" name="Picture 2">
            <a:extLst>
              <a:ext uri="{FF2B5EF4-FFF2-40B4-BE49-F238E27FC236}">
                <a16:creationId xmlns:a16="http://schemas.microsoft.com/office/drawing/2014/main" id="{0AE59D01-7641-161F-A975-5662D9BFC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3319" y="0"/>
            <a:ext cx="2574801"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52" descr="&quot;The first vote&quot;"/>
          <p:cNvPicPr preferRelativeResize="0"/>
          <p:nvPr/>
        </p:nvPicPr>
        <p:blipFill rotWithShape="1">
          <a:blip r:embed="rId3">
            <a:alphaModFix/>
          </a:blip>
          <a:srcRect/>
          <a:stretch/>
        </p:blipFill>
        <p:spPr>
          <a:xfrm>
            <a:off x="372809" y="1477774"/>
            <a:ext cx="4049289" cy="4756490"/>
          </a:xfrm>
          <a:prstGeom prst="rect">
            <a:avLst/>
          </a:prstGeom>
          <a:noFill/>
          <a:ln>
            <a:noFill/>
          </a:ln>
          <a:effectLst>
            <a:outerShdw blurRad="292100" dist="139700" dir="2700000" algn="tl" rotWithShape="0">
              <a:srgbClr val="333333">
                <a:alpha val="64705"/>
              </a:srgbClr>
            </a:outerShdw>
          </a:effectLst>
        </p:spPr>
      </p:pic>
      <p:sp>
        <p:nvSpPr>
          <p:cNvPr id="369" name="Google Shape;369;p52"/>
          <p:cNvSpPr/>
          <p:nvPr/>
        </p:nvSpPr>
        <p:spPr>
          <a:xfrm>
            <a:off x="165147" y="5627569"/>
            <a:ext cx="3815182" cy="892552"/>
          </a:xfrm>
          <a:prstGeom prst="rect">
            <a:avLst/>
          </a:prstGeom>
          <a:solidFill>
            <a:srgbClr val="252F66"/>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cap="none">
                <a:solidFill>
                  <a:srgbClr val="FFFFFF"/>
                </a:solidFill>
                <a:latin typeface="Quattrocento Sans"/>
                <a:ea typeface="Quattrocento Sans"/>
                <a:cs typeface="Quattrocento Sans"/>
                <a:sym typeface="Quattrocento Sans"/>
              </a:rPr>
              <a:t>“</a:t>
            </a:r>
            <a:r>
              <a:rPr lang="en-US" sz="2000" cap="none">
                <a:solidFill>
                  <a:srgbClr val="FFFFFF"/>
                </a:solidFill>
                <a:latin typeface="Quattrocento Sans"/>
                <a:ea typeface="Quattrocento Sans"/>
                <a:cs typeface="Quattrocento Sans"/>
                <a:sym typeface="Quattrocento Sans"/>
              </a:rPr>
              <a:t>THE FIRST VOTE"</a:t>
            </a:r>
            <a:endParaRPr/>
          </a:p>
          <a:p>
            <a:pPr marL="0" marR="0" lvl="0" indent="0" algn="ctr" rtl="0">
              <a:spcBef>
                <a:spcPts val="0"/>
              </a:spcBef>
              <a:spcAft>
                <a:spcPts val="0"/>
              </a:spcAft>
              <a:buNone/>
            </a:pPr>
            <a:r>
              <a:rPr lang="en-US" sz="1400" cap="none">
                <a:solidFill>
                  <a:srgbClr val="FFFFFF"/>
                </a:solidFill>
                <a:latin typeface="Quattrocento Sans"/>
                <a:ea typeface="Quattrocento Sans"/>
                <a:cs typeface="Quattrocento Sans"/>
                <a:sym typeface="Quattrocento Sans"/>
              </a:rPr>
              <a:t>A.R. WAUD, WOOD ENGRAVING, 1867</a:t>
            </a:r>
            <a:endParaRPr/>
          </a:p>
          <a:p>
            <a:pPr marL="0" marR="0" lvl="0" indent="0" algn="ctr" rtl="0">
              <a:spcBef>
                <a:spcPts val="0"/>
              </a:spcBef>
              <a:spcAft>
                <a:spcPts val="0"/>
              </a:spcAft>
              <a:buNone/>
            </a:pPr>
            <a:r>
              <a:rPr lang="en-US" sz="1400" cap="none">
                <a:solidFill>
                  <a:srgbClr val="FFFFFF"/>
                </a:solidFill>
                <a:latin typeface="Quattrocento Sans"/>
                <a:ea typeface="Quattrocento Sans"/>
                <a:cs typeface="Quattrocento Sans"/>
                <a:sym typeface="Quattrocento Sans"/>
              </a:rPr>
              <a:t>LOC PRINTS &amp; PHOTOGRAPHS DIVISION</a:t>
            </a:r>
            <a:endParaRPr/>
          </a:p>
        </p:txBody>
      </p:sp>
      <p:sp>
        <p:nvSpPr>
          <p:cNvPr id="370" name="Google Shape;370;p52"/>
          <p:cNvSpPr/>
          <p:nvPr/>
        </p:nvSpPr>
        <p:spPr>
          <a:xfrm>
            <a:off x="1031594" y="359529"/>
            <a:ext cx="6747772" cy="584775"/>
          </a:xfrm>
          <a:prstGeom prst="rect">
            <a:avLst/>
          </a:prstGeom>
          <a:solidFill>
            <a:srgbClr val="252F66"/>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cap="none">
                <a:solidFill>
                  <a:srgbClr val="FFFFFF"/>
                </a:solidFill>
                <a:latin typeface="Quattrocento Sans"/>
                <a:ea typeface="Quattrocento Sans"/>
                <a:cs typeface="Quattrocento Sans"/>
                <a:sym typeface="Quattrocento Sans"/>
              </a:rPr>
              <a:t>NEW BIRTH OF FREEDOM</a:t>
            </a:r>
            <a:endParaRPr/>
          </a:p>
        </p:txBody>
      </p:sp>
      <p:sp>
        <p:nvSpPr>
          <p:cNvPr id="371" name="Google Shape;371;p52"/>
          <p:cNvSpPr/>
          <p:nvPr/>
        </p:nvSpPr>
        <p:spPr>
          <a:xfrm>
            <a:off x="4765282" y="1477774"/>
            <a:ext cx="4287542" cy="4524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252F66"/>
                </a:solidFill>
                <a:latin typeface="Calibri"/>
                <a:ea typeface="Calibri"/>
                <a:cs typeface="Calibri"/>
                <a:sym typeface="Calibri"/>
              </a:rPr>
              <a:t>We saw African Americans voting in massive numbers and holding office at all levels of government.</a:t>
            </a:r>
            <a:endParaRPr/>
          </a:p>
          <a:p>
            <a:pPr marL="342900" marR="0" lvl="0" indent="-190500" algn="l" rtl="0">
              <a:spcBef>
                <a:spcPts val="0"/>
              </a:spcBef>
              <a:spcAft>
                <a:spcPts val="0"/>
              </a:spcAft>
              <a:buClr>
                <a:schemeClr val="dk1"/>
              </a:buClr>
              <a:buSzPts val="2400"/>
              <a:buFont typeface="Arial"/>
              <a:buNone/>
            </a:pPr>
            <a:endParaRPr sz="2400">
              <a:solidFill>
                <a:srgbClr val="252F66"/>
              </a:solidFill>
              <a:latin typeface="Calibri"/>
              <a:ea typeface="Calibri"/>
              <a:cs typeface="Calibri"/>
              <a:sym typeface="Calibri"/>
            </a:endParaRPr>
          </a:p>
          <a:p>
            <a:pPr marL="342900" marR="0" lvl="0" indent="-342900" algn="l" rtl="0">
              <a:spcBef>
                <a:spcPts val="0"/>
              </a:spcBef>
              <a:spcAft>
                <a:spcPts val="0"/>
              </a:spcAft>
              <a:buClr>
                <a:srgbClr val="252F66"/>
              </a:buClr>
              <a:buSzPts val="2400"/>
              <a:buFont typeface="Arial"/>
              <a:buChar char="•"/>
            </a:pPr>
            <a:r>
              <a:rPr lang="en-US" sz="2400">
                <a:solidFill>
                  <a:srgbClr val="252F66"/>
                </a:solidFill>
                <a:latin typeface="Calibri"/>
                <a:ea typeface="Calibri"/>
                <a:cs typeface="Calibri"/>
                <a:sym typeface="Calibri"/>
              </a:rPr>
              <a:t>As U.S. Senators and U.S. House Members.</a:t>
            </a:r>
            <a:endParaRPr/>
          </a:p>
          <a:p>
            <a:pPr marL="342900" marR="0" lvl="0" indent="-342900" algn="l" rtl="0">
              <a:spcBef>
                <a:spcPts val="0"/>
              </a:spcBef>
              <a:spcAft>
                <a:spcPts val="0"/>
              </a:spcAft>
              <a:buClr>
                <a:srgbClr val="252F66"/>
              </a:buClr>
              <a:buSzPts val="2400"/>
              <a:buFont typeface="Arial"/>
              <a:buChar char="•"/>
            </a:pPr>
            <a:r>
              <a:rPr lang="en-US" sz="2400">
                <a:solidFill>
                  <a:srgbClr val="252F66"/>
                </a:solidFill>
                <a:latin typeface="Calibri"/>
                <a:ea typeface="Calibri"/>
                <a:cs typeface="Calibri"/>
                <a:sym typeface="Calibri"/>
              </a:rPr>
              <a:t>As Governors and state legislators.</a:t>
            </a:r>
            <a:endParaRPr/>
          </a:p>
          <a:p>
            <a:pPr marL="342900" marR="0" lvl="0" indent="-342900" algn="l" rtl="0">
              <a:spcBef>
                <a:spcPts val="0"/>
              </a:spcBef>
              <a:spcAft>
                <a:spcPts val="0"/>
              </a:spcAft>
              <a:buClr>
                <a:srgbClr val="252F66"/>
              </a:buClr>
              <a:buSzPts val="2400"/>
              <a:buFont typeface="Arial"/>
              <a:buChar char="•"/>
            </a:pPr>
            <a:r>
              <a:rPr lang="en-US" sz="2400">
                <a:solidFill>
                  <a:srgbClr val="252F66"/>
                </a:solidFill>
                <a:latin typeface="Calibri"/>
                <a:ea typeface="Calibri"/>
                <a:cs typeface="Calibri"/>
                <a:sym typeface="Calibri"/>
              </a:rPr>
              <a:t>All the way down to key positions in local governments throughout the South</a:t>
            </a:r>
            <a:endParaRPr/>
          </a:p>
        </p:txBody>
      </p:sp>
      <p:pic>
        <p:nvPicPr>
          <p:cNvPr id="3" name="Picture 2">
            <a:extLst>
              <a:ext uri="{FF2B5EF4-FFF2-40B4-BE49-F238E27FC236}">
                <a16:creationId xmlns:a16="http://schemas.microsoft.com/office/drawing/2014/main" id="{ADF0EDE5-BE46-C6AD-C111-4CCCB2A31B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199" y="0"/>
            <a:ext cx="2574801" cy="6858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3"/>
          <p:cNvSpPr/>
          <p:nvPr/>
        </p:nvSpPr>
        <p:spPr>
          <a:xfrm>
            <a:off x="1258379" y="318569"/>
            <a:ext cx="6345204" cy="584775"/>
          </a:xfrm>
          <a:prstGeom prst="rect">
            <a:avLst/>
          </a:prstGeom>
          <a:solidFill>
            <a:srgbClr val="252F66"/>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cap="none">
                <a:solidFill>
                  <a:srgbClr val="FFFFFF"/>
                </a:solidFill>
                <a:latin typeface="Quattrocento Sans"/>
                <a:ea typeface="Quattrocento Sans"/>
                <a:cs typeface="Quattrocento Sans"/>
                <a:sym typeface="Quattrocento Sans"/>
              </a:rPr>
              <a:t>SUPPRESSING THE VOTE</a:t>
            </a:r>
            <a:endParaRPr/>
          </a:p>
        </p:txBody>
      </p:sp>
      <p:pic>
        <p:nvPicPr>
          <p:cNvPr id="377" name="Google Shape;377;p53"/>
          <p:cNvPicPr preferRelativeResize="0"/>
          <p:nvPr/>
        </p:nvPicPr>
        <p:blipFill rotWithShape="1">
          <a:blip r:embed="rId3">
            <a:alphaModFix/>
          </a:blip>
          <a:srcRect/>
          <a:stretch/>
        </p:blipFill>
        <p:spPr>
          <a:xfrm>
            <a:off x="707752" y="3307194"/>
            <a:ext cx="7627054" cy="2926302"/>
          </a:xfrm>
          <a:prstGeom prst="rect">
            <a:avLst/>
          </a:prstGeom>
          <a:noFill/>
          <a:ln>
            <a:noFill/>
          </a:ln>
          <a:effectLst>
            <a:outerShdw blurRad="292100" dist="139700" dir="2700000" algn="tl" rotWithShape="0">
              <a:srgbClr val="333333">
                <a:alpha val="64705"/>
              </a:srgbClr>
            </a:outerShdw>
          </a:effectLst>
        </p:spPr>
      </p:pic>
      <p:sp>
        <p:nvSpPr>
          <p:cNvPr id="378" name="Google Shape;378;p53"/>
          <p:cNvSpPr/>
          <p:nvPr/>
        </p:nvSpPr>
        <p:spPr>
          <a:xfrm>
            <a:off x="286070" y="1197328"/>
            <a:ext cx="8589364" cy="18158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252F66"/>
                </a:solidFill>
                <a:latin typeface="Calibri"/>
                <a:ea typeface="Calibri"/>
                <a:cs typeface="Calibri"/>
                <a:sym typeface="Calibri"/>
              </a:rPr>
              <a:t>“The most significant fact about the 15th Amendment in American history is that it was essentially ignored and circumvented for nearly a century.”</a:t>
            </a:r>
            <a:endParaRPr/>
          </a:p>
          <a:p>
            <a:pPr marL="0" marR="0" lvl="0" indent="0" algn="l" rtl="0">
              <a:spcBef>
                <a:spcPts val="0"/>
              </a:spcBef>
              <a:spcAft>
                <a:spcPts val="0"/>
              </a:spcAft>
              <a:buNone/>
            </a:pPr>
            <a:r>
              <a:rPr lang="en-US" sz="2800">
                <a:solidFill>
                  <a:srgbClr val="252F66"/>
                </a:solidFill>
                <a:latin typeface="Calibri"/>
                <a:ea typeface="Calibri"/>
                <a:cs typeface="Calibri"/>
                <a:sym typeface="Calibri"/>
              </a:rPr>
              <a:t>Rick Pildes and Brad Smith for the </a:t>
            </a:r>
            <a:r>
              <a:rPr lang="en-US" sz="2800" i="1">
                <a:solidFill>
                  <a:srgbClr val="252F66"/>
                </a:solidFill>
                <a:latin typeface="Calibri"/>
                <a:ea typeface="Calibri"/>
                <a:cs typeface="Calibri"/>
                <a:sym typeface="Calibri"/>
              </a:rPr>
              <a:t>Interactive Constitution </a:t>
            </a:r>
            <a:endParaRPr/>
          </a:p>
        </p:txBody>
      </p:sp>
      <p:pic>
        <p:nvPicPr>
          <p:cNvPr id="4" name="Picture 3">
            <a:extLst>
              <a:ext uri="{FF2B5EF4-FFF2-40B4-BE49-F238E27FC236}">
                <a16:creationId xmlns:a16="http://schemas.microsoft.com/office/drawing/2014/main" id="{9D47C0F2-4082-9DDE-5045-51D577E0E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6220" y="0"/>
            <a:ext cx="2574801"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upload.wikimedia.org/wikipedia/commons/thumb/9/9d/Scene_at_the_Signing_of_the_Constitution_of_the_United_States.jpg/1024px-Scene_at_the_Signing_of_the_Constitution_of_the_United_States.jpg">
            <a:extLst>
              <a:ext uri="{FF2B5EF4-FFF2-40B4-BE49-F238E27FC236}">
                <a16:creationId xmlns:a16="http://schemas.microsoft.com/office/drawing/2014/main" id="{A3023C39-7D69-4BB6-94BB-C19CAB07159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49335" y="602149"/>
            <a:ext cx="7424664" cy="41763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394807" y="313534"/>
            <a:ext cx="7581014" cy="859697"/>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cap="all" dirty="0">
                <a:solidFill>
                  <a:schemeClr val="bg1"/>
                </a:solidFill>
                <a:latin typeface="Segoe UI Black" panose="020B0A02040204020203" pitchFamily="34" charset="0"/>
                <a:ea typeface="Segoe UI Black" panose="020B0A02040204020203" pitchFamily="34" charset="0"/>
              </a:rPr>
              <a:t>The Constitutional Convention</a:t>
            </a:r>
          </a:p>
        </p:txBody>
      </p:sp>
      <p:sp>
        <p:nvSpPr>
          <p:cNvPr id="4" name="Rectangle 3">
            <a:extLst>
              <a:ext uri="{FF2B5EF4-FFF2-40B4-BE49-F238E27FC236}">
                <a16:creationId xmlns:a16="http://schemas.microsoft.com/office/drawing/2014/main" id="{7D83263C-0B95-4B66-821A-1F2D3B95246B}"/>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316E9F8-2720-4A70-9BDC-9560CEEA3D3A}"/>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53B8A4D8-6019-459A-834D-5E3E821854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3" name="Rectangle 2">
            <a:extLst>
              <a:ext uri="{FF2B5EF4-FFF2-40B4-BE49-F238E27FC236}">
                <a16:creationId xmlns:a16="http://schemas.microsoft.com/office/drawing/2014/main" id="{472DFCD4-8929-40BD-949C-85303041E0EB}"/>
              </a:ext>
            </a:extLst>
          </p:cNvPr>
          <p:cNvSpPr/>
          <p:nvPr/>
        </p:nvSpPr>
        <p:spPr>
          <a:xfrm>
            <a:off x="394807" y="5055522"/>
            <a:ext cx="8885671" cy="1200329"/>
          </a:xfrm>
          <a:prstGeom prst="rect">
            <a:avLst/>
          </a:prstGeom>
        </p:spPr>
        <p:txBody>
          <a:bodyPr wrap="square">
            <a:spAutoFit/>
          </a:bodyPr>
          <a:lstStyle/>
          <a:p>
            <a:r>
              <a:rPr lang="en-US" sz="2400" dirty="0">
                <a:solidFill>
                  <a:srgbClr val="252F66"/>
                </a:solidFill>
              </a:rPr>
              <a:t>25 of the 55 convention delegates were slaveholders (roughly 45%), and slavery was critical to many of these delegates’ wealth—and to the economies of their home states.</a:t>
            </a:r>
          </a:p>
        </p:txBody>
      </p:sp>
      <p:pic>
        <p:nvPicPr>
          <p:cNvPr id="10" name="Graphic 9">
            <a:extLst>
              <a:ext uri="{FF2B5EF4-FFF2-40B4-BE49-F238E27FC236}">
                <a16:creationId xmlns:a16="http://schemas.microsoft.com/office/drawing/2014/main" id="{70FFEA50-6E81-41AA-83FA-DCB3A917DF5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34577346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ric Foner's &quot;The Second Founding&quot; | Beacon Hill, MA Patch">
            <a:extLst>
              <a:ext uri="{FF2B5EF4-FFF2-40B4-BE49-F238E27FC236}">
                <a16:creationId xmlns:a16="http://schemas.microsoft.com/office/drawing/2014/main" id="{140867F9-42AA-4553-8911-B392CF81B90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6744" y="1517751"/>
            <a:ext cx="8641368" cy="4900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D9E331-1AEB-4EE2-9031-120F355F8731}"/>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902C9A3-2201-4792-9AE7-AB7E339F8CB2}"/>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8A4BE708-09B5-4C59-AE9D-B971D661AE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9" name="Title 1">
            <a:extLst>
              <a:ext uri="{FF2B5EF4-FFF2-40B4-BE49-F238E27FC236}">
                <a16:creationId xmlns:a16="http://schemas.microsoft.com/office/drawing/2014/main" id="{900EA2D3-86A2-4F24-B28B-1277E07E2ED5}"/>
              </a:ext>
            </a:extLst>
          </p:cNvPr>
          <p:cNvSpPr txBox="1">
            <a:spLocks/>
          </p:cNvSpPr>
          <p:nvPr/>
        </p:nvSpPr>
        <p:spPr>
          <a:xfrm>
            <a:off x="401255" y="743251"/>
            <a:ext cx="6624601" cy="113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Reconstruction and the </a:t>
            </a:r>
          </a:p>
          <a:p>
            <a:pPr algn="ctr"/>
            <a:r>
              <a:rPr lang="en-US" sz="3200" b="1" cap="all" dirty="0">
                <a:solidFill>
                  <a:schemeClr val="bg1"/>
                </a:solidFill>
                <a:latin typeface="Segoe UI Black" panose="020B0A02040204020203" pitchFamily="34" charset="0"/>
                <a:ea typeface="Segoe UI Black" panose="020B0A02040204020203" pitchFamily="34" charset="0"/>
              </a:rPr>
              <a:t>“Second Founding”</a:t>
            </a:r>
          </a:p>
        </p:txBody>
      </p:sp>
      <p:pic>
        <p:nvPicPr>
          <p:cNvPr id="10" name="Graphic 9">
            <a:extLst>
              <a:ext uri="{FF2B5EF4-FFF2-40B4-BE49-F238E27FC236}">
                <a16:creationId xmlns:a16="http://schemas.microsoft.com/office/drawing/2014/main" id="{CB4C3A2E-5847-4027-9766-F17A83FD9D4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25204960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CF24F6-AC2A-4625-94C2-1B1B328D2E69}"/>
              </a:ext>
            </a:extLst>
          </p:cNvPr>
          <p:cNvSpPr/>
          <p:nvPr/>
        </p:nvSpPr>
        <p:spPr>
          <a:xfrm>
            <a:off x="588999" y="2168718"/>
            <a:ext cx="8829113" cy="4031873"/>
          </a:xfrm>
          <a:prstGeom prst="rect">
            <a:avLst/>
          </a:prstGeom>
          <a:noFill/>
        </p:spPr>
        <p:txBody>
          <a:bodyPr wrap="square">
            <a:spAutoFit/>
          </a:bodyPr>
          <a:lstStyle/>
          <a:p>
            <a:r>
              <a:rPr lang="en-US" sz="2800" b="1" dirty="0">
                <a:solidFill>
                  <a:srgbClr val="252F66"/>
                </a:solidFill>
              </a:rPr>
              <a:t>Big Idea </a:t>
            </a:r>
          </a:p>
          <a:p>
            <a:endParaRPr lang="en-US" sz="2800" dirty="0">
              <a:solidFill>
                <a:srgbClr val="252F66"/>
              </a:solidFill>
            </a:endParaRPr>
          </a:p>
          <a:p>
            <a:r>
              <a:rPr lang="en-US" sz="2800" dirty="0">
                <a:solidFill>
                  <a:srgbClr val="252F66"/>
                </a:solidFill>
              </a:rPr>
              <a:t>It’s only after Lincoln, emancipation, victory in the Civil War, and the ratification of the Reconstruction Amendments that the Constitution begins to fully emerge as the inspiring document that it is today, redeeming us from the Framers’ original sin of slavery and beginning to give our nation what Lincoln promised at Gettysburg—“a new birth of freedom.”</a:t>
            </a:r>
          </a:p>
          <a:p>
            <a:endParaRPr lang="en-US" sz="3200" dirty="0">
              <a:solidFill>
                <a:srgbClr val="252F66"/>
              </a:solidFill>
            </a:endParaRPr>
          </a:p>
        </p:txBody>
      </p:sp>
      <p:sp>
        <p:nvSpPr>
          <p:cNvPr id="4" name="Rectangle 3">
            <a:extLst>
              <a:ext uri="{FF2B5EF4-FFF2-40B4-BE49-F238E27FC236}">
                <a16:creationId xmlns:a16="http://schemas.microsoft.com/office/drawing/2014/main" id="{19AE12AC-E1A5-4DFF-9A43-CF721F976197}"/>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20B0F58-64F3-4B53-9D99-784FD10FB7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9" name="Title 1">
            <a:extLst>
              <a:ext uri="{FF2B5EF4-FFF2-40B4-BE49-F238E27FC236}">
                <a16:creationId xmlns:a16="http://schemas.microsoft.com/office/drawing/2014/main" id="{670ABAAA-C3DD-4887-BB03-592DC03514C8}"/>
              </a:ext>
            </a:extLst>
          </p:cNvPr>
          <p:cNvSpPr txBox="1">
            <a:spLocks/>
          </p:cNvSpPr>
          <p:nvPr/>
        </p:nvSpPr>
        <p:spPr>
          <a:xfrm>
            <a:off x="401255" y="743251"/>
            <a:ext cx="6624601" cy="113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Reconstruction and the </a:t>
            </a:r>
          </a:p>
          <a:p>
            <a:pPr algn="ctr"/>
            <a:r>
              <a:rPr lang="en-US" sz="3200" b="1" cap="all" dirty="0">
                <a:solidFill>
                  <a:schemeClr val="bg1"/>
                </a:solidFill>
                <a:latin typeface="Segoe UI Black" panose="020B0A02040204020203" pitchFamily="34" charset="0"/>
                <a:ea typeface="Segoe UI Black" panose="020B0A02040204020203" pitchFamily="34" charset="0"/>
              </a:rPr>
              <a:t>“Second Founding”</a:t>
            </a:r>
          </a:p>
        </p:txBody>
      </p:sp>
      <p:pic>
        <p:nvPicPr>
          <p:cNvPr id="7" name="Graphic 6">
            <a:extLst>
              <a:ext uri="{FF2B5EF4-FFF2-40B4-BE49-F238E27FC236}">
                <a16:creationId xmlns:a16="http://schemas.microsoft.com/office/drawing/2014/main" id="{552A6578-0561-4988-9E7C-FB1898F38D8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
        <p:nvSpPr>
          <p:cNvPr id="8" name="TextBox 7">
            <a:extLst>
              <a:ext uri="{FF2B5EF4-FFF2-40B4-BE49-F238E27FC236}">
                <a16:creationId xmlns:a16="http://schemas.microsoft.com/office/drawing/2014/main" id="{D72FE610-F28A-4494-BD67-256C80653BD8}"/>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spTree>
    <p:extLst>
      <p:ext uri="{BB962C8B-B14F-4D97-AF65-F5344CB8AC3E}">
        <p14:creationId xmlns:p14="http://schemas.microsoft.com/office/powerpoint/2010/main" val="31997512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CF24F6-AC2A-4625-94C2-1B1B328D2E69}"/>
              </a:ext>
            </a:extLst>
          </p:cNvPr>
          <p:cNvSpPr/>
          <p:nvPr/>
        </p:nvSpPr>
        <p:spPr>
          <a:xfrm>
            <a:off x="588999" y="2168718"/>
            <a:ext cx="8829113" cy="3970318"/>
          </a:xfrm>
          <a:prstGeom prst="rect">
            <a:avLst/>
          </a:prstGeom>
          <a:noFill/>
        </p:spPr>
        <p:txBody>
          <a:bodyPr wrap="square">
            <a:spAutoFit/>
          </a:bodyPr>
          <a:lstStyle/>
          <a:p>
            <a:r>
              <a:rPr lang="en-US" sz="2800" b="1" dirty="0">
                <a:solidFill>
                  <a:srgbClr val="252F66"/>
                </a:solidFill>
              </a:rPr>
              <a:t>Big Idea </a:t>
            </a:r>
          </a:p>
          <a:p>
            <a:endParaRPr lang="en-US" sz="2800" b="1" dirty="0">
              <a:solidFill>
                <a:srgbClr val="252F66"/>
              </a:solidFill>
            </a:endParaRPr>
          </a:p>
          <a:p>
            <a:r>
              <a:rPr lang="en-US" sz="2800" dirty="0">
                <a:solidFill>
                  <a:srgbClr val="252F66"/>
                </a:solidFill>
              </a:rPr>
              <a:t>While the original Constitution—plus the Bill of Rights—remains a powerful statement of many of America’s most enduring principles, the Thirteenth, Fourteenth, and Fifteenth Amendments truly represent our nation’s “Second Founding.”</a:t>
            </a:r>
          </a:p>
          <a:p>
            <a:endParaRPr lang="en-US" sz="2400" dirty="0">
              <a:solidFill>
                <a:srgbClr val="252F66"/>
              </a:solidFill>
            </a:endParaRPr>
          </a:p>
          <a:p>
            <a:endParaRPr lang="en-US" sz="3200" dirty="0">
              <a:solidFill>
                <a:srgbClr val="252F66"/>
              </a:solidFill>
            </a:endParaRPr>
          </a:p>
        </p:txBody>
      </p:sp>
      <p:sp>
        <p:nvSpPr>
          <p:cNvPr id="4" name="Rectangle 3">
            <a:extLst>
              <a:ext uri="{FF2B5EF4-FFF2-40B4-BE49-F238E27FC236}">
                <a16:creationId xmlns:a16="http://schemas.microsoft.com/office/drawing/2014/main" id="{19AE12AC-E1A5-4DFF-9A43-CF721F976197}"/>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20B0F58-64F3-4B53-9D99-784FD10FB7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9" name="Title 1">
            <a:extLst>
              <a:ext uri="{FF2B5EF4-FFF2-40B4-BE49-F238E27FC236}">
                <a16:creationId xmlns:a16="http://schemas.microsoft.com/office/drawing/2014/main" id="{670ABAAA-C3DD-4887-BB03-592DC03514C8}"/>
              </a:ext>
            </a:extLst>
          </p:cNvPr>
          <p:cNvSpPr txBox="1">
            <a:spLocks/>
          </p:cNvSpPr>
          <p:nvPr/>
        </p:nvSpPr>
        <p:spPr>
          <a:xfrm>
            <a:off x="401255" y="743251"/>
            <a:ext cx="6624601" cy="113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Reconstruction and the </a:t>
            </a:r>
          </a:p>
          <a:p>
            <a:pPr algn="ctr"/>
            <a:r>
              <a:rPr lang="en-US" sz="3200" b="1" cap="all" dirty="0">
                <a:solidFill>
                  <a:schemeClr val="bg1"/>
                </a:solidFill>
                <a:latin typeface="Segoe UI Black" panose="020B0A02040204020203" pitchFamily="34" charset="0"/>
                <a:ea typeface="Segoe UI Black" panose="020B0A02040204020203" pitchFamily="34" charset="0"/>
              </a:rPr>
              <a:t>“Second Founding”</a:t>
            </a:r>
          </a:p>
        </p:txBody>
      </p:sp>
      <p:pic>
        <p:nvPicPr>
          <p:cNvPr id="7" name="Graphic 6">
            <a:extLst>
              <a:ext uri="{FF2B5EF4-FFF2-40B4-BE49-F238E27FC236}">
                <a16:creationId xmlns:a16="http://schemas.microsoft.com/office/drawing/2014/main" id="{A0CEFFF1-6C8F-412B-B885-79BA9017CC6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
        <p:nvSpPr>
          <p:cNvPr id="8" name="TextBox 7">
            <a:extLst>
              <a:ext uri="{FF2B5EF4-FFF2-40B4-BE49-F238E27FC236}">
                <a16:creationId xmlns:a16="http://schemas.microsoft.com/office/drawing/2014/main" id="{48B4B55F-3758-4D87-A89B-D1990E619322}"/>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spTree>
    <p:extLst>
      <p:ext uri="{BB962C8B-B14F-4D97-AF65-F5344CB8AC3E}">
        <p14:creationId xmlns:p14="http://schemas.microsoft.com/office/powerpoint/2010/main" val="36538488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CF24F6-AC2A-4625-94C2-1B1B328D2E69}"/>
              </a:ext>
            </a:extLst>
          </p:cNvPr>
          <p:cNvSpPr/>
          <p:nvPr/>
        </p:nvSpPr>
        <p:spPr>
          <a:xfrm>
            <a:off x="588999" y="2168718"/>
            <a:ext cx="8829113" cy="3539430"/>
          </a:xfrm>
          <a:prstGeom prst="rect">
            <a:avLst/>
          </a:prstGeom>
          <a:noFill/>
        </p:spPr>
        <p:txBody>
          <a:bodyPr wrap="square">
            <a:spAutoFit/>
          </a:bodyPr>
          <a:lstStyle/>
          <a:p>
            <a:r>
              <a:rPr lang="en-US" sz="2800" b="1" dirty="0">
                <a:solidFill>
                  <a:srgbClr val="252F66"/>
                </a:solidFill>
              </a:rPr>
              <a:t>Big Idea </a:t>
            </a:r>
          </a:p>
          <a:p>
            <a:endParaRPr lang="en-US" sz="2800" dirty="0">
              <a:solidFill>
                <a:srgbClr val="252F66"/>
              </a:solidFill>
            </a:endParaRPr>
          </a:p>
          <a:p>
            <a:r>
              <a:rPr lang="en-US" sz="2800" dirty="0">
                <a:solidFill>
                  <a:srgbClr val="252F66"/>
                </a:solidFill>
              </a:rPr>
              <a:t>While America has struggled to realize the promise of our nation’s Second Founding, these transformational amendments represent some of our Constitution’s most important principles—and protections.</a:t>
            </a:r>
          </a:p>
          <a:p>
            <a:endParaRPr lang="en-US" sz="2400" dirty="0">
              <a:solidFill>
                <a:srgbClr val="252F66"/>
              </a:solidFill>
            </a:endParaRPr>
          </a:p>
          <a:p>
            <a:endParaRPr lang="en-US" sz="3200" dirty="0">
              <a:solidFill>
                <a:srgbClr val="252F66"/>
              </a:solidFill>
            </a:endParaRPr>
          </a:p>
        </p:txBody>
      </p:sp>
      <p:sp>
        <p:nvSpPr>
          <p:cNvPr id="4" name="Rectangle 3">
            <a:extLst>
              <a:ext uri="{FF2B5EF4-FFF2-40B4-BE49-F238E27FC236}">
                <a16:creationId xmlns:a16="http://schemas.microsoft.com/office/drawing/2014/main" id="{19AE12AC-E1A5-4DFF-9A43-CF721F976197}"/>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20B0F58-64F3-4B53-9D99-784FD10FB7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9" name="Title 1">
            <a:extLst>
              <a:ext uri="{FF2B5EF4-FFF2-40B4-BE49-F238E27FC236}">
                <a16:creationId xmlns:a16="http://schemas.microsoft.com/office/drawing/2014/main" id="{670ABAAA-C3DD-4887-BB03-592DC03514C8}"/>
              </a:ext>
            </a:extLst>
          </p:cNvPr>
          <p:cNvSpPr txBox="1">
            <a:spLocks/>
          </p:cNvSpPr>
          <p:nvPr/>
        </p:nvSpPr>
        <p:spPr>
          <a:xfrm>
            <a:off x="401255" y="743251"/>
            <a:ext cx="6624601" cy="1136348"/>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chemeClr val="bg1"/>
                </a:solidFill>
                <a:latin typeface="Segoe UI Black" panose="020B0A02040204020203" pitchFamily="34" charset="0"/>
                <a:ea typeface="Segoe UI Black" panose="020B0A02040204020203" pitchFamily="34" charset="0"/>
              </a:rPr>
              <a:t>Reconstruction and the </a:t>
            </a:r>
          </a:p>
          <a:p>
            <a:pPr algn="ctr"/>
            <a:r>
              <a:rPr lang="en-US" sz="3200" b="1" cap="all" dirty="0">
                <a:solidFill>
                  <a:schemeClr val="bg1"/>
                </a:solidFill>
                <a:latin typeface="Segoe UI Black" panose="020B0A02040204020203" pitchFamily="34" charset="0"/>
                <a:ea typeface="Segoe UI Black" panose="020B0A02040204020203" pitchFamily="34" charset="0"/>
              </a:rPr>
              <a:t>“Second Founding”</a:t>
            </a:r>
          </a:p>
        </p:txBody>
      </p:sp>
      <p:pic>
        <p:nvPicPr>
          <p:cNvPr id="7" name="Graphic 6">
            <a:extLst>
              <a:ext uri="{FF2B5EF4-FFF2-40B4-BE49-F238E27FC236}">
                <a16:creationId xmlns:a16="http://schemas.microsoft.com/office/drawing/2014/main" id="{4386D185-ECE8-48BD-8F2B-40F8C7D23B5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
        <p:nvSpPr>
          <p:cNvPr id="8" name="TextBox 7">
            <a:extLst>
              <a:ext uri="{FF2B5EF4-FFF2-40B4-BE49-F238E27FC236}">
                <a16:creationId xmlns:a16="http://schemas.microsoft.com/office/drawing/2014/main" id="{8D49CA28-01D3-4AA0-9BE9-AFFB1EB9413F}"/>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spTree>
    <p:extLst>
      <p:ext uri="{BB962C8B-B14F-4D97-AF65-F5344CB8AC3E}">
        <p14:creationId xmlns:p14="http://schemas.microsoft.com/office/powerpoint/2010/main" val="4066830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nstitution of the United States - Wikipedia">
            <a:extLst>
              <a:ext uri="{FF2B5EF4-FFF2-40B4-BE49-F238E27FC236}">
                <a16:creationId xmlns:a16="http://schemas.microsoft.com/office/drawing/2014/main" id="{5DF682B1-9D83-4AB4-86B3-5AB7AE61946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37384" y="446566"/>
            <a:ext cx="4859079" cy="5964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9D01D69-96C8-4A75-B639-EC229500CBD1}"/>
              </a:ext>
            </a:extLst>
          </p:cNvPr>
          <p:cNvSpPr txBox="1">
            <a:spLocks/>
          </p:cNvSpPr>
          <p:nvPr/>
        </p:nvSpPr>
        <p:spPr>
          <a:xfrm>
            <a:off x="4257124" y="954978"/>
            <a:ext cx="4149897" cy="859697"/>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cap="all" dirty="0">
                <a:solidFill>
                  <a:schemeClr val="bg1"/>
                </a:solidFill>
                <a:latin typeface="Segoe UI Black" panose="020B0A02040204020203" pitchFamily="34" charset="0"/>
                <a:ea typeface="Segoe UI Black" panose="020B0A02040204020203" pitchFamily="34" charset="0"/>
              </a:rPr>
              <a:t>The Constitution</a:t>
            </a:r>
          </a:p>
        </p:txBody>
      </p:sp>
      <p:sp>
        <p:nvSpPr>
          <p:cNvPr id="4" name="Rectangle 3">
            <a:extLst>
              <a:ext uri="{FF2B5EF4-FFF2-40B4-BE49-F238E27FC236}">
                <a16:creationId xmlns:a16="http://schemas.microsoft.com/office/drawing/2014/main" id="{7D83263C-0B95-4B66-821A-1F2D3B95246B}"/>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316E9F8-2720-4A70-9BDC-9560CEEA3D3A}"/>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6" name="Picture 5">
            <a:extLst>
              <a:ext uri="{FF2B5EF4-FFF2-40B4-BE49-F238E27FC236}">
                <a16:creationId xmlns:a16="http://schemas.microsoft.com/office/drawing/2014/main" id="{53B8A4D8-6019-459A-834D-5E3E821854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sp>
        <p:nvSpPr>
          <p:cNvPr id="3" name="Rectangle 2">
            <a:extLst>
              <a:ext uri="{FF2B5EF4-FFF2-40B4-BE49-F238E27FC236}">
                <a16:creationId xmlns:a16="http://schemas.microsoft.com/office/drawing/2014/main" id="{472DFCD4-8929-40BD-949C-85303041E0EB}"/>
              </a:ext>
            </a:extLst>
          </p:cNvPr>
          <p:cNvSpPr/>
          <p:nvPr/>
        </p:nvSpPr>
        <p:spPr>
          <a:xfrm>
            <a:off x="5451616" y="2476095"/>
            <a:ext cx="3848669" cy="1384995"/>
          </a:xfrm>
          <a:prstGeom prst="rect">
            <a:avLst/>
          </a:prstGeom>
        </p:spPr>
        <p:txBody>
          <a:bodyPr wrap="square">
            <a:spAutoFit/>
          </a:bodyPr>
          <a:lstStyle/>
          <a:p>
            <a:pPr marL="342900" indent="-342900">
              <a:buFont typeface="Arial" panose="020B0604020202020204" pitchFamily="34" charset="0"/>
              <a:buChar char="•"/>
            </a:pPr>
            <a:r>
              <a:rPr lang="en-US" sz="2800" b="1" dirty="0">
                <a:solidFill>
                  <a:srgbClr val="252F66"/>
                </a:solidFill>
              </a:rPr>
              <a:t>Three-Fifth Clause</a:t>
            </a:r>
          </a:p>
          <a:p>
            <a:pPr marL="342900" indent="-342900">
              <a:buFont typeface="Arial" panose="020B0604020202020204" pitchFamily="34" charset="0"/>
              <a:buChar char="•"/>
            </a:pPr>
            <a:r>
              <a:rPr lang="en-US" sz="2800" b="1" dirty="0">
                <a:solidFill>
                  <a:srgbClr val="252F66"/>
                </a:solidFill>
              </a:rPr>
              <a:t>Fugitive Slave Clause</a:t>
            </a:r>
          </a:p>
          <a:p>
            <a:pPr marL="342900" indent="-342900">
              <a:buFont typeface="Arial" panose="020B0604020202020204" pitchFamily="34" charset="0"/>
              <a:buChar char="•"/>
            </a:pPr>
            <a:r>
              <a:rPr lang="en-US" sz="2800" b="1" dirty="0">
                <a:solidFill>
                  <a:srgbClr val="252F66"/>
                </a:solidFill>
              </a:rPr>
              <a:t>Slave Trade Clause</a:t>
            </a:r>
          </a:p>
        </p:txBody>
      </p:sp>
      <p:pic>
        <p:nvPicPr>
          <p:cNvPr id="10" name="Graphic 9">
            <a:extLst>
              <a:ext uri="{FF2B5EF4-FFF2-40B4-BE49-F238E27FC236}">
                <a16:creationId xmlns:a16="http://schemas.microsoft.com/office/drawing/2014/main" id="{7C5F9BB3-D4BC-4E74-87A3-1303A2D47D3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2770775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017BB-ED15-4D55-BF19-6DD06582224C}"/>
              </a:ext>
            </a:extLst>
          </p:cNvPr>
          <p:cNvSpPr>
            <a:spLocks noGrp="1"/>
          </p:cNvSpPr>
          <p:nvPr>
            <p:ph idx="1"/>
          </p:nvPr>
        </p:nvSpPr>
        <p:spPr>
          <a:xfrm>
            <a:off x="838200" y="2894010"/>
            <a:ext cx="8156944" cy="3032125"/>
          </a:xfrm>
        </p:spPr>
        <p:txBody>
          <a:bodyPr>
            <a:normAutofit fontScale="92500" lnSpcReduction="10000"/>
          </a:bodyPr>
          <a:lstStyle/>
          <a:p>
            <a:pPr marL="0" indent="0">
              <a:buNone/>
            </a:pPr>
            <a:r>
              <a:rPr lang="en-US" sz="3200" dirty="0">
                <a:solidFill>
                  <a:srgbClr val="002060"/>
                </a:solidFill>
              </a:rPr>
              <a:t>“Representatives and direct Taxes shall be apportioned among the several States which may be included within this Union, according to their respective Numbers, which shall be determined by adding to the whole Number of free Persons, including those bound to Service for a Term of Years, and excluding Indians not taxed, </a:t>
            </a:r>
            <a:r>
              <a:rPr lang="en-US" sz="3200" dirty="0">
                <a:solidFill>
                  <a:srgbClr val="FF0000"/>
                </a:solidFill>
              </a:rPr>
              <a:t>three fifths of all other Persons</a:t>
            </a:r>
            <a:r>
              <a:rPr lang="en-US" sz="3200" dirty="0">
                <a:solidFill>
                  <a:srgbClr val="002060"/>
                </a:solidFill>
              </a:rPr>
              <a:t>.” </a:t>
            </a:r>
          </a:p>
        </p:txBody>
      </p:sp>
      <p:sp>
        <p:nvSpPr>
          <p:cNvPr id="4" name="Title 1">
            <a:extLst>
              <a:ext uri="{FF2B5EF4-FFF2-40B4-BE49-F238E27FC236}">
                <a16:creationId xmlns:a16="http://schemas.microsoft.com/office/drawing/2014/main" id="{FFB03245-9117-4BB2-8316-A77E47BE9EEF}"/>
              </a:ext>
            </a:extLst>
          </p:cNvPr>
          <p:cNvSpPr txBox="1">
            <a:spLocks/>
          </p:cNvSpPr>
          <p:nvPr/>
        </p:nvSpPr>
        <p:spPr>
          <a:xfrm>
            <a:off x="723901" y="1740296"/>
            <a:ext cx="3650795" cy="690563"/>
          </a:xfrm>
          <a:prstGeom prst="rect">
            <a:avLst/>
          </a:prstGeom>
          <a:solidFill>
            <a:schemeClr val="accent1">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cap="all" dirty="0">
                <a:solidFill>
                  <a:schemeClr val="bg1"/>
                </a:solidFill>
                <a:latin typeface="Segoe UI Black" panose="020B0A02040204020203" pitchFamily="34" charset="0"/>
                <a:ea typeface="Segoe UI Black" panose="020B0A02040204020203" pitchFamily="34" charset="0"/>
              </a:rPr>
              <a:t>Article I, Sect. II, Cl. 3 </a:t>
            </a:r>
          </a:p>
        </p:txBody>
      </p:sp>
      <p:sp>
        <p:nvSpPr>
          <p:cNvPr id="5" name="Title 1">
            <a:extLst>
              <a:ext uri="{FF2B5EF4-FFF2-40B4-BE49-F238E27FC236}">
                <a16:creationId xmlns:a16="http://schemas.microsoft.com/office/drawing/2014/main" id="{13EB93F1-F50A-4C3A-A6D9-D5A43AA602A4}"/>
              </a:ext>
            </a:extLst>
          </p:cNvPr>
          <p:cNvSpPr>
            <a:spLocks noGrp="1"/>
          </p:cNvSpPr>
          <p:nvPr>
            <p:ph type="title"/>
          </p:nvPr>
        </p:nvSpPr>
        <p:spPr>
          <a:xfrm>
            <a:off x="723901" y="434182"/>
            <a:ext cx="6681106" cy="842963"/>
          </a:xfrm>
          <a:solidFill>
            <a:schemeClr val="accent1">
              <a:lumMod val="50000"/>
            </a:schemeClr>
          </a:solidFill>
          <a:effectLst>
            <a:outerShdw blurRad="50800" dist="38100" dir="2700000" algn="tl" rotWithShape="0">
              <a:prstClr val="black">
                <a:alpha val="40000"/>
              </a:prstClr>
            </a:outerShdw>
          </a:effectLst>
        </p:spPr>
        <p:txBody>
          <a:bodyPr>
            <a:noAutofit/>
          </a:bodyPr>
          <a:lstStyle/>
          <a:p>
            <a:pPr algn="ctr"/>
            <a:r>
              <a:rPr lang="en-US" sz="3200" b="1" cap="all" dirty="0">
                <a:solidFill>
                  <a:schemeClr val="bg1"/>
                </a:solidFill>
                <a:latin typeface="Segoe UI Black" panose="020B0A02040204020203" pitchFamily="34" charset="0"/>
                <a:ea typeface="Segoe UI Black" panose="020B0A02040204020203" pitchFamily="34" charset="0"/>
              </a:rPr>
              <a:t>The “Three-fifths Clause” </a:t>
            </a:r>
            <a:endParaRPr lang="en-US" sz="4000" dirty="0">
              <a:solidFill>
                <a:schemeClr val="bg1"/>
              </a:solidFill>
              <a:latin typeface="Segoe UI Black" panose="020B0A02040204020203" pitchFamily="34" charset="0"/>
              <a:ea typeface="Segoe UI Black" panose="020B0A02040204020203" pitchFamily="34" charset="0"/>
            </a:endParaRPr>
          </a:p>
        </p:txBody>
      </p:sp>
      <p:sp>
        <p:nvSpPr>
          <p:cNvPr id="6" name="Rectangle 5">
            <a:extLst>
              <a:ext uri="{FF2B5EF4-FFF2-40B4-BE49-F238E27FC236}">
                <a16:creationId xmlns:a16="http://schemas.microsoft.com/office/drawing/2014/main" id="{D3AD3C2E-F6CB-44A8-B133-3034914C031E}"/>
              </a:ext>
            </a:extLst>
          </p:cNvPr>
          <p:cNvSpPr/>
          <p:nvPr/>
        </p:nvSpPr>
        <p:spPr>
          <a:xfrm>
            <a:off x="9639811" y="0"/>
            <a:ext cx="2548270" cy="6858000"/>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55F55D4-6E8F-491E-841F-CDDB314C382F}"/>
              </a:ext>
            </a:extLst>
          </p:cNvPr>
          <p:cNvSpPr txBox="1"/>
          <p:nvPr/>
        </p:nvSpPr>
        <p:spPr>
          <a:xfrm>
            <a:off x="9861510" y="2690336"/>
            <a:ext cx="2104872" cy="1200329"/>
          </a:xfrm>
          <a:prstGeom prst="rect">
            <a:avLst/>
          </a:prstGeom>
          <a:noFill/>
        </p:spPr>
        <p:txBody>
          <a:bodyPr wrap="square" rtlCol="0">
            <a:spAutoFit/>
          </a:bodyPr>
          <a:lstStyle/>
          <a:p>
            <a:pPr algn="ctr"/>
            <a:r>
              <a:rPr lang="en-US" b="1" dirty="0">
                <a:solidFill>
                  <a:schemeClr val="bg1"/>
                </a:solidFill>
              </a:rPr>
              <a:t>Slavery in America – From the Constitution to the Civil War </a:t>
            </a:r>
          </a:p>
        </p:txBody>
      </p:sp>
      <p:pic>
        <p:nvPicPr>
          <p:cNvPr id="8" name="Picture 7">
            <a:extLst>
              <a:ext uri="{FF2B5EF4-FFF2-40B4-BE49-F238E27FC236}">
                <a16:creationId xmlns:a16="http://schemas.microsoft.com/office/drawing/2014/main" id="{1359B3B2-E4E1-40AA-8857-F9CB58EA95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61510" y="5583632"/>
            <a:ext cx="2104872" cy="597694"/>
          </a:xfrm>
          <a:prstGeom prst="rect">
            <a:avLst/>
          </a:prstGeom>
          <a:ln>
            <a:solidFill>
              <a:schemeClr val="bg1"/>
            </a:solidFill>
          </a:ln>
        </p:spPr>
      </p:pic>
      <p:pic>
        <p:nvPicPr>
          <p:cNvPr id="9" name="Graphic 8">
            <a:extLst>
              <a:ext uri="{FF2B5EF4-FFF2-40B4-BE49-F238E27FC236}">
                <a16:creationId xmlns:a16="http://schemas.microsoft.com/office/drawing/2014/main" id="{95CB70CF-6172-430F-85AF-EE0117EBBF6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862" y="828212"/>
            <a:ext cx="1824168" cy="1824168"/>
          </a:xfrm>
          <a:prstGeom prst="rect">
            <a:avLst/>
          </a:prstGeom>
        </p:spPr>
      </p:pic>
    </p:spTree>
    <p:extLst>
      <p:ext uri="{BB962C8B-B14F-4D97-AF65-F5344CB8AC3E}">
        <p14:creationId xmlns:p14="http://schemas.microsoft.com/office/powerpoint/2010/main" val="20667761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794DEA684AD1418945BB8F28FE088A" ma:contentTypeVersion="12" ma:contentTypeDescription="Create a new document." ma:contentTypeScope="" ma:versionID="c81ff8d326e294169fb35d4a073647e4">
  <xsd:schema xmlns:xsd="http://www.w3.org/2001/XMLSchema" xmlns:xs="http://www.w3.org/2001/XMLSchema" xmlns:p="http://schemas.microsoft.com/office/2006/metadata/properties" xmlns:ns3="892936a6-f1f1-44b1-aecf-b0a055611c2b" xmlns:ns4="9cdb743c-9f8a-416b-a144-5d039ea62bd0" targetNamespace="http://schemas.microsoft.com/office/2006/metadata/properties" ma:root="true" ma:fieldsID="f2ad49dbe5d2fd623d6a4c9221b9a0e4" ns3:_="" ns4:_="">
    <xsd:import namespace="892936a6-f1f1-44b1-aecf-b0a055611c2b"/>
    <xsd:import namespace="9cdb743c-9f8a-416b-a144-5d039ea62bd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2936a6-f1f1-44b1-aecf-b0a055611c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b743c-9f8a-416b-a144-5d039ea62bd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245F597-C994-40E8-BDFB-DACFC5128053}">
  <ds:schemaRefs>
    <ds:schemaRef ds:uri="http://schemas.microsoft.com/sharepoint/v3/contenttype/forms"/>
  </ds:schemaRefs>
</ds:datastoreItem>
</file>

<file path=customXml/itemProps2.xml><?xml version="1.0" encoding="utf-8"?>
<ds:datastoreItem xmlns:ds="http://schemas.openxmlformats.org/officeDocument/2006/customXml" ds:itemID="{54BB02A0-F536-42E5-9B57-90C7E3F189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2936a6-f1f1-44b1-aecf-b0a055611c2b"/>
    <ds:schemaRef ds:uri="9cdb743c-9f8a-416b-a144-5d039ea62b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980402-1471-402B-ADFC-D3425B1613AB}">
  <ds:schemaRefs>
    <ds:schemaRef ds:uri="http://purl.org/dc/elements/1.1/"/>
    <ds:schemaRef ds:uri="http://schemas.microsoft.com/office/2006/metadata/properties"/>
    <ds:schemaRef ds:uri="9cdb743c-9f8a-416b-a144-5d039ea62bd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92936a6-f1f1-44b1-aecf-b0a055611c2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35240</TotalTime>
  <Words>5269</Words>
  <Application>Microsoft Office PowerPoint</Application>
  <PresentationFormat>Widescreen</PresentationFormat>
  <Paragraphs>397</Paragraphs>
  <Slides>73</Slides>
  <Notes>4</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PowerPoint Presentation</vt:lpstr>
      <vt:lpstr>Framing Questions </vt:lpstr>
      <vt:lpstr>Big Idea</vt:lpstr>
      <vt:lpstr>PowerPoint Presentation</vt:lpstr>
      <vt:lpstr>PowerPoint Presentation</vt:lpstr>
      <vt:lpstr>PowerPoint Presentation</vt:lpstr>
      <vt:lpstr>PowerPoint Presentation</vt:lpstr>
      <vt:lpstr>PowerPoint Presentation</vt:lpstr>
      <vt:lpstr>The “Three-fifths Clause” </vt:lpstr>
      <vt:lpstr>The “Three-fifths Clause” </vt:lpstr>
      <vt:lpstr>The “Three-fifths Clause” </vt:lpstr>
      <vt:lpstr>The “Three-fifths Clause” </vt:lpstr>
      <vt:lpstr>The “Three-fifths Clause” </vt:lpstr>
      <vt:lpstr>The “Three-fifths Clause” </vt:lpstr>
      <vt:lpstr>The “Fugitive Slave” Clause</vt:lpstr>
      <vt:lpstr>The Slave Trade Clause</vt:lpstr>
      <vt:lpstr>The Slave Trade Clause</vt:lpstr>
      <vt:lpstr>The Slave Trade Clause</vt:lpstr>
      <vt:lpstr>The Slave Trade Clause</vt:lpstr>
      <vt:lpstr>The Slave Trade Clause</vt:lpstr>
      <vt:lpstr>PowerPoint Presentation</vt:lpstr>
      <vt:lpstr>Early Anti-Slavery Movements </vt:lpstr>
      <vt:lpstr>Early Anti-Slavery Movements </vt:lpstr>
      <vt:lpstr>Early Anti-Slavery Movements </vt:lpstr>
      <vt:lpstr>Lead up to The Civil War</vt:lpstr>
      <vt:lpstr>Abolitionism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13th Amendment </vt:lpstr>
      <vt:lpstr>The 14th Amendment </vt:lpstr>
      <vt:lpstr>The 14th Amendment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Jenna Winterle Kehres</dc:creator>
  <cp:lastModifiedBy>Kerry Sautner</cp:lastModifiedBy>
  <cp:revision>76</cp:revision>
  <dcterms:created xsi:type="dcterms:W3CDTF">2020-04-17T13:06:57Z</dcterms:created>
  <dcterms:modified xsi:type="dcterms:W3CDTF">2022-11-02T15:48:23Z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0x0101005F794DEA684AD1418945BB8F28FE088A</vt:lpwstr>
  </property>
</Properties>
</file>