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Lst>
  <p:sldSz cy="5143500" cx="9144000"/>
  <p:notesSz cx="6858000" cy="9144000"/>
  <p:embeddedFontLst>
    <p:embeddedFont>
      <p:font typeface="Quattrocento Sans"/>
      <p:bold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QuattrocentoSans-boldItalic.fntdata"/><Relationship Id="rId63" Type="http://schemas.openxmlformats.org/officeDocument/2006/relationships/font" Target="fonts/QuattrocentoSans-bold.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 name="Google Shape;3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 name="Google Shape;11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 name="Google Shape;11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 name="Google Shape;12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 name="Google Shape;12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 name="Google Shape;13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 name="Google Shape;14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 name="Google Shape;14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 name="Google Shape;15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 name="Google Shape;16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 name="Google Shape;5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 name="Google Shape;21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 name="Google Shape;5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 name="Google Shape;23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0" name="Google Shape;26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7" name="Google Shape;27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 name="Google Shape;6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7" name="Google Shape;30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5" name="Google Shape;31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9" name="Google Shape;32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7" name="Google Shape;34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3" name="Google Shape;35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1" name="Google Shape;36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 name="Google Shape;7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1" name="Google Shape;38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7" name="Google Shape;38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0" name="Google Shape;40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6" name="Google Shape;40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2" name="Google Shape;412;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 name="Google Shape;8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 name="Google Shape;9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 name="Google Shape;15;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 name="Shape 17"/>
        <p:cNvGrpSpPr/>
        <p:nvPr/>
      </p:nvGrpSpPr>
      <p:grpSpPr>
        <a:xfrm>
          <a:off x="0" y="0"/>
          <a:ext cx="0" cy="0"/>
          <a:chOff x="0" y="0"/>
          <a:chExt cx="0" cy="0"/>
        </a:xfrm>
      </p:grpSpPr>
      <p:sp>
        <p:nvSpPr>
          <p:cNvPr id="18" name="Google Shape;18;p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9" name="Google Shape;19;p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0" name="Google Shape;20;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1" name="Shape 21"/>
        <p:cNvGrpSpPr/>
        <p:nvPr/>
      </p:nvGrpSpPr>
      <p:grpSpPr>
        <a:xfrm>
          <a:off x="0" y="0"/>
          <a:ext cx="0" cy="0"/>
          <a:chOff x="0" y="0"/>
          <a:chExt cx="0" cy="0"/>
        </a:xfrm>
      </p:grpSpPr>
      <p:sp>
        <p:nvSpPr>
          <p:cNvPr id="22" name="Google Shape;22;p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3" name="Google Shape;23;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 name="Shape 24"/>
        <p:cNvGrpSpPr/>
        <p:nvPr/>
      </p:nvGrpSpPr>
      <p:grpSpPr>
        <a:xfrm>
          <a:off x="0" y="0"/>
          <a:ext cx="0" cy="0"/>
          <a:chOff x="0" y="0"/>
          <a:chExt cx="0" cy="0"/>
        </a:xfrm>
      </p:grpSpPr>
      <p:sp>
        <p:nvSpPr>
          <p:cNvPr id="25" name="Google Shape;25;p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7" name="Google Shape;27;p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8" name="Google Shape;28;p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9" name="Google Shape;29;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 name="Shape 30"/>
        <p:cNvGrpSpPr/>
        <p:nvPr/>
      </p:nvGrpSpPr>
      <p:grpSpPr>
        <a:xfrm>
          <a:off x="0" y="0"/>
          <a:ext cx="0" cy="0"/>
          <a:chOff x="0" y="0"/>
          <a:chExt cx="0" cy="0"/>
        </a:xfrm>
      </p:grpSpPr>
      <p:sp>
        <p:nvSpPr>
          <p:cNvPr id="31" name="Google Shape;31;p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32" name="Google Shape;32;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3" name="Shape 33"/>
        <p:cNvGrpSpPr/>
        <p:nvPr/>
      </p:nvGrpSpPr>
      <p:grpSpPr>
        <a:xfrm>
          <a:off x="0" y="0"/>
          <a:ext cx="0" cy="0"/>
          <a:chOff x="0" y="0"/>
          <a:chExt cx="0" cy="0"/>
        </a:xfrm>
      </p:grpSpPr>
      <p:sp>
        <p:nvSpPr>
          <p:cNvPr id="34" name="Google Shape;34;p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5" name="Google Shape;35;p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36" name="Google Shape;36;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9" name="Google Shape;9;p1"/>
          <p:cNvSpPr/>
          <p:nvPr/>
        </p:nvSpPr>
        <p:spPr>
          <a:xfrm>
            <a:off x="7238382" y="5356"/>
            <a:ext cx="1905618" cy="51435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0" name="Google Shape;10;p1"/>
          <p:cNvPicPr preferRelativeResize="0"/>
          <p:nvPr/>
        </p:nvPicPr>
        <p:blipFill rotWithShape="1">
          <a:blip r:embed="rId1">
            <a:alphaModFix/>
          </a:blip>
          <a:srcRect b="0" l="0" r="0" t="0"/>
          <a:stretch/>
        </p:blipFill>
        <p:spPr>
          <a:xfrm>
            <a:off x="7364624" y="3989536"/>
            <a:ext cx="1744313" cy="954032"/>
          </a:xfrm>
          <a:prstGeom prst="rect">
            <a:avLst/>
          </a:prstGeom>
          <a:noFill/>
          <a:ln>
            <a:noFill/>
          </a:ln>
        </p:spPr>
      </p:pic>
      <p:pic>
        <p:nvPicPr>
          <p:cNvPr id="11" name="Google Shape;11;p1"/>
          <p:cNvPicPr preferRelativeResize="0"/>
          <p:nvPr/>
        </p:nvPicPr>
        <p:blipFill rotWithShape="1">
          <a:blip r:embed="rId2">
            <a:alphaModFix/>
          </a:blip>
          <a:srcRect b="0" l="0" r="0" t="0"/>
          <a:stretch/>
        </p:blipFill>
        <p:spPr>
          <a:xfrm>
            <a:off x="7469228" y="652073"/>
            <a:ext cx="1543139" cy="1543139"/>
          </a:xfrm>
          <a:prstGeom prst="rect">
            <a:avLst/>
          </a:prstGeom>
          <a:noFill/>
          <a:ln>
            <a:noFill/>
          </a:ln>
        </p:spPr>
      </p:pic>
      <p:sp>
        <p:nvSpPr>
          <p:cNvPr id="12" name="Google Shape;12;p1"/>
          <p:cNvSpPr/>
          <p:nvPr/>
        </p:nvSpPr>
        <p:spPr>
          <a:xfrm>
            <a:off x="7248660" y="2279362"/>
            <a:ext cx="1924930"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600" u="none" cap="none" strike="noStrike">
                <a:solidFill>
                  <a:srgbClr val="FFFFFF"/>
                </a:solidFill>
                <a:latin typeface="Calibri"/>
                <a:ea typeface="Calibri"/>
                <a:cs typeface="Calibri"/>
                <a:sym typeface="Calibri"/>
              </a:rPr>
              <a:t>First Amendment: Religion Clauses</a:t>
            </a:r>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40" name="Shape 40"/>
        <p:cNvGrpSpPr/>
        <p:nvPr/>
      </p:nvGrpSpPr>
      <p:grpSpPr>
        <a:xfrm>
          <a:off x="0" y="0"/>
          <a:ext cx="0" cy="0"/>
          <a:chOff x="0" y="0"/>
          <a:chExt cx="0" cy="0"/>
        </a:xfrm>
      </p:grpSpPr>
      <p:sp>
        <p:nvSpPr>
          <p:cNvPr id="41" name="Google Shape;41;p8"/>
          <p:cNvSpPr/>
          <p:nvPr/>
        </p:nvSpPr>
        <p:spPr>
          <a:xfrm>
            <a:off x="242716" y="1338599"/>
            <a:ext cx="6762600" cy="2977500"/>
          </a:xfrm>
          <a:prstGeom prst="rect">
            <a:avLst/>
          </a:prstGeom>
          <a:noFill/>
          <a:ln>
            <a:noFill/>
          </a:ln>
        </p:spPr>
        <p:txBody>
          <a:bodyPr anchorCtr="0" anchor="t" bIns="34275" lIns="68575" spcFirstLastPara="1" rIns="68575" wrap="square" tIns="34275">
            <a:noAutofit/>
          </a:bodyPr>
          <a:lstStyle/>
          <a:p>
            <a:pPr indent="-203200" lvl="0" marL="342900" marR="0" rtl="0" algn="l">
              <a:lnSpc>
                <a:spcPct val="100000"/>
              </a:lnSpc>
              <a:spcBef>
                <a:spcPts val="0"/>
              </a:spcBef>
              <a:spcAft>
                <a:spcPts val="0"/>
              </a:spcAft>
              <a:buClr>
                <a:srgbClr val="1F3864"/>
              </a:buClr>
              <a:buSzPts val="2100"/>
              <a:buFont typeface="Arial"/>
              <a:buNone/>
            </a:pPr>
            <a:r>
              <a:t/>
            </a:r>
            <a:endParaRPr b="0" i="0" sz="1100" u="none" cap="none" strike="noStrike">
              <a:solidFill>
                <a:srgbClr val="000000"/>
              </a:solidFill>
              <a:latin typeface="Arial"/>
              <a:ea typeface="Arial"/>
              <a:cs typeface="Arial"/>
              <a:sym typeface="Arial"/>
            </a:endParaRPr>
          </a:p>
        </p:txBody>
      </p:sp>
      <p:sp>
        <p:nvSpPr>
          <p:cNvPr id="42" name="Google Shape;42;p8"/>
          <p:cNvSpPr/>
          <p:nvPr/>
        </p:nvSpPr>
        <p:spPr>
          <a:xfrm>
            <a:off x="7238382" y="5356"/>
            <a:ext cx="1905618" cy="51435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43" name="Google Shape;43;p8"/>
          <p:cNvPicPr preferRelativeResize="0"/>
          <p:nvPr/>
        </p:nvPicPr>
        <p:blipFill rotWithShape="1">
          <a:blip r:embed="rId3">
            <a:alphaModFix/>
          </a:blip>
          <a:srcRect b="0" l="0" r="0" t="0"/>
          <a:stretch/>
        </p:blipFill>
        <p:spPr>
          <a:xfrm>
            <a:off x="7364624" y="3989536"/>
            <a:ext cx="1744313" cy="954032"/>
          </a:xfrm>
          <a:prstGeom prst="rect">
            <a:avLst/>
          </a:prstGeom>
          <a:noFill/>
          <a:ln>
            <a:noFill/>
          </a:ln>
        </p:spPr>
      </p:pic>
      <p:pic>
        <p:nvPicPr>
          <p:cNvPr id="44" name="Google Shape;44;p8"/>
          <p:cNvPicPr preferRelativeResize="0"/>
          <p:nvPr/>
        </p:nvPicPr>
        <p:blipFill rotWithShape="1">
          <a:blip r:embed="rId4">
            <a:alphaModFix/>
          </a:blip>
          <a:srcRect b="0" l="0" r="0" t="0"/>
          <a:stretch/>
        </p:blipFill>
        <p:spPr>
          <a:xfrm>
            <a:off x="7469228" y="652073"/>
            <a:ext cx="1543139" cy="1543139"/>
          </a:xfrm>
          <a:prstGeom prst="rect">
            <a:avLst/>
          </a:prstGeom>
          <a:noFill/>
          <a:ln>
            <a:noFill/>
          </a:ln>
        </p:spPr>
      </p:pic>
      <p:sp>
        <p:nvSpPr>
          <p:cNvPr id="45" name="Google Shape;45;p8"/>
          <p:cNvSpPr/>
          <p:nvPr/>
        </p:nvSpPr>
        <p:spPr>
          <a:xfrm>
            <a:off x="7248660" y="2279362"/>
            <a:ext cx="1924930"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600" u="none" cap="none" strike="noStrike">
                <a:solidFill>
                  <a:srgbClr val="FFFFFF"/>
                </a:solidFill>
                <a:latin typeface="Calibri"/>
                <a:ea typeface="Calibri"/>
                <a:cs typeface="Calibri"/>
                <a:sym typeface="Calibri"/>
              </a:rPr>
              <a:t>First Amendment: Religion Clauses</a:t>
            </a:r>
            <a:endParaRPr/>
          </a:p>
        </p:txBody>
      </p:sp>
      <p:pic>
        <p:nvPicPr>
          <p:cNvPr id="46" name="Google Shape;46;p8"/>
          <p:cNvPicPr preferRelativeResize="0"/>
          <p:nvPr/>
        </p:nvPicPr>
        <p:blipFill rotWithShape="1">
          <a:blip r:embed="rId5">
            <a:alphaModFix/>
          </a:blip>
          <a:srcRect b="-849" l="0" r="0" t="0"/>
          <a:stretch/>
        </p:blipFill>
        <p:spPr>
          <a:xfrm>
            <a:off x="0" y="1930038"/>
            <a:ext cx="7091890" cy="3242038"/>
          </a:xfrm>
          <a:prstGeom prst="rect">
            <a:avLst/>
          </a:prstGeom>
          <a:noFill/>
          <a:ln>
            <a:noFill/>
          </a:ln>
        </p:spPr>
      </p:pic>
      <p:sp>
        <p:nvSpPr>
          <p:cNvPr id="47" name="Google Shape;47;p8"/>
          <p:cNvSpPr/>
          <p:nvPr/>
        </p:nvSpPr>
        <p:spPr>
          <a:xfrm>
            <a:off x="848941" y="589743"/>
            <a:ext cx="5575841" cy="1425683"/>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700" u="none" cap="none" strike="noStrike">
                <a:solidFill>
                  <a:srgbClr val="FFFFFF"/>
                </a:solidFill>
                <a:latin typeface="Quattrocento Sans"/>
                <a:ea typeface="Quattrocento Sans"/>
                <a:cs typeface="Quattrocento Sans"/>
                <a:sym typeface="Quattrocento Sans"/>
              </a:rPr>
              <a:t>FIRST AMENDMENT: </a:t>
            </a:r>
            <a:br>
              <a:rPr b="0" i="0" lang="en-US" sz="2700" u="none" cap="none" strike="noStrike">
                <a:solidFill>
                  <a:srgbClr val="FFFFFF"/>
                </a:solidFill>
                <a:latin typeface="Quattrocento Sans"/>
                <a:ea typeface="Quattrocento Sans"/>
                <a:cs typeface="Quattrocento Sans"/>
                <a:sym typeface="Quattrocento Sans"/>
              </a:rPr>
            </a:br>
            <a:r>
              <a:rPr b="0" i="0" lang="en-US" sz="2700" u="none" cap="none" strike="noStrike">
                <a:solidFill>
                  <a:srgbClr val="FFFFFF"/>
                </a:solidFill>
                <a:latin typeface="Quattrocento Sans"/>
                <a:ea typeface="Quattrocento Sans"/>
                <a:cs typeface="Quattrocento Sans"/>
                <a:sym typeface="Quattrocento Sans"/>
              </a:rPr>
              <a:t>RELIGION CLAUSES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11" name="Shape 111"/>
        <p:cNvGrpSpPr/>
        <p:nvPr/>
      </p:nvGrpSpPr>
      <p:grpSpPr>
        <a:xfrm>
          <a:off x="0" y="0"/>
          <a:ext cx="0" cy="0"/>
          <a:chOff x="0" y="0"/>
          <a:chExt cx="0" cy="0"/>
        </a:xfrm>
      </p:grpSpPr>
      <p:pic>
        <p:nvPicPr>
          <p:cNvPr id="112" name="Google Shape;112;p17"/>
          <p:cNvPicPr preferRelativeResize="0"/>
          <p:nvPr/>
        </p:nvPicPr>
        <p:blipFill rotWithShape="1">
          <a:blip r:embed="rId3">
            <a:alphaModFix/>
          </a:blip>
          <a:srcRect b="0" l="23107" r="15425" t="0"/>
          <a:stretch/>
        </p:blipFill>
        <p:spPr>
          <a:xfrm>
            <a:off x="263689" y="1523987"/>
            <a:ext cx="2830522" cy="2645743"/>
          </a:xfrm>
          <a:prstGeom prst="rect">
            <a:avLst/>
          </a:prstGeom>
          <a:noFill/>
          <a:ln>
            <a:noFill/>
          </a:ln>
          <a:effectLst>
            <a:outerShdw blurRad="292100" rotWithShape="0" algn="tl" dir="2700000" dist="139700">
              <a:srgbClr val="333333">
                <a:alpha val="64705"/>
              </a:srgbClr>
            </a:outerShdw>
          </a:effectLst>
        </p:spPr>
      </p:pic>
      <p:sp>
        <p:nvSpPr>
          <p:cNvPr id="113" name="Google Shape;113;p17"/>
          <p:cNvSpPr/>
          <p:nvPr/>
        </p:nvSpPr>
        <p:spPr>
          <a:xfrm>
            <a:off x="240097" y="251397"/>
            <a:ext cx="6187597" cy="6963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2800" u="none" cap="none" strike="noStrike">
                <a:solidFill>
                  <a:schemeClr val="lt1"/>
                </a:solidFill>
                <a:latin typeface="Quattrocento Sans"/>
                <a:ea typeface="Quattrocento Sans"/>
                <a:cs typeface="Quattrocento Sans"/>
                <a:sym typeface="Quattrocento Sans"/>
              </a:rPr>
              <a:t>RELIGION IN THE COLONIES </a:t>
            </a:r>
            <a:endParaRPr b="0" i="0" sz="1000" u="none" cap="none" strike="noStrike">
              <a:solidFill>
                <a:srgbClr val="000000"/>
              </a:solidFill>
              <a:latin typeface="Quattrocento Sans"/>
              <a:ea typeface="Quattrocento Sans"/>
              <a:cs typeface="Quattrocento Sans"/>
              <a:sym typeface="Quattrocento Sans"/>
            </a:endParaRPr>
          </a:p>
        </p:txBody>
      </p:sp>
      <p:sp>
        <p:nvSpPr>
          <p:cNvPr id="114" name="Google Shape;114;p17"/>
          <p:cNvSpPr/>
          <p:nvPr/>
        </p:nvSpPr>
        <p:spPr>
          <a:xfrm>
            <a:off x="3333745" y="1203554"/>
            <a:ext cx="3449787" cy="3477875"/>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252F66"/>
                </a:solidFill>
                <a:latin typeface="Arial"/>
                <a:ea typeface="Arial"/>
                <a:cs typeface="Arial"/>
                <a:sym typeface="Arial"/>
              </a:rPr>
              <a:t>Puritans in New England</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252F66"/>
                </a:solidFill>
                <a:latin typeface="Arial"/>
                <a:ea typeface="Arial"/>
                <a:cs typeface="Arial"/>
                <a:sym typeface="Arial"/>
              </a:rPr>
              <a:t>Anglicans in the South</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252F66"/>
                </a:solidFill>
                <a:latin typeface="Arial"/>
                <a:ea typeface="Arial"/>
                <a:cs typeface="Arial"/>
                <a:sym typeface="Arial"/>
              </a:rPr>
              <a:t>Quakers and Lutherans in Pennsylvania</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252F66"/>
                </a:solidFill>
                <a:latin typeface="Arial"/>
                <a:ea typeface="Arial"/>
                <a:cs typeface="Arial"/>
                <a:sym typeface="Arial"/>
              </a:rPr>
              <a:t>Roman Catholics in Maryland</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252F66"/>
                </a:solidFill>
                <a:latin typeface="Arial"/>
                <a:ea typeface="Arial"/>
                <a:cs typeface="Arial"/>
                <a:sym typeface="Arial"/>
              </a:rPr>
              <a:t>Presbyterians throughout the middle colonies.</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252F66"/>
                </a:solidFill>
                <a:latin typeface="Arial"/>
                <a:ea typeface="Arial"/>
                <a:cs typeface="Arial"/>
                <a:sym typeface="Arial"/>
              </a:rPr>
              <a:t>And Jewish congregations from Rhode Island to Georgia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18" name="Shape 118"/>
        <p:cNvGrpSpPr/>
        <p:nvPr/>
      </p:nvGrpSpPr>
      <p:grpSpPr>
        <a:xfrm>
          <a:off x="0" y="0"/>
          <a:ext cx="0" cy="0"/>
          <a:chOff x="0" y="0"/>
          <a:chExt cx="0" cy="0"/>
        </a:xfrm>
      </p:grpSpPr>
      <p:pic>
        <p:nvPicPr>
          <p:cNvPr id="119" name="Google Shape;119;p18"/>
          <p:cNvPicPr preferRelativeResize="0"/>
          <p:nvPr/>
        </p:nvPicPr>
        <p:blipFill rotWithShape="1">
          <a:blip r:embed="rId3">
            <a:alphaModFix/>
          </a:blip>
          <a:srcRect b="0" l="0" r="0" t="0"/>
          <a:stretch/>
        </p:blipFill>
        <p:spPr>
          <a:xfrm>
            <a:off x="420746" y="1118403"/>
            <a:ext cx="6229254" cy="3552492"/>
          </a:xfrm>
          <a:prstGeom prst="rect">
            <a:avLst/>
          </a:prstGeom>
          <a:noFill/>
          <a:ln>
            <a:noFill/>
          </a:ln>
          <a:effectLst>
            <a:outerShdw blurRad="292100" rotWithShape="0" algn="tl" dir="2700000" dist="139700">
              <a:srgbClr val="333333">
                <a:alpha val="64705"/>
              </a:srgbClr>
            </a:outerShdw>
          </a:effectLst>
        </p:spPr>
      </p:pic>
      <p:sp>
        <p:nvSpPr>
          <p:cNvPr id="120" name="Google Shape;120;p18"/>
          <p:cNvSpPr/>
          <p:nvPr/>
        </p:nvSpPr>
        <p:spPr>
          <a:xfrm>
            <a:off x="240097" y="251397"/>
            <a:ext cx="6187597" cy="6963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2800" u="none" cap="none" strike="noStrike">
                <a:solidFill>
                  <a:schemeClr val="lt1"/>
                </a:solidFill>
                <a:latin typeface="Quattrocento Sans"/>
                <a:ea typeface="Quattrocento Sans"/>
                <a:cs typeface="Quattrocento Sans"/>
                <a:sym typeface="Quattrocento Sans"/>
              </a:rPr>
              <a:t>RELIGION IN THE COLONIES </a:t>
            </a:r>
            <a:endParaRPr b="0" i="0" sz="10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24" name="Shape 124"/>
        <p:cNvGrpSpPr/>
        <p:nvPr/>
      </p:nvGrpSpPr>
      <p:grpSpPr>
        <a:xfrm>
          <a:off x="0" y="0"/>
          <a:ext cx="0" cy="0"/>
          <a:chOff x="0" y="0"/>
          <a:chExt cx="0" cy="0"/>
        </a:xfrm>
      </p:grpSpPr>
      <p:sp>
        <p:nvSpPr>
          <p:cNvPr id="125" name="Google Shape;125;p19"/>
          <p:cNvSpPr/>
          <p:nvPr/>
        </p:nvSpPr>
        <p:spPr>
          <a:xfrm>
            <a:off x="418227" y="309046"/>
            <a:ext cx="6187597" cy="6963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2800" u="none" cap="none" strike="noStrike">
                <a:solidFill>
                  <a:schemeClr val="lt1"/>
                </a:solidFill>
                <a:latin typeface="Quattrocento Sans"/>
                <a:ea typeface="Quattrocento Sans"/>
                <a:cs typeface="Quattrocento Sans"/>
                <a:sym typeface="Quattrocento Sans"/>
              </a:rPr>
              <a:t>RELIGION IN THE STATES  </a:t>
            </a:r>
            <a:endParaRPr b="0" i="0" sz="1000" u="none" cap="none" strike="noStrike">
              <a:solidFill>
                <a:srgbClr val="000000"/>
              </a:solidFill>
              <a:latin typeface="Quattrocento Sans"/>
              <a:ea typeface="Quattrocento Sans"/>
              <a:cs typeface="Quattrocento Sans"/>
              <a:sym typeface="Quattrocento Sans"/>
            </a:endParaRPr>
          </a:p>
        </p:txBody>
      </p:sp>
      <p:sp>
        <p:nvSpPr>
          <p:cNvPr id="126" name="Google Shape;126;p19"/>
          <p:cNvSpPr/>
          <p:nvPr/>
        </p:nvSpPr>
        <p:spPr>
          <a:xfrm>
            <a:off x="418227" y="1139607"/>
            <a:ext cx="6439773" cy="38164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200" u="none" cap="none" strike="noStrike">
                <a:solidFill>
                  <a:srgbClr val="252F66"/>
                </a:solidFill>
                <a:latin typeface="Calibri"/>
                <a:ea typeface="Calibri"/>
                <a:cs typeface="Calibri"/>
                <a:sym typeface="Calibri"/>
              </a:rPr>
              <a:t>Following Independence, there was a general consensus that the </a:t>
            </a:r>
            <a:r>
              <a:rPr b="1" i="0" lang="en-US" sz="2200" u="none" cap="none" strike="noStrike">
                <a:solidFill>
                  <a:srgbClr val="252F66"/>
                </a:solidFill>
                <a:latin typeface="Calibri"/>
                <a:ea typeface="Calibri"/>
                <a:cs typeface="Calibri"/>
                <a:sym typeface="Calibri"/>
              </a:rPr>
              <a:t>national government </a:t>
            </a:r>
            <a:r>
              <a:rPr b="0" i="0" lang="en-US" sz="2200" u="none" cap="none" strike="noStrike">
                <a:solidFill>
                  <a:srgbClr val="252F66"/>
                </a:solidFill>
                <a:latin typeface="Calibri"/>
                <a:ea typeface="Calibri"/>
                <a:cs typeface="Calibri"/>
                <a:sym typeface="Calibri"/>
              </a:rPr>
              <a:t>shouldn’t be able to establish a national church, and the Establishment Clause, authored by James Madison, reflected this consensus. </a:t>
            </a:r>
            <a:endParaRPr/>
          </a:p>
          <a:p>
            <a:pPr indent="0" lvl="0" marL="0" marR="0" rtl="0" algn="l">
              <a:lnSpc>
                <a:spcPct val="100000"/>
              </a:lnSpc>
              <a:spcBef>
                <a:spcPts val="0"/>
              </a:spcBef>
              <a:spcAft>
                <a:spcPts val="0"/>
              </a:spcAft>
              <a:buNone/>
            </a:pPr>
            <a:r>
              <a:t/>
            </a:r>
            <a:endParaRPr b="0" i="0" sz="2200" u="none" cap="none" strike="noStrike">
              <a:solidFill>
                <a:srgbClr val="252F66"/>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rgbClr val="252F66"/>
                </a:solidFill>
                <a:latin typeface="Calibri"/>
                <a:ea typeface="Calibri"/>
                <a:cs typeface="Calibri"/>
                <a:sym typeface="Calibri"/>
              </a:rPr>
              <a:t>The language of the Clause itself applied only to the national government—calling out Congress. So, the national government couldn’t establish a national church, </a:t>
            </a:r>
            <a:r>
              <a:rPr b="1" i="0" lang="en-US" sz="2200" u="none" cap="none" strike="noStrike">
                <a:solidFill>
                  <a:srgbClr val="252F66"/>
                </a:solidFill>
                <a:latin typeface="Calibri"/>
                <a:ea typeface="Calibri"/>
                <a:cs typeface="Calibri"/>
                <a:sym typeface="Calibri"/>
              </a:rPr>
              <a:t>but states still could. </a:t>
            </a:r>
            <a:r>
              <a:rPr b="0" i="0" lang="en-US" sz="2200" u="none" cap="none" strike="noStrike">
                <a:solidFill>
                  <a:srgbClr val="252F66"/>
                </a:solidFill>
                <a:latin typeface="Calibri"/>
                <a:ea typeface="Calibri"/>
                <a:cs typeface="Calibri"/>
                <a:sym typeface="Calibri"/>
              </a:rPr>
              <a:t>Even so, by 1833, all states had disestablished their state churches.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30" name="Shape 130"/>
        <p:cNvGrpSpPr/>
        <p:nvPr/>
      </p:nvGrpSpPr>
      <p:grpSpPr>
        <a:xfrm>
          <a:off x="0" y="0"/>
          <a:ext cx="0" cy="0"/>
          <a:chOff x="0" y="0"/>
          <a:chExt cx="0" cy="0"/>
        </a:xfrm>
      </p:grpSpPr>
      <p:pic>
        <p:nvPicPr>
          <p:cNvPr id="131" name="Google Shape;131;p20"/>
          <p:cNvPicPr preferRelativeResize="0"/>
          <p:nvPr/>
        </p:nvPicPr>
        <p:blipFill rotWithShape="1">
          <a:blip r:embed="rId3">
            <a:alphaModFix/>
          </a:blip>
          <a:srcRect b="0" l="0" r="0" t="0"/>
          <a:stretch/>
        </p:blipFill>
        <p:spPr>
          <a:xfrm>
            <a:off x="377460" y="810883"/>
            <a:ext cx="2947631" cy="3601729"/>
          </a:xfrm>
          <a:prstGeom prst="rect">
            <a:avLst/>
          </a:prstGeom>
          <a:noFill/>
          <a:ln>
            <a:noFill/>
          </a:ln>
          <a:effectLst>
            <a:outerShdw blurRad="292100" rotWithShape="0" algn="tl" dir="2700000" dist="139700">
              <a:srgbClr val="333333">
                <a:alpha val="64705"/>
              </a:srgbClr>
            </a:outerShdw>
          </a:effectLst>
        </p:spPr>
      </p:pic>
      <p:sp>
        <p:nvSpPr>
          <p:cNvPr id="132" name="Google Shape;132;p20"/>
          <p:cNvSpPr/>
          <p:nvPr/>
        </p:nvSpPr>
        <p:spPr>
          <a:xfrm>
            <a:off x="156969" y="3706998"/>
            <a:ext cx="2264155" cy="369332"/>
          </a:xfrm>
          <a:prstGeom prst="rect">
            <a:avLst/>
          </a:prstGeom>
          <a:solidFill>
            <a:srgbClr val="203864"/>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James Madison</a:t>
            </a:r>
            <a:endParaRPr/>
          </a:p>
        </p:txBody>
      </p:sp>
      <p:sp>
        <p:nvSpPr>
          <p:cNvPr id="133" name="Google Shape;133;p20"/>
          <p:cNvSpPr/>
          <p:nvPr/>
        </p:nvSpPr>
        <p:spPr>
          <a:xfrm>
            <a:off x="3610099" y="858797"/>
            <a:ext cx="3550722" cy="34163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“It is the duty of every man to render to the Creator such homage, and such only, as he believes to be acceptable to him.  This duty is precedent both in order of time and degree of obligation, to the claims of Civil Society.”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37" name="Shape 137"/>
        <p:cNvGrpSpPr/>
        <p:nvPr/>
      </p:nvGrpSpPr>
      <p:grpSpPr>
        <a:xfrm>
          <a:off x="0" y="0"/>
          <a:ext cx="0" cy="0"/>
          <a:chOff x="0" y="0"/>
          <a:chExt cx="0" cy="0"/>
        </a:xfrm>
      </p:grpSpPr>
      <p:sp>
        <p:nvSpPr>
          <p:cNvPr id="138" name="Google Shape;138;p21"/>
          <p:cNvSpPr/>
          <p:nvPr/>
        </p:nvSpPr>
        <p:spPr>
          <a:xfrm>
            <a:off x="788980" y="466273"/>
            <a:ext cx="5432527" cy="1113145"/>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3200" u="none" cap="none" strike="noStrike">
                <a:solidFill>
                  <a:schemeClr val="lt1"/>
                </a:solidFill>
                <a:latin typeface="Quattrocento Sans"/>
                <a:ea typeface="Quattrocento Sans"/>
                <a:cs typeface="Quattrocento Sans"/>
                <a:sym typeface="Quattrocento Sans"/>
              </a:rPr>
              <a:t>ARTICLE VI OF THE CONSTITUTION (1787)</a:t>
            </a:r>
            <a:endParaRPr b="0" i="0" sz="1050" u="none" cap="none" strike="noStrike">
              <a:solidFill>
                <a:srgbClr val="000000"/>
              </a:solidFill>
              <a:latin typeface="Quattrocento Sans"/>
              <a:ea typeface="Quattrocento Sans"/>
              <a:cs typeface="Quattrocento Sans"/>
              <a:sym typeface="Quattrocento Sans"/>
            </a:endParaRPr>
          </a:p>
        </p:txBody>
      </p:sp>
      <p:sp>
        <p:nvSpPr>
          <p:cNvPr id="139" name="Google Shape;139;p21"/>
          <p:cNvSpPr/>
          <p:nvPr/>
        </p:nvSpPr>
        <p:spPr>
          <a:xfrm>
            <a:off x="1032650" y="1865690"/>
            <a:ext cx="5188857" cy="181588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800" u="none" cap="none" strike="noStrike">
                <a:solidFill>
                  <a:srgbClr val="002060"/>
                </a:solidFill>
                <a:latin typeface="Calibri"/>
                <a:ea typeface="Calibri"/>
                <a:cs typeface="Calibri"/>
                <a:sym typeface="Calibri"/>
              </a:rPr>
              <a:t>“…no religious Test shall ever be required as a Qualification to any Office or public Trust under the United States.”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43" name="Shape 143"/>
        <p:cNvGrpSpPr/>
        <p:nvPr/>
      </p:nvGrpSpPr>
      <p:grpSpPr>
        <a:xfrm>
          <a:off x="0" y="0"/>
          <a:ext cx="0" cy="0"/>
          <a:chOff x="0" y="0"/>
          <a:chExt cx="0" cy="0"/>
        </a:xfrm>
      </p:grpSpPr>
      <p:sp>
        <p:nvSpPr>
          <p:cNvPr id="144" name="Google Shape;144;p22"/>
          <p:cNvSpPr/>
          <p:nvPr/>
        </p:nvSpPr>
        <p:spPr>
          <a:xfrm>
            <a:off x="242714" y="2117770"/>
            <a:ext cx="6200177" cy="2258688"/>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1" i="0" lang="en-US" sz="3200" u="none" cap="none" strike="noStrike">
                <a:solidFill>
                  <a:srgbClr val="252F66"/>
                </a:solidFill>
                <a:latin typeface="Calibri"/>
                <a:ea typeface="Calibri"/>
                <a:cs typeface="Calibri"/>
                <a:sym typeface="Calibri"/>
              </a:rPr>
              <a:t>“CONGRESS SHALL MAKE NO LAW RESPECTING AN ESTABLISHMENT OF RELIGION…</a:t>
            </a:r>
            <a:endParaRPr b="0" i="0" sz="1100" u="none" cap="none" strike="noStrike">
              <a:solidFill>
                <a:srgbClr val="000000"/>
              </a:solidFill>
              <a:latin typeface="Arial"/>
              <a:ea typeface="Arial"/>
              <a:cs typeface="Arial"/>
              <a:sym typeface="Arial"/>
            </a:endParaRPr>
          </a:p>
        </p:txBody>
      </p:sp>
      <p:sp>
        <p:nvSpPr>
          <p:cNvPr id="145" name="Google Shape;145;p22"/>
          <p:cNvSpPr/>
          <p:nvPr/>
        </p:nvSpPr>
        <p:spPr>
          <a:xfrm>
            <a:off x="242714" y="726786"/>
            <a:ext cx="6200177" cy="102869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1800" u="none" cap="none" strike="noStrike">
                <a:solidFill>
                  <a:srgbClr val="FFFFFF"/>
                </a:solidFill>
                <a:latin typeface="Quattrocento Sans"/>
                <a:ea typeface="Quattrocento Sans"/>
                <a:cs typeface="Quattrocento Sans"/>
                <a:sym typeface="Quattrocento Sans"/>
              </a:rPr>
              <a:t>FIRST AMENDMENT </a:t>
            </a:r>
            <a:br>
              <a:rPr b="1" i="0" lang="en-US" sz="3200" u="none" cap="none" strike="noStrike">
                <a:solidFill>
                  <a:srgbClr val="FFFFFF"/>
                </a:solidFill>
                <a:latin typeface="Quattrocento Sans"/>
                <a:ea typeface="Quattrocento Sans"/>
                <a:cs typeface="Quattrocento Sans"/>
                <a:sym typeface="Quattrocento Sans"/>
              </a:rPr>
            </a:br>
            <a:r>
              <a:rPr b="1" i="0" lang="en-US" sz="3200" u="none" cap="none" strike="noStrike">
                <a:solidFill>
                  <a:srgbClr val="FFFFFF"/>
                </a:solidFill>
                <a:latin typeface="Quattrocento Sans"/>
                <a:ea typeface="Quattrocento Sans"/>
                <a:cs typeface="Quattrocento Sans"/>
                <a:sym typeface="Quattrocento Sans"/>
              </a:rPr>
              <a:t>ESTABLISHMENT CLAUSE </a:t>
            </a:r>
            <a:endParaRPr b="0" i="0" sz="105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49" name="Shape 149"/>
        <p:cNvGrpSpPr/>
        <p:nvPr/>
      </p:nvGrpSpPr>
      <p:grpSpPr>
        <a:xfrm>
          <a:off x="0" y="0"/>
          <a:ext cx="0" cy="0"/>
          <a:chOff x="0" y="0"/>
          <a:chExt cx="0" cy="0"/>
        </a:xfrm>
      </p:grpSpPr>
      <p:sp>
        <p:nvSpPr>
          <p:cNvPr id="150" name="Google Shape;150;p23"/>
          <p:cNvSpPr/>
          <p:nvPr/>
        </p:nvSpPr>
        <p:spPr>
          <a:xfrm>
            <a:off x="256763" y="251397"/>
            <a:ext cx="6200177" cy="64607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2800" u="none" cap="none" strike="noStrike">
                <a:solidFill>
                  <a:srgbClr val="FFFFFF"/>
                </a:solidFill>
                <a:latin typeface="Quattrocento Sans"/>
                <a:ea typeface="Quattrocento Sans"/>
                <a:cs typeface="Quattrocento Sans"/>
                <a:sym typeface="Quattrocento Sans"/>
              </a:rPr>
              <a:t>ESTABLISHMENT CLAUSE TODAY</a:t>
            </a:r>
            <a:endParaRPr b="0" i="0" sz="1000" u="none" cap="none" strike="noStrike">
              <a:solidFill>
                <a:srgbClr val="000000"/>
              </a:solidFill>
              <a:latin typeface="Quattrocento Sans"/>
              <a:ea typeface="Quattrocento Sans"/>
              <a:cs typeface="Quattrocento Sans"/>
              <a:sym typeface="Quattrocento Sans"/>
            </a:endParaRPr>
          </a:p>
        </p:txBody>
      </p:sp>
      <p:sp>
        <p:nvSpPr>
          <p:cNvPr id="151" name="Google Shape;151;p23"/>
          <p:cNvSpPr/>
          <p:nvPr/>
        </p:nvSpPr>
        <p:spPr>
          <a:xfrm>
            <a:off x="161304" y="984925"/>
            <a:ext cx="6735155" cy="39549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100" u="none" cap="none" strike="noStrike">
              <a:solidFill>
                <a:srgbClr val="00206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rgbClr val="002060"/>
                </a:solidFill>
                <a:latin typeface="Calibri"/>
                <a:ea typeface="Calibri"/>
                <a:cs typeface="Calibri"/>
                <a:sym typeface="Calibri"/>
              </a:rPr>
              <a:t>Virtually all jurists would agree that it would violate the Establishment Clause for the government to: </a:t>
            </a:r>
            <a:endParaRPr/>
          </a:p>
          <a:p>
            <a:pPr indent="0" lvl="0" marL="0" marR="0" rtl="0" algn="l">
              <a:lnSpc>
                <a:spcPct val="100000"/>
              </a:lnSpc>
              <a:spcBef>
                <a:spcPts val="0"/>
              </a:spcBef>
              <a:spcAft>
                <a:spcPts val="0"/>
              </a:spcAft>
              <a:buNone/>
            </a:pPr>
            <a:r>
              <a:t/>
            </a:r>
            <a:endParaRPr b="0" i="0" sz="2400" u="none" cap="none" strike="noStrike">
              <a:solidFill>
                <a:srgbClr val="002060"/>
              </a:solidFill>
              <a:latin typeface="Calibri"/>
              <a:ea typeface="Calibri"/>
              <a:cs typeface="Calibri"/>
              <a:sym typeface="Calibri"/>
            </a:endParaRPr>
          </a:p>
          <a:p>
            <a:pPr indent="-342900" lvl="0" marL="342900" marR="0" rtl="0" algn="l">
              <a:lnSpc>
                <a:spcPct val="100000"/>
              </a:lnSpc>
              <a:spcBef>
                <a:spcPts val="0"/>
              </a:spcBef>
              <a:spcAft>
                <a:spcPts val="0"/>
              </a:spcAft>
              <a:buClr>
                <a:srgbClr val="203864"/>
              </a:buClr>
              <a:buSzPts val="2400"/>
              <a:buFont typeface="Arial"/>
              <a:buChar char="•"/>
            </a:pPr>
            <a:r>
              <a:rPr b="0" i="0" lang="en-US" sz="2400" u="none" cap="none" strike="noStrike">
                <a:solidFill>
                  <a:srgbClr val="002060"/>
                </a:solidFill>
                <a:latin typeface="Calibri"/>
                <a:ea typeface="Calibri"/>
                <a:cs typeface="Calibri"/>
                <a:sym typeface="Calibri"/>
              </a:rPr>
              <a:t>Require church attendance</a:t>
            </a:r>
            <a:endParaRPr/>
          </a:p>
          <a:p>
            <a:pPr indent="-342900" lvl="0" marL="342900" marR="0" rtl="0" algn="l">
              <a:lnSpc>
                <a:spcPct val="100000"/>
              </a:lnSpc>
              <a:spcBef>
                <a:spcPts val="0"/>
              </a:spcBef>
              <a:spcAft>
                <a:spcPts val="0"/>
              </a:spcAft>
              <a:buClr>
                <a:srgbClr val="203864"/>
              </a:buClr>
              <a:buSzPts val="2400"/>
              <a:buFont typeface="Arial"/>
              <a:buChar char="•"/>
            </a:pPr>
            <a:r>
              <a:rPr b="0" i="0" lang="en-US" sz="2400" u="none" cap="none" strike="noStrike">
                <a:solidFill>
                  <a:srgbClr val="002060"/>
                </a:solidFill>
                <a:latin typeface="Calibri"/>
                <a:ea typeface="Calibri"/>
                <a:cs typeface="Calibri"/>
                <a:sym typeface="Calibri"/>
              </a:rPr>
              <a:t>Mess with a religious organization’s selection of clergy, or its religious doctrine</a:t>
            </a:r>
            <a:endParaRPr/>
          </a:p>
          <a:p>
            <a:pPr indent="-342900" lvl="0" marL="342900" marR="0" rtl="0" algn="l">
              <a:lnSpc>
                <a:spcPct val="100000"/>
              </a:lnSpc>
              <a:spcBef>
                <a:spcPts val="0"/>
              </a:spcBef>
              <a:spcAft>
                <a:spcPts val="0"/>
              </a:spcAft>
              <a:buClr>
                <a:srgbClr val="203864"/>
              </a:buClr>
              <a:buSzPts val="2400"/>
              <a:buFont typeface="Arial"/>
              <a:buChar char="•"/>
            </a:pPr>
            <a:r>
              <a:rPr b="0" i="0" lang="en-US" sz="2400" u="none" cap="none" strike="noStrike">
                <a:solidFill>
                  <a:srgbClr val="002060"/>
                </a:solidFill>
                <a:latin typeface="Calibri"/>
                <a:ea typeface="Calibri"/>
                <a:cs typeface="Calibri"/>
                <a:sym typeface="Calibri"/>
              </a:rPr>
              <a:t>Grant benefits to some religious entities, but not others, without some legitimate non-religious justification</a:t>
            </a:r>
            <a:endParaRPr/>
          </a:p>
          <a:p>
            <a:pPr indent="-190500" lvl="0" marL="342900" marR="0" rtl="0" algn="l">
              <a:lnSpc>
                <a:spcPct val="100000"/>
              </a:lnSpc>
              <a:spcBef>
                <a:spcPts val="0"/>
              </a:spcBef>
              <a:spcAft>
                <a:spcPts val="0"/>
              </a:spcAft>
              <a:buClr>
                <a:srgbClr val="203864"/>
              </a:buClr>
              <a:buSzPts val="2400"/>
              <a:buFont typeface="Arial"/>
              <a:buNone/>
            </a:pPr>
            <a:r>
              <a:t/>
            </a:r>
            <a:endParaRPr b="1" i="0" sz="2400" u="none" cap="none" strike="noStrike">
              <a:solidFill>
                <a:srgbClr val="00206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55" name="Shape 155"/>
        <p:cNvGrpSpPr/>
        <p:nvPr/>
      </p:nvGrpSpPr>
      <p:grpSpPr>
        <a:xfrm>
          <a:off x="0" y="0"/>
          <a:ext cx="0" cy="0"/>
          <a:chOff x="0" y="0"/>
          <a:chExt cx="0" cy="0"/>
        </a:xfrm>
      </p:grpSpPr>
      <p:pic>
        <p:nvPicPr>
          <p:cNvPr id="156" name="Google Shape;156;p24"/>
          <p:cNvPicPr preferRelativeResize="0"/>
          <p:nvPr/>
        </p:nvPicPr>
        <p:blipFill rotWithShape="1">
          <a:blip r:embed="rId3">
            <a:alphaModFix/>
          </a:blip>
          <a:srcRect b="0" l="0" r="0" t="0"/>
          <a:stretch/>
        </p:blipFill>
        <p:spPr>
          <a:xfrm>
            <a:off x="375366" y="892889"/>
            <a:ext cx="6270840" cy="3533967"/>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60" name="Shape 160"/>
        <p:cNvGrpSpPr/>
        <p:nvPr/>
      </p:nvGrpSpPr>
      <p:grpSpPr>
        <a:xfrm>
          <a:off x="0" y="0"/>
          <a:ext cx="0" cy="0"/>
          <a:chOff x="0" y="0"/>
          <a:chExt cx="0" cy="0"/>
        </a:xfrm>
      </p:grpSpPr>
      <p:pic>
        <p:nvPicPr>
          <p:cNvPr id="161" name="Google Shape;161;p25"/>
          <p:cNvPicPr preferRelativeResize="0"/>
          <p:nvPr/>
        </p:nvPicPr>
        <p:blipFill rotWithShape="1">
          <a:blip r:embed="rId3">
            <a:alphaModFix/>
          </a:blip>
          <a:srcRect b="9644" l="52222" r="5724" t="4733"/>
          <a:stretch/>
        </p:blipFill>
        <p:spPr>
          <a:xfrm>
            <a:off x="3287725" y="892889"/>
            <a:ext cx="2916701" cy="3573663"/>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162" name="Google Shape;162;p25"/>
          <p:cNvPicPr preferRelativeResize="0"/>
          <p:nvPr/>
        </p:nvPicPr>
        <p:blipFill rotWithShape="1">
          <a:blip r:embed="rId4">
            <a:alphaModFix/>
          </a:blip>
          <a:srcRect b="0" l="0" r="54004" t="0"/>
          <a:stretch/>
        </p:blipFill>
        <p:spPr>
          <a:xfrm>
            <a:off x="824754" y="892889"/>
            <a:ext cx="2916699" cy="3573663"/>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163" name="Google Shape;163;p25"/>
          <p:cNvSpPr/>
          <p:nvPr/>
        </p:nvSpPr>
        <p:spPr>
          <a:xfrm>
            <a:off x="3287725" y="892889"/>
            <a:ext cx="2916701" cy="3573663"/>
          </a:xfrm>
          <a:prstGeom prst="ellipse">
            <a:avLst/>
          </a:prstGeom>
          <a:noFill/>
          <a:ln cap="flat" cmpd="sng" w="76200">
            <a:solidFill>
              <a:srgbClr val="3333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164" name="Google Shape;164;p25"/>
          <p:cNvPicPr preferRelativeResize="0"/>
          <p:nvPr/>
        </p:nvPicPr>
        <p:blipFill rotWithShape="1">
          <a:blip r:embed="rId5">
            <a:alphaModFix/>
          </a:blip>
          <a:srcRect b="0" l="0" r="0" t="0"/>
          <a:stretch/>
        </p:blipFill>
        <p:spPr>
          <a:xfrm>
            <a:off x="786405" y="850761"/>
            <a:ext cx="2993395" cy="365791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68" name="Shape 168"/>
        <p:cNvGrpSpPr/>
        <p:nvPr/>
      </p:nvGrpSpPr>
      <p:grpSpPr>
        <a:xfrm>
          <a:off x="0" y="0"/>
          <a:ext cx="0" cy="0"/>
          <a:chOff x="0" y="0"/>
          <a:chExt cx="0" cy="0"/>
        </a:xfrm>
      </p:grpSpPr>
      <p:pic>
        <p:nvPicPr>
          <p:cNvPr id="169" name="Google Shape;169;p26"/>
          <p:cNvPicPr preferRelativeResize="0"/>
          <p:nvPr/>
        </p:nvPicPr>
        <p:blipFill rotWithShape="1">
          <a:blip r:embed="rId3">
            <a:alphaModFix/>
          </a:blip>
          <a:srcRect b="0" l="0" r="0" t="0"/>
          <a:stretch/>
        </p:blipFill>
        <p:spPr>
          <a:xfrm>
            <a:off x="657658" y="1000867"/>
            <a:ext cx="5737923" cy="3844266"/>
          </a:xfrm>
          <a:prstGeom prst="rect">
            <a:avLst/>
          </a:prstGeom>
          <a:noFill/>
          <a:ln>
            <a:noFill/>
          </a:ln>
        </p:spPr>
      </p:pic>
      <p:sp>
        <p:nvSpPr>
          <p:cNvPr id="170" name="Google Shape;170;p26"/>
          <p:cNvSpPr/>
          <p:nvPr/>
        </p:nvSpPr>
        <p:spPr>
          <a:xfrm>
            <a:off x="708025" y="281919"/>
            <a:ext cx="5449770" cy="55188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LEMON V. KURTZMAN </a:t>
            </a:r>
            <a:r>
              <a:rPr b="1" i="0" lang="en-US" sz="2000" u="none" cap="none" strike="noStrike">
                <a:solidFill>
                  <a:srgbClr val="FFFFFF"/>
                </a:solidFill>
                <a:latin typeface="Quattrocento Sans"/>
                <a:ea typeface="Quattrocento Sans"/>
                <a:cs typeface="Quattrocento Sans"/>
                <a:sym typeface="Quattrocento Sans"/>
              </a:rPr>
              <a:t>(1971)</a:t>
            </a:r>
            <a:endParaRPr b="0" i="0" sz="11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51" name="Shape 51"/>
        <p:cNvGrpSpPr/>
        <p:nvPr/>
      </p:nvGrpSpPr>
      <p:grpSpPr>
        <a:xfrm>
          <a:off x="0" y="0"/>
          <a:ext cx="0" cy="0"/>
          <a:chOff x="0" y="0"/>
          <a:chExt cx="0" cy="0"/>
        </a:xfrm>
      </p:grpSpPr>
      <p:sp>
        <p:nvSpPr>
          <p:cNvPr id="52" name="Google Shape;52;p9"/>
          <p:cNvSpPr/>
          <p:nvPr/>
        </p:nvSpPr>
        <p:spPr>
          <a:xfrm>
            <a:off x="242716" y="1338599"/>
            <a:ext cx="6762600" cy="2977500"/>
          </a:xfrm>
          <a:prstGeom prst="rect">
            <a:avLst/>
          </a:prstGeom>
          <a:noFill/>
          <a:ln>
            <a:noFill/>
          </a:ln>
        </p:spPr>
        <p:txBody>
          <a:bodyPr anchorCtr="0" anchor="t" bIns="34275" lIns="68575" spcFirstLastPara="1" rIns="68575" wrap="square" tIns="34275">
            <a:noAutofit/>
          </a:bodyPr>
          <a:lstStyle/>
          <a:p>
            <a:pPr indent="-203200" lvl="0" marL="342900" marR="0" rtl="0" algn="l">
              <a:lnSpc>
                <a:spcPct val="100000"/>
              </a:lnSpc>
              <a:spcBef>
                <a:spcPts val="0"/>
              </a:spcBef>
              <a:spcAft>
                <a:spcPts val="0"/>
              </a:spcAft>
              <a:buClr>
                <a:srgbClr val="1F3864"/>
              </a:buClr>
              <a:buSzPts val="2100"/>
              <a:buFont typeface="Arial"/>
              <a:buNone/>
            </a:pPr>
            <a:r>
              <a:t/>
            </a:r>
            <a:endParaRPr b="0" i="0" sz="1100" u="none" cap="none" strike="noStrike">
              <a:solidFill>
                <a:srgbClr val="000000"/>
              </a:solidFill>
              <a:latin typeface="Arial"/>
              <a:ea typeface="Arial"/>
              <a:cs typeface="Arial"/>
              <a:sym typeface="Arial"/>
            </a:endParaRPr>
          </a:p>
        </p:txBody>
      </p:sp>
      <p:sp>
        <p:nvSpPr>
          <p:cNvPr id="53" name="Google Shape;53;p9"/>
          <p:cNvSpPr/>
          <p:nvPr/>
        </p:nvSpPr>
        <p:spPr>
          <a:xfrm>
            <a:off x="190267" y="1178703"/>
            <a:ext cx="6459733" cy="3046988"/>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0"/>
              </a:spcBef>
              <a:spcAft>
                <a:spcPts val="0"/>
              </a:spcAft>
              <a:buClr>
                <a:srgbClr val="203864"/>
              </a:buClr>
              <a:buSzPts val="2400"/>
              <a:buFont typeface="Arial"/>
              <a:buChar char="•"/>
            </a:pPr>
            <a:r>
              <a:rPr b="0" i="0" lang="en-US" sz="2400" u="none" cap="none" strike="noStrike">
                <a:solidFill>
                  <a:srgbClr val="002060"/>
                </a:solidFill>
                <a:latin typeface="Calibri"/>
                <a:ea typeface="Calibri"/>
                <a:cs typeface="Calibri"/>
                <a:sym typeface="Calibri"/>
              </a:rPr>
              <a:t>Why did the Founding generation write protections for religious liberty into the First Amendment?</a:t>
            </a:r>
            <a:endParaRPr/>
          </a:p>
          <a:p>
            <a:pPr indent="0" lvl="0" marL="0" marR="0" rtl="0" algn="l">
              <a:lnSpc>
                <a:spcPct val="100000"/>
              </a:lnSpc>
              <a:spcBef>
                <a:spcPts val="0"/>
              </a:spcBef>
              <a:spcAft>
                <a:spcPts val="0"/>
              </a:spcAft>
              <a:buNone/>
            </a:pPr>
            <a:r>
              <a:t/>
            </a:r>
            <a:endParaRPr b="0" i="0" sz="2400" u="none" cap="none" strike="noStrike">
              <a:solidFill>
                <a:srgbClr val="002060"/>
              </a:solidFill>
              <a:latin typeface="Calibri"/>
              <a:ea typeface="Calibri"/>
              <a:cs typeface="Calibri"/>
              <a:sym typeface="Calibri"/>
            </a:endParaRPr>
          </a:p>
          <a:p>
            <a:pPr indent="-457200" lvl="0" marL="457200" marR="0" rtl="0" algn="l">
              <a:lnSpc>
                <a:spcPct val="100000"/>
              </a:lnSpc>
              <a:spcBef>
                <a:spcPts val="0"/>
              </a:spcBef>
              <a:spcAft>
                <a:spcPts val="0"/>
              </a:spcAft>
              <a:buClr>
                <a:srgbClr val="203864"/>
              </a:buClr>
              <a:buSzPts val="2400"/>
              <a:buFont typeface="Arial"/>
              <a:buChar char="•"/>
            </a:pPr>
            <a:r>
              <a:rPr b="0" i="0" lang="en-US" sz="2400" u="none" cap="none" strike="noStrike">
                <a:solidFill>
                  <a:srgbClr val="002060"/>
                </a:solidFill>
                <a:latin typeface="Calibri"/>
                <a:ea typeface="Calibri"/>
                <a:cs typeface="Calibri"/>
                <a:sym typeface="Calibri"/>
              </a:rPr>
              <a:t>What is the Establishment Clause?  What was the Founders’ vision for this provision of the First Amendment?  And how has the Supreme Court interpreted it over time?</a:t>
            </a:r>
            <a:endParaRPr/>
          </a:p>
        </p:txBody>
      </p:sp>
      <p:sp>
        <p:nvSpPr>
          <p:cNvPr id="54" name="Google Shape;54;p9"/>
          <p:cNvSpPr/>
          <p:nvPr/>
        </p:nvSpPr>
        <p:spPr>
          <a:xfrm>
            <a:off x="242716" y="335645"/>
            <a:ext cx="4589700" cy="6963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3200" u="none" cap="none" strike="noStrike">
                <a:solidFill>
                  <a:schemeClr val="lt1"/>
                </a:solidFill>
                <a:latin typeface="Quattrocento Sans"/>
                <a:ea typeface="Quattrocento Sans"/>
                <a:cs typeface="Quattrocento Sans"/>
                <a:sym typeface="Quattrocento Sans"/>
              </a:rPr>
              <a:t>BIG QUESTIONS</a:t>
            </a:r>
            <a:endParaRPr b="0" i="0" sz="105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74" name="Shape 174"/>
        <p:cNvGrpSpPr/>
        <p:nvPr/>
      </p:nvGrpSpPr>
      <p:grpSpPr>
        <a:xfrm>
          <a:off x="0" y="0"/>
          <a:ext cx="0" cy="0"/>
          <a:chOff x="0" y="0"/>
          <a:chExt cx="0" cy="0"/>
        </a:xfrm>
      </p:grpSpPr>
      <p:sp>
        <p:nvSpPr>
          <p:cNvPr id="175" name="Google Shape;175;p27"/>
          <p:cNvSpPr/>
          <p:nvPr/>
        </p:nvSpPr>
        <p:spPr>
          <a:xfrm>
            <a:off x="387968" y="1529685"/>
            <a:ext cx="6286860" cy="32162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100" u="none" cap="none" strike="noStrike">
              <a:solidFill>
                <a:srgbClr val="002060"/>
              </a:solidFill>
              <a:latin typeface="Calibri"/>
              <a:ea typeface="Calibri"/>
              <a:cs typeface="Calibri"/>
              <a:sym typeface="Calibri"/>
            </a:endParaRPr>
          </a:p>
          <a:p>
            <a:pPr indent="-342900" lvl="0" marL="342900" marR="0" rtl="0" algn="l">
              <a:lnSpc>
                <a:spcPct val="100000"/>
              </a:lnSpc>
              <a:spcBef>
                <a:spcPts val="0"/>
              </a:spcBef>
              <a:spcAft>
                <a:spcPts val="0"/>
              </a:spcAft>
              <a:buClr>
                <a:srgbClr val="203864"/>
              </a:buClr>
              <a:buSzPts val="2400"/>
              <a:buFont typeface="Noto Sans Symbols"/>
              <a:buChar char="✔"/>
            </a:pPr>
            <a:r>
              <a:rPr b="1" i="0" lang="en-US" sz="2400" u="none" cap="none" strike="noStrike">
                <a:solidFill>
                  <a:srgbClr val="002060"/>
                </a:solidFill>
                <a:latin typeface="Calibri"/>
                <a:ea typeface="Calibri"/>
                <a:cs typeface="Calibri"/>
                <a:sym typeface="Calibri"/>
              </a:rPr>
              <a:t>The statute must have a secular legislative purpose</a:t>
            </a:r>
            <a:endParaRPr/>
          </a:p>
          <a:p>
            <a:pPr indent="-190500" lvl="0" marL="342900" marR="0" rtl="0" algn="l">
              <a:lnSpc>
                <a:spcPct val="100000"/>
              </a:lnSpc>
              <a:spcBef>
                <a:spcPts val="0"/>
              </a:spcBef>
              <a:spcAft>
                <a:spcPts val="0"/>
              </a:spcAft>
              <a:buClr>
                <a:srgbClr val="203864"/>
              </a:buClr>
              <a:buSzPts val="2400"/>
              <a:buFont typeface="Noto Sans Symbols"/>
              <a:buNone/>
            </a:pPr>
            <a:r>
              <a:t/>
            </a:r>
            <a:endParaRPr b="1" i="0" sz="2400" u="none" cap="none" strike="noStrike">
              <a:solidFill>
                <a:srgbClr val="002060"/>
              </a:solidFill>
              <a:latin typeface="Calibri"/>
              <a:ea typeface="Calibri"/>
              <a:cs typeface="Calibri"/>
              <a:sym typeface="Calibri"/>
            </a:endParaRPr>
          </a:p>
          <a:p>
            <a:pPr indent="-342900" lvl="0" marL="342900" marR="0" rtl="0" algn="l">
              <a:lnSpc>
                <a:spcPct val="100000"/>
              </a:lnSpc>
              <a:spcBef>
                <a:spcPts val="0"/>
              </a:spcBef>
              <a:spcAft>
                <a:spcPts val="0"/>
              </a:spcAft>
              <a:buClr>
                <a:srgbClr val="203864"/>
              </a:buClr>
              <a:buSzPts val="2400"/>
              <a:buFont typeface="Noto Sans Symbols"/>
              <a:buChar char="✔"/>
            </a:pPr>
            <a:r>
              <a:rPr b="1" i="0" lang="en-US" sz="2400" u="none" cap="none" strike="noStrike">
                <a:solidFill>
                  <a:srgbClr val="002060"/>
                </a:solidFill>
                <a:latin typeface="Calibri"/>
                <a:ea typeface="Calibri"/>
                <a:cs typeface="Calibri"/>
                <a:sym typeface="Calibri"/>
              </a:rPr>
              <a:t>Its principal or primary effect must be one that neither advances nor inhibits religion</a:t>
            </a:r>
            <a:endParaRPr/>
          </a:p>
          <a:p>
            <a:pPr indent="-190500" lvl="0" marL="342900" marR="0" rtl="0" algn="l">
              <a:lnSpc>
                <a:spcPct val="100000"/>
              </a:lnSpc>
              <a:spcBef>
                <a:spcPts val="0"/>
              </a:spcBef>
              <a:spcAft>
                <a:spcPts val="0"/>
              </a:spcAft>
              <a:buClr>
                <a:srgbClr val="203864"/>
              </a:buClr>
              <a:buSzPts val="2400"/>
              <a:buFont typeface="Noto Sans Symbols"/>
              <a:buNone/>
            </a:pPr>
            <a:r>
              <a:t/>
            </a:r>
            <a:endParaRPr b="1" i="0" sz="2400" u="none" cap="none" strike="noStrike">
              <a:solidFill>
                <a:srgbClr val="002060"/>
              </a:solidFill>
              <a:latin typeface="Calibri"/>
              <a:ea typeface="Calibri"/>
              <a:cs typeface="Calibri"/>
              <a:sym typeface="Calibri"/>
            </a:endParaRPr>
          </a:p>
          <a:p>
            <a:pPr indent="-342900" lvl="0" marL="342900" marR="0" rtl="0" algn="l">
              <a:lnSpc>
                <a:spcPct val="100000"/>
              </a:lnSpc>
              <a:spcBef>
                <a:spcPts val="0"/>
              </a:spcBef>
              <a:spcAft>
                <a:spcPts val="0"/>
              </a:spcAft>
              <a:buClr>
                <a:srgbClr val="203864"/>
              </a:buClr>
              <a:buSzPts val="2400"/>
              <a:buFont typeface="Noto Sans Symbols"/>
              <a:buChar char="✔"/>
            </a:pPr>
            <a:r>
              <a:rPr b="1" i="0" lang="en-US" sz="2400" u="none" cap="none" strike="noStrike">
                <a:solidFill>
                  <a:srgbClr val="002060"/>
                </a:solidFill>
                <a:latin typeface="Calibri"/>
                <a:ea typeface="Calibri"/>
                <a:cs typeface="Calibri"/>
                <a:sym typeface="Calibri"/>
              </a:rPr>
              <a:t>The statute must not foster an excessive entanglement with religion</a:t>
            </a:r>
            <a:endParaRPr/>
          </a:p>
        </p:txBody>
      </p:sp>
      <p:sp>
        <p:nvSpPr>
          <p:cNvPr id="176" name="Google Shape;176;p27"/>
          <p:cNvSpPr/>
          <p:nvPr/>
        </p:nvSpPr>
        <p:spPr>
          <a:xfrm>
            <a:off x="242715" y="335645"/>
            <a:ext cx="6200177" cy="102869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3200" u="none" cap="none" strike="noStrike">
                <a:solidFill>
                  <a:srgbClr val="FFFFFF"/>
                </a:solidFill>
                <a:latin typeface="Quattrocento Sans"/>
                <a:ea typeface="Quattrocento Sans"/>
                <a:cs typeface="Quattrocento Sans"/>
                <a:sym typeface="Quattrocento Sans"/>
              </a:rPr>
              <a:t>THE LEMON </a:t>
            </a:r>
            <a:r>
              <a:rPr b="1" i="0" lang="en-US" sz="3200" u="none" cap="none" strike="noStrike">
                <a:solidFill>
                  <a:srgbClr val="FFFFFF"/>
                </a:solidFill>
                <a:latin typeface="Quattrocento Sans"/>
                <a:ea typeface="Quattrocento Sans"/>
                <a:cs typeface="Quattrocento Sans"/>
                <a:sym typeface="Quattrocento Sans"/>
              </a:rPr>
              <a:t>TEST</a:t>
            </a:r>
            <a:br>
              <a:rPr b="1" i="0" lang="en-US" sz="3200" u="none" cap="none" strike="noStrike">
                <a:solidFill>
                  <a:srgbClr val="FFFFFF"/>
                </a:solidFill>
                <a:latin typeface="Quattrocento Sans"/>
                <a:ea typeface="Quattrocento Sans"/>
                <a:cs typeface="Quattrocento Sans"/>
                <a:sym typeface="Quattrocento Sans"/>
              </a:rPr>
            </a:br>
            <a:r>
              <a:rPr b="1" i="1" lang="en-US" sz="2400" u="none" cap="none" strike="noStrike">
                <a:solidFill>
                  <a:srgbClr val="FFFFFF"/>
                </a:solidFill>
                <a:latin typeface="Quattrocento Sans"/>
                <a:ea typeface="Quattrocento Sans"/>
                <a:cs typeface="Quattrocento Sans"/>
                <a:sym typeface="Quattrocento Sans"/>
              </a:rPr>
              <a:t>LEMON V. KURTZMAN </a:t>
            </a:r>
            <a:r>
              <a:rPr b="1" i="0" lang="en-US" sz="2400" u="none" cap="none" strike="noStrike">
                <a:solidFill>
                  <a:srgbClr val="FFFFFF"/>
                </a:solidFill>
                <a:latin typeface="Quattrocento Sans"/>
                <a:ea typeface="Quattrocento Sans"/>
                <a:cs typeface="Quattrocento Sans"/>
                <a:sym typeface="Quattrocento Sans"/>
              </a:rPr>
              <a:t>(1971) </a:t>
            </a:r>
            <a:endParaRPr b="0" i="0" sz="105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80" name="Shape 180"/>
        <p:cNvGrpSpPr/>
        <p:nvPr/>
      </p:nvGrpSpPr>
      <p:grpSpPr>
        <a:xfrm>
          <a:off x="0" y="0"/>
          <a:ext cx="0" cy="0"/>
          <a:chOff x="0" y="0"/>
          <a:chExt cx="0" cy="0"/>
        </a:xfrm>
      </p:grpSpPr>
      <p:sp>
        <p:nvSpPr>
          <p:cNvPr id="181" name="Google Shape;181;p28"/>
          <p:cNvSpPr/>
          <p:nvPr/>
        </p:nvSpPr>
        <p:spPr>
          <a:xfrm>
            <a:off x="242715" y="335645"/>
            <a:ext cx="6200177" cy="122601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3200" u="none" cap="none" strike="noStrike">
                <a:solidFill>
                  <a:srgbClr val="FFFFFF"/>
                </a:solidFill>
                <a:latin typeface="Quattrocento Sans"/>
                <a:ea typeface="Quattrocento Sans"/>
                <a:cs typeface="Quattrocento Sans"/>
                <a:sym typeface="Quattrocento Sans"/>
              </a:rPr>
              <a:t>TYPES OF ESTABLISHMENT CLAUSE CASES</a:t>
            </a:r>
            <a:endParaRPr b="0" i="0" sz="1050" u="none" cap="none" strike="noStrike">
              <a:solidFill>
                <a:srgbClr val="000000"/>
              </a:solidFill>
              <a:latin typeface="Quattrocento Sans"/>
              <a:ea typeface="Quattrocento Sans"/>
              <a:cs typeface="Quattrocento Sans"/>
              <a:sym typeface="Quattrocento Sans"/>
            </a:endParaRPr>
          </a:p>
        </p:txBody>
      </p:sp>
      <p:sp>
        <p:nvSpPr>
          <p:cNvPr id="182" name="Google Shape;182;p28"/>
          <p:cNvSpPr/>
          <p:nvPr/>
        </p:nvSpPr>
        <p:spPr>
          <a:xfrm>
            <a:off x="352838" y="1696125"/>
            <a:ext cx="6392620" cy="284693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100" u="none" cap="none" strike="noStrike">
              <a:solidFill>
                <a:srgbClr val="002060"/>
              </a:solidFill>
              <a:latin typeface="Calibri"/>
              <a:ea typeface="Calibri"/>
              <a:cs typeface="Calibri"/>
              <a:sym typeface="Calibri"/>
            </a:endParaRPr>
          </a:p>
          <a:p>
            <a:pPr indent="-342900" lvl="0" marL="342900" marR="0" rtl="0" algn="l">
              <a:lnSpc>
                <a:spcPct val="100000"/>
              </a:lnSpc>
              <a:spcBef>
                <a:spcPts val="0"/>
              </a:spcBef>
              <a:spcAft>
                <a:spcPts val="0"/>
              </a:spcAft>
              <a:buClr>
                <a:srgbClr val="203864"/>
              </a:buClr>
              <a:buSzPts val="2800"/>
              <a:buFont typeface="Arial"/>
              <a:buChar char="•"/>
            </a:pPr>
            <a:r>
              <a:rPr b="1" i="0" lang="en-US" sz="2800" u="none" cap="none" strike="noStrike">
                <a:solidFill>
                  <a:srgbClr val="002060"/>
                </a:solidFill>
                <a:latin typeface="Calibri"/>
                <a:ea typeface="Calibri"/>
                <a:cs typeface="Calibri"/>
                <a:sym typeface="Calibri"/>
              </a:rPr>
              <a:t>Government Funding </a:t>
            </a:r>
            <a:endParaRPr/>
          </a:p>
          <a:p>
            <a:pPr indent="-165100" lvl="0" marL="342900" marR="0" rtl="0" algn="l">
              <a:lnSpc>
                <a:spcPct val="100000"/>
              </a:lnSpc>
              <a:spcBef>
                <a:spcPts val="0"/>
              </a:spcBef>
              <a:spcAft>
                <a:spcPts val="0"/>
              </a:spcAft>
              <a:buClr>
                <a:srgbClr val="203864"/>
              </a:buClr>
              <a:buSzPts val="2800"/>
              <a:buFont typeface="Arial"/>
              <a:buNone/>
            </a:pPr>
            <a:r>
              <a:t/>
            </a:r>
            <a:endParaRPr b="1" i="0" sz="2800" u="none" cap="none" strike="noStrike">
              <a:solidFill>
                <a:srgbClr val="002060"/>
              </a:solidFill>
              <a:latin typeface="Calibri"/>
              <a:ea typeface="Calibri"/>
              <a:cs typeface="Calibri"/>
              <a:sym typeface="Calibri"/>
            </a:endParaRPr>
          </a:p>
          <a:p>
            <a:pPr indent="-342900" lvl="0" marL="342900" marR="0" rtl="0" algn="l">
              <a:lnSpc>
                <a:spcPct val="100000"/>
              </a:lnSpc>
              <a:spcBef>
                <a:spcPts val="0"/>
              </a:spcBef>
              <a:spcAft>
                <a:spcPts val="0"/>
              </a:spcAft>
              <a:buClr>
                <a:srgbClr val="203864"/>
              </a:buClr>
              <a:buSzPts val="2800"/>
              <a:buFont typeface="Arial"/>
              <a:buChar char="•"/>
            </a:pPr>
            <a:r>
              <a:rPr b="1" i="0" lang="en-US" sz="2800" u="none" cap="none" strike="noStrike">
                <a:solidFill>
                  <a:srgbClr val="002060"/>
                </a:solidFill>
                <a:latin typeface="Calibri"/>
                <a:ea typeface="Calibri"/>
                <a:cs typeface="Calibri"/>
                <a:sym typeface="Calibri"/>
              </a:rPr>
              <a:t>Government Sponsored Prayer</a:t>
            </a:r>
            <a:endParaRPr/>
          </a:p>
          <a:p>
            <a:pPr indent="0" lvl="0" marL="0" marR="0" rtl="0" algn="l">
              <a:lnSpc>
                <a:spcPct val="100000"/>
              </a:lnSpc>
              <a:spcBef>
                <a:spcPts val="0"/>
              </a:spcBef>
              <a:spcAft>
                <a:spcPts val="0"/>
              </a:spcAft>
              <a:buNone/>
            </a:pPr>
            <a:r>
              <a:t/>
            </a:r>
            <a:endParaRPr b="1" i="0" sz="2800" u="none" cap="none" strike="noStrike">
              <a:solidFill>
                <a:srgbClr val="002060"/>
              </a:solidFill>
              <a:latin typeface="Calibri"/>
              <a:ea typeface="Calibri"/>
              <a:cs typeface="Calibri"/>
              <a:sym typeface="Calibri"/>
            </a:endParaRPr>
          </a:p>
          <a:p>
            <a:pPr indent="-342900" lvl="0" marL="342900" marR="0" rtl="0" algn="l">
              <a:lnSpc>
                <a:spcPct val="100000"/>
              </a:lnSpc>
              <a:spcBef>
                <a:spcPts val="0"/>
              </a:spcBef>
              <a:spcAft>
                <a:spcPts val="0"/>
              </a:spcAft>
              <a:buClr>
                <a:srgbClr val="203864"/>
              </a:buClr>
              <a:buSzPts val="2800"/>
              <a:buFont typeface="Arial"/>
              <a:buChar char="•"/>
            </a:pPr>
            <a:r>
              <a:rPr b="1" i="0" lang="en-US" sz="2800" u="none" cap="none" strike="noStrike">
                <a:solidFill>
                  <a:srgbClr val="002060"/>
                </a:solidFill>
                <a:latin typeface="Calibri"/>
                <a:ea typeface="Calibri"/>
                <a:cs typeface="Calibri"/>
                <a:sym typeface="Calibri"/>
              </a:rPr>
              <a:t>Religious Symbols on Government </a:t>
            </a:r>
            <a:br>
              <a:rPr b="1" i="0" lang="en-US" sz="2800" u="none" cap="none" strike="noStrike">
                <a:solidFill>
                  <a:srgbClr val="002060"/>
                </a:solidFill>
                <a:latin typeface="Calibri"/>
                <a:ea typeface="Calibri"/>
                <a:cs typeface="Calibri"/>
                <a:sym typeface="Calibri"/>
              </a:rPr>
            </a:br>
            <a:r>
              <a:rPr b="1" i="0" lang="en-US" sz="2800" u="none" cap="none" strike="noStrike">
                <a:solidFill>
                  <a:srgbClr val="002060"/>
                </a:solidFill>
                <a:latin typeface="Calibri"/>
                <a:ea typeface="Calibri"/>
                <a:cs typeface="Calibri"/>
                <a:sym typeface="Calibri"/>
              </a:rPr>
              <a:t>Property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86" name="Shape 186"/>
        <p:cNvGrpSpPr/>
        <p:nvPr/>
      </p:nvGrpSpPr>
      <p:grpSpPr>
        <a:xfrm>
          <a:off x="0" y="0"/>
          <a:ext cx="0" cy="0"/>
          <a:chOff x="0" y="0"/>
          <a:chExt cx="0" cy="0"/>
        </a:xfrm>
      </p:grpSpPr>
      <p:sp>
        <p:nvSpPr>
          <p:cNvPr id="187" name="Google Shape;187;p29"/>
          <p:cNvSpPr/>
          <p:nvPr/>
        </p:nvSpPr>
        <p:spPr>
          <a:xfrm>
            <a:off x="242715" y="335645"/>
            <a:ext cx="6200177" cy="102869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2000" u="none" cap="none" strike="noStrike">
                <a:solidFill>
                  <a:srgbClr val="FFFFFF"/>
                </a:solidFill>
                <a:latin typeface="Quattrocento Sans"/>
                <a:ea typeface="Quattrocento Sans"/>
                <a:cs typeface="Quattrocento Sans"/>
                <a:sym typeface="Quattrocento Sans"/>
              </a:rPr>
              <a:t>AID TO RELIGIOUS EDUCATION OR OTHER ACTIVITIES CONDUCTED BY RELIGIOUS INSTITUTIONS</a:t>
            </a:r>
            <a:endParaRPr b="0" i="0" sz="800" u="none" cap="none" strike="noStrike">
              <a:solidFill>
                <a:srgbClr val="000000"/>
              </a:solidFill>
              <a:latin typeface="Quattrocento Sans"/>
              <a:ea typeface="Quattrocento Sans"/>
              <a:cs typeface="Quattrocento Sans"/>
              <a:sym typeface="Quattrocento Sans"/>
            </a:endParaRPr>
          </a:p>
        </p:txBody>
      </p:sp>
      <p:pic>
        <p:nvPicPr>
          <p:cNvPr id="188" name="Google Shape;188;p29"/>
          <p:cNvPicPr preferRelativeResize="0"/>
          <p:nvPr/>
        </p:nvPicPr>
        <p:blipFill rotWithShape="1">
          <a:blip r:embed="rId3">
            <a:alphaModFix/>
          </a:blip>
          <a:srcRect b="0" l="0" r="0" t="0"/>
          <a:stretch/>
        </p:blipFill>
        <p:spPr>
          <a:xfrm>
            <a:off x="586525" y="1725021"/>
            <a:ext cx="5319336" cy="3082834"/>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92" name="Shape 192"/>
        <p:cNvGrpSpPr/>
        <p:nvPr/>
      </p:nvGrpSpPr>
      <p:grpSpPr>
        <a:xfrm>
          <a:off x="0" y="0"/>
          <a:ext cx="0" cy="0"/>
          <a:chOff x="0" y="0"/>
          <a:chExt cx="0" cy="0"/>
        </a:xfrm>
      </p:grpSpPr>
      <p:sp>
        <p:nvSpPr>
          <p:cNvPr id="193" name="Google Shape;193;p30"/>
          <p:cNvSpPr/>
          <p:nvPr/>
        </p:nvSpPr>
        <p:spPr>
          <a:xfrm>
            <a:off x="242715" y="335645"/>
            <a:ext cx="6200177" cy="102869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2000" u="none" cap="none" strike="noStrike">
                <a:solidFill>
                  <a:srgbClr val="FFFFFF"/>
                </a:solidFill>
                <a:latin typeface="Quattrocento Sans"/>
                <a:ea typeface="Quattrocento Sans"/>
                <a:cs typeface="Quattrocento Sans"/>
                <a:sym typeface="Quattrocento Sans"/>
              </a:rPr>
              <a:t>AID TO RELIGIOUS EDUCATION OR OTHER ACTIVITIES CONDUCTED BY RELIGIOUS INSTITUTIONS</a:t>
            </a:r>
            <a:endParaRPr b="0" i="0" sz="800" u="none" cap="none" strike="noStrike">
              <a:solidFill>
                <a:srgbClr val="000000"/>
              </a:solidFill>
              <a:latin typeface="Quattrocento Sans"/>
              <a:ea typeface="Quattrocento Sans"/>
              <a:cs typeface="Quattrocento Sans"/>
              <a:sym typeface="Quattrocento Sans"/>
            </a:endParaRPr>
          </a:p>
        </p:txBody>
      </p:sp>
      <p:sp>
        <p:nvSpPr>
          <p:cNvPr id="194" name="Google Shape;194;p30"/>
          <p:cNvSpPr/>
          <p:nvPr/>
        </p:nvSpPr>
        <p:spPr>
          <a:xfrm>
            <a:off x="3565638" y="1804650"/>
            <a:ext cx="3109189" cy="26776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Court first upheld state laws allowing students who attend private religious schools to receive transportation </a:t>
            </a:r>
            <a:br>
              <a:rPr b="0" i="0" lang="en-US" sz="2400" u="none" cap="none" strike="noStrike">
                <a:solidFill>
                  <a:srgbClr val="252F66"/>
                </a:solidFill>
                <a:latin typeface="Calibri"/>
                <a:ea typeface="Calibri"/>
                <a:cs typeface="Calibri"/>
                <a:sym typeface="Calibri"/>
              </a:rPr>
            </a:br>
            <a:r>
              <a:rPr b="0" i="0" lang="en-US" sz="2400" u="none" cap="none" strike="noStrike">
                <a:solidFill>
                  <a:srgbClr val="252F66"/>
                </a:solidFill>
                <a:latin typeface="Calibri"/>
                <a:ea typeface="Calibri"/>
                <a:cs typeface="Calibri"/>
                <a:sym typeface="Calibri"/>
              </a:rPr>
              <a:t>(</a:t>
            </a:r>
            <a:r>
              <a:rPr b="0" i="1" lang="en-US" sz="2400" u="none" cap="none" strike="noStrike">
                <a:solidFill>
                  <a:srgbClr val="252F66"/>
                </a:solidFill>
                <a:latin typeface="Calibri"/>
                <a:ea typeface="Calibri"/>
                <a:cs typeface="Calibri"/>
                <a:sym typeface="Calibri"/>
              </a:rPr>
              <a:t>Everson v. Board of Education</a:t>
            </a:r>
            <a:r>
              <a:rPr b="0" i="0" lang="en-US" sz="2400" u="none" cap="none" strike="noStrike">
                <a:solidFill>
                  <a:srgbClr val="252F66"/>
                </a:solidFill>
                <a:latin typeface="Calibri"/>
                <a:ea typeface="Calibri"/>
                <a:cs typeface="Calibri"/>
                <a:sym typeface="Calibri"/>
              </a:rPr>
              <a:t>, 1947).</a:t>
            </a:r>
            <a:endParaRPr/>
          </a:p>
        </p:txBody>
      </p:sp>
      <p:pic>
        <p:nvPicPr>
          <p:cNvPr id="195" name="Google Shape;195;p30"/>
          <p:cNvPicPr preferRelativeResize="0"/>
          <p:nvPr/>
        </p:nvPicPr>
        <p:blipFill rotWithShape="1">
          <a:blip r:embed="rId3">
            <a:alphaModFix/>
          </a:blip>
          <a:srcRect b="11110" l="10944" r="29409" t="21373"/>
          <a:stretch/>
        </p:blipFill>
        <p:spPr>
          <a:xfrm>
            <a:off x="224513" y="1973204"/>
            <a:ext cx="3109189" cy="2340548"/>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99" name="Shape 199"/>
        <p:cNvGrpSpPr/>
        <p:nvPr/>
      </p:nvGrpSpPr>
      <p:grpSpPr>
        <a:xfrm>
          <a:off x="0" y="0"/>
          <a:ext cx="0" cy="0"/>
          <a:chOff x="0" y="0"/>
          <a:chExt cx="0" cy="0"/>
        </a:xfrm>
      </p:grpSpPr>
      <p:sp>
        <p:nvSpPr>
          <p:cNvPr id="200" name="Google Shape;200;p31"/>
          <p:cNvSpPr/>
          <p:nvPr/>
        </p:nvSpPr>
        <p:spPr>
          <a:xfrm>
            <a:off x="426919" y="97859"/>
            <a:ext cx="6200177" cy="102869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2000" u="none" cap="none" strike="noStrike">
                <a:solidFill>
                  <a:srgbClr val="FFFFFF"/>
                </a:solidFill>
                <a:latin typeface="Quattrocento Sans"/>
                <a:ea typeface="Quattrocento Sans"/>
                <a:cs typeface="Quattrocento Sans"/>
                <a:sym typeface="Quattrocento Sans"/>
              </a:rPr>
              <a:t>AID TO RELIGIOUS EDUCATION OR OTHER ACTIVITIES CONDUCTED BY RELIGIOUS INSTITUTIONS</a:t>
            </a:r>
            <a:endParaRPr b="0" i="0" sz="800" u="none" cap="none" strike="noStrike">
              <a:solidFill>
                <a:srgbClr val="000000"/>
              </a:solidFill>
              <a:latin typeface="Quattrocento Sans"/>
              <a:ea typeface="Quattrocento Sans"/>
              <a:cs typeface="Quattrocento Sans"/>
              <a:sym typeface="Quattrocento Sans"/>
            </a:endParaRPr>
          </a:p>
        </p:txBody>
      </p:sp>
      <p:sp>
        <p:nvSpPr>
          <p:cNvPr id="201" name="Google Shape;201;p31"/>
          <p:cNvSpPr/>
          <p:nvPr/>
        </p:nvSpPr>
        <p:spPr>
          <a:xfrm>
            <a:off x="161304" y="1169622"/>
            <a:ext cx="6745457" cy="378565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More recently, the Court has </a:t>
            </a:r>
            <a:endParaRPr/>
          </a:p>
          <a:p>
            <a:pPr indent="-342900" lvl="0" marL="342900" marR="0" rtl="0" algn="l">
              <a:lnSpc>
                <a:spcPct val="100000"/>
              </a:lnSpc>
              <a:spcBef>
                <a:spcPts val="0"/>
              </a:spcBef>
              <a:spcAft>
                <a:spcPts val="0"/>
              </a:spcAft>
              <a:buClr>
                <a:srgbClr val="252F66"/>
              </a:buClr>
              <a:buSzPts val="2400"/>
              <a:buFont typeface="Arial"/>
              <a:buChar char="•"/>
            </a:pPr>
            <a:r>
              <a:rPr b="0" i="0" lang="en-US" sz="2400" u="none" cap="none" strike="noStrike">
                <a:solidFill>
                  <a:srgbClr val="252F66"/>
                </a:solidFill>
                <a:latin typeface="Calibri"/>
                <a:ea typeface="Calibri"/>
                <a:cs typeface="Calibri"/>
                <a:sym typeface="Calibri"/>
              </a:rPr>
              <a:t>Upheld programs that give government money to educational or social programs on a neutral basis—</a:t>
            </a:r>
            <a:r>
              <a:rPr b="1" i="0" lang="en-US" sz="2400" u="none" cap="none" strike="noStrike">
                <a:solidFill>
                  <a:srgbClr val="252F66"/>
                </a:solidFill>
                <a:latin typeface="Calibri"/>
                <a:ea typeface="Calibri"/>
                <a:cs typeface="Calibri"/>
                <a:sym typeface="Calibri"/>
              </a:rPr>
              <a:t>“only as a result of the genuine and independent choices of private individuals”</a:t>
            </a:r>
            <a:r>
              <a:rPr b="0" i="0" lang="en-US" sz="2400" u="none" cap="none" strike="noStrike">
                <a:solidFill>
                  <a:srgbClr val="252F66"/>
                </a:solidFill>
                <a:latin typeface="Calibri"/>
                <a:ea typeface="Calibri"/>
                <a:cs typeface="Calibri"/>
                <a:sym typeface="Calibri"/>
              </a:rPr>
              <a:t> </a:t>
            </a:r>
            <a:br>
              <a:rPr b="0" i="0" lang="en-US" sz="2400" u="none" cap="none" strike="noStrike">
                <a:solidFill>
                  <a:srgbClr val="252F66"/>
                </a:solidFill>
                <a:latin typeface="Calibri"/>
                <a:ea typeface="Calibri"/>
                <a:cs typeface="Calibri"/>
                <a:sym typeface="Calibri"/>
              </a:rPr>
            </a:br>
            <a:r>
              <a:rPr b="0" i="0" lang="en-US" sz="2400" u="none" cap="none" strike="noStrike">
                <a:solidFill>
                  <a:srgbClr val="252F66"/>
                </a:solidFill>
                <a:latin typeface="Calibri"/>
                <a:ea typeface="Calibri"/>
                <a:cs typeface="Calibri"/>
                <a:sym typeface="Calibri"/>
              </a:rPr>
              <a:t>(</a:t>
            </a:r>
            <a:r>
              <a:rPr b="0" i="1" lang="en-US" sz="2400" u="none" cap="none" strike="noStrike">
                <a:solidFill>
                  <a:srgbClr val="252F66"/>
                </a:solidFill>
                <a:latin typeface="Calibri"/>
                <a:ea typeface="Calibri"/>
                <a:cs typeface="Calibri"/>
                <a:sym typeface="Calibri"/>
              </a:rPr>
              <a:t>Zelman v. Simmons-Harris</a:t>
            </a:r>
            <a:r>
              <a:rPr b="0" i="0" lang="en-US" sz="2400" u="none" cap="none" strike="noStrike">
                <a:solidFill>
                  <a:srgbClr val="252F66"/>
                </a:solidFill>
                <a:latin typeface="Calibri"/>
                <a:ea typeface="Calibri"/>
                <a:cs typeface="Calibri"/>
                <a:sym typeface="Calibri"/>
              </a:rPr>
              <a:t>, 2002)</a:t>
            </a:r>
            <a:endParaRPr/>
          </a:p>
          <a:p>
            <a:pPr indent="-285750" lvl="0" marL="285750" marR="0" rtl="0" algn="l">
              <a:lnSpc>
                <a:spcPct val="100000"/>
              </a:lnSpc>
              <a:spcBef>
                <a:spcPts val="0"/>
              </a:spcBef>
              <a:spcAft>
                <a:spcPts val="0"/>
              </a:spcAft>
              <a:buClr>
                <a:srgbClr val="252F66"/>
              </a:buClr>
              <a:buSzPts val="2400"/>
              <a:buFont typeface="Arial"/>
              <a:buChar char="•"/>
            </a:pPr>
            <a:r>
              <a:rPr b="0" i="0" lang="en-US" sz="2400" u="none" cap="none" strike="noStrike">
                <a:solidFill>
                  <a:srgbClr val="252F66"/>
                </a:solidFill>
                <a:latin typeface="Calibri"/>
                <a:ea typeface="Calibri"/>
                <a:cs typeface="Calibri"/>
                <a:sym typeface="Calibri"/>
              </a:rPr>
              <a:t>Struck down state laws that keep religious institutions that otherwise qualify for government aid/assistance solely from getting it (</a:t>
            </a:r>
            <a:r>
              <a:rPr b="0" i="1" lang="en-US" sz="2400" u="none" cap="none" strike="noStrike">
                <a:solidFill>
                  <a:srgbClr val="252F66"/>
                </a:solidFill>
                <a:latin typeface="Calibri"/>
                <a:ea typeface="Calibri"/>
                <a:cs typeface="Calibri"/>
                <a:sym typeface="Calibri"/>
              </a:rPr>
              <a:t>Trinity Lutheran Church of Columbia v. Comer</a:t>
            </a:r>
            <a:r>
              <a:rPr b="0" i="0" lang="en-US" sz="2400" u="none" cap="none" strike="noStrike">
                <a:solidFill>
                  <a:srgbClr val="252F66"/>
                </a:solidFill>
                <a:latin typeface="Calibri"/>
                <a:ea typeface="Calibri"/>
                <a:cs typeface="Calibri"/>
                <a:sym typeface="Calibri"/>
              </a:rPr>
              <a:t>, 2017).</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05" name="Shape 205"/>
        <p:cNvGrpSpPr/>
        <p:nvPr/>
      </p:nvGrpSpPr>
      <p:grpSpPr>
        <a:xfrm>
          <a:off x="0" y="0"/>
          <a:ext cx="0" cy="0"/>
          <a:chOff x="0" y="0"/>
          <a:chExt cx="0" cy="0"/>
        </a:xfrm>
      </p:grpSpPr>
      <p:sp>
        <p:nvSpPr>
          <p:cNvPr id="206" name="Google Shape;206;p32"/>
          <p:cNvSpPr/>
          <p:nvPr/>
        </p:nvSpPr>
        <p:spPr>
          <a:xfrm>
            <a:off x="242715" y="335645"/>
            <a:ext cx="6200177" cy="102869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2800" u="none" cap="none" strike="noStrike">
                <a:solidFill>
                  <a:srgbClr val="FFFFFF"/>
                </a:solidFill>
                <a:latin typeface="Quattrocento Sans"/>
                <a:ea typeface="Quattrocento Sans"/>
                <a:cs typeface="Quattrocento Sans"/>
                <a:sym typeface="Quattrocento Sans"/>
              </a:rPr>
              <a:t>GOVERNMENT-SPONSORED PRAYER</a:t>
            </a:r>
            <a:endParaRPr/>
          </a:p>
        </p:txBody>
      </p:sp>
      <p:pic>
        <p:nvPicPr>
          <p:cNvPr id="207" name="Google Shape;207;p32"/>
          <p:cNvPicPr preferRelativeResize="0"/>
          <p:nvPr/>
        </p:nvPicPr>
        <p:blipFill rotWithShape="1">
          <a:blip r:embed="rId3">
            <a:alphaModFix/>
          </a:blip>
          <a:srcRect b="0" l="0" r="0" t="0"/>
          <a:stretch/>
        </p:blipFill>
        <p:spPr>
          <a:xfrm>
            <a:off x="937763" y="1666966"/>
            <a:ext cx="4921250" cy="3280833"/>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11" name="Shape 211"/>
        <p:cNvGrpSpPr/>
        <p:nvPr/>
      </p:nvGrpSpPr>
      <p:grpSpPr>
        <a:xfrm>
          <a:off x="0" y="0"/>
          <a:ext cx="0" cy="0"/>
          <a:chOff x="0" y="0"/>
          <a:chExt cx="0" cy="0"/>
        </a:xfrm>
      </p:grpSpPr>
      <p:sp>
        <p:nvSpPr>
          <p:cNvPr id="212" name="Google Shape;212;p33"/>
          <p:cNvSpPr/>
          <p:nvPr/>
        </p:nvSpPr>
        <p:spPr>
          <a:xfrm>
            <a:off x="242715" y="335645"/>
            <a:ext cx="6200177" cy="102869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2800" u="none" cap="none" strike="noStrike">
                <a:solidFill>
                  <a:srgbClr val="FFFFFF"/>
                </a:solidFill>
                <a:latin typeface="Quattrocento Sans"/>
                <a:ea typeface="Quattrocento Sans"/>
                <a:cs typeface="Quattrocento Sans"/>
                <a:sym typeface="Quattrocento Sans"/>
              </a:rPr>
              <a:t>GOVERNMENT-SPONSORED PRAYER</a:t>
            </a:r>
            <a:endParaRPr/>
          </a:p>
        </p:txBody>
      </p:sp>
      <p:sp>
        <p:nvSpPr>
          <p:cNvPr id="213" name="Google Shape;213;p33"/>
          <p:cNvSpPr/>
          <p:nvPr/>
        </p:nvSpPr>
        <p:spPr>
          <a:xfrm>
            <a:off x="3397635" y="1538954"/>
            <a:ext cx="3509125" cy="30469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It is unconstitutional for public schools to lead schoolchildren in prayer or Bible reading, even on a voluntary basis </a:t>
            </a:r>
            <a:endParaRPr/>
          </a:p>
          <a:p>
            <a:pPr indent="-342900" lvl="0" marL="342900" marR="0" rtl="0" algn="l">
              <a:lnSpc>
                <a:spcPct val="100000"/>
              </a:lnSpc>
              <a:spcBef>
                <a:spcPts val="0"/>
              </a:spcBef>
              <a:spcAft>
                <a:spcPts val="0"/>
              </a:spcAft>
              <a:buClr>
                <a:srgbClr val="252F66"/>
              </a:buClr>
              <a:buSzPts val="2400"/>
              <a:buFont typeface="Arial"/>
              <a:buChar char="•"/>
            </a:pPr>
            <a:r>
              <a:rPr b="0" i="1" lang="en-US" sz="2400" u="none" cap="none" strike="noStrike">
                <a:solidFill>
                  <a:srgbClr val="252F66"/>
                </a:solidFill>
                <a:latin typeface="Calibri"/>
                <a:ea typeface="Calibri"/>
                <a:cs typeface="Calibri"/>
                <a:sym typeface="Calibri"/>
              </a:rPr>
              <a:t>Engel v. Vitale</a:t>
            </a:r>
            <a:r>
              <a:rPr b="0" i="0" lang="en-US" sz="2400" u="none" cap="none" strike="noStrike">
                <a:solidFill>
                  <a:srgbClr val="252F66"/>
                </a:solidFill>
                <a:latin typeface="Calibri"/>
                <a:ea typeface="Calibri"/>
                <a:cs typeface="Calibri"/>
                <a:sym typeface="Calibri"/>
              </a:rPr>
              <a:t>, 1962</a:t>
            </a:r>
            <a:endParaRPr/>
          </a:p>
          <a:p>
            <a:pPr indent="-342900" lvl="0" marL="342900" marR="0" rtl="0" algn="l">
              <a:lnSpc>
                <a:spcPct val="100000"/>
              </a:lnSpc>
              <a:spcBef>
                <a:spcPts val="0"/>
              </a:spcBef>
              <a:spcAft>
                <a:spcPts val="0"/>
              </a:spcAft>
              <a:buClr>
                <a:srgbClr val="252F66"/>
              </a:buClr>
              <a:buSzPts val="2400"/>
              <a:buFont typeface="Arial"/>
              <a:buChar char="•"/>
            </a:pPr>
            <a:r>
              <a:rPr b="0" i="1" lang="en-US" sz="2400" u="none" cap="none" strike="noStrike">
                <a:solidFill>
                  <a:srgbClr val="252F66"/>
                </a:solidFill>
                <a:latin typeface="Calibri"/>
                <a:ea typeface="Calibri"/>
                <a:cs typeface="Calibri"/>
                <a:sym typeface="Calibri"/>
              </a:rPr>
              <a:t>Abington School District v. Schempp,</a:t>
            </a:r>
            <a:r>
              <a:rPr b="0" i="0" lang="en-US" sz="2400" u="none" cap="none" strike="noStrike">
                <a:solidFill>
                  <a:srgbClr val="252F66"/>
                </a:solidFill>
                <a:latin typeface="Calibri"/>
                <a:ea typeface="Calibri"/>
                <a:cs typeface="Calibri"/>
                <a:sym typeface="Calibri"/>
              </a:rPr>
              <a:t> 1963</a:t>
            </a:r>
            <a:endParaRPr/>
          </a:p>
        </p:txBody>
      </p:sp>
      <p:pic>
        <p:nvPicPr>
          <p:cNvPr id="214" name="Google Shape;214;p33"/>
          <p:cNvPicPr preferRelativeResize="0"/>
          <p:nvPr/>
        </p:nvPicPr>
        <p:blipFill rotWithShape="1">
          <a:blip r:embed="rId3">
            <a:alphaModFix/>
          </a:blip>
          <a:srcRect b="0" l="0" r="0" t="0"/>
          <a:stretch/>
        </p:blipFill>
        <p:spPr>
          <a:xfrm>
            <a:off x="180862" y="1985410"/>
            <a:ext cx="2984837" cy="1842204"/>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18" name="Shape 218"/>
        <p:cNvGrpSpPr/>
        <p:nvPr/>
      </p:nvGrpSpPr>
      <p:grpSpPr>
        <a:xfrm>
          <a:off x="0" y="0"/>
          <a:ext cx="0" cy="0"/>
          <a:chOff x="0" y="0"/>
          <a:chExt cx="0" cy="0"/>
        </a:xfrm>
      </p:grpSpPr>
      <p:sp>
        <p:nvSpPr>
          <p:cNvPr id="219" name="Google Shape;219;p34"/>
          <p:cNvSpPr/>
          <p:nvPr/>
        </p:nvSpPr>
        <p:spPr>
          <a:xfrm>
            <a:off x="242715" y="335645"/>
            <a:ext cx="6200177" cy="102869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2800" u="none" cap="none" strike="noStrike">
                <a:solidFill>
                  <a:srgbClr val="FFFFFF"/>
                </a:solidFill>
                <a:latin typeface="Quattrocento Sans"/>
                <a:ea typeface="Quattrocento Sans"/>
                <a:cs typeface="Quattrocento Sans"/>
                <a:sym typeface="Quattrocento Sans"/>
              </a:rPr>
              <a:t>GOVERNMENT-SPONSORED PRAYER</a:t>
            </a:r>
            <a:endParaRPr/>
          </a:p>
        </p:txBody>
      </p:sp>
      <p:sp>
        <p:nvSpPr>
          <p:cNvPr id="220" name="Google Shape;220;p34"/>
          <p:cNvSpPr/>
          <p:nvPr/>
        </p:nvSpPr>
        <p:spPr>
          <a:xfrm>
            <a:off x="3088891" y="1650295"/>
            <a:ext cx="3767374" cy="30469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The Court has even gone so far as to extend the prayer ban to: </a:t>
            </a:r>
            <a:endParaRPr/>
          </a:p>
          <a:p>
            <a:pPr indent="-342900" lvl="0" marL="342900" marR="0" rtl="0" algn="l">
              <a:lnSpc>
                <a:spcPct val="100000"/>
              </a:lnSpc>
              <a:spcBef>
                <a:spcPts val="0"/>
              </a:spcBef>
              <a:spcAft>
                <a:spcPts val="0"/>
              </a:spcAft>
              <a:buClr>
                <a:srgbClr val="252F66"/>
              </a:buClr>
              <a:buSzPts val="2400"/>
              <a:buFont typeface="Arial"/>
              <a:buChar char="•"/>
            </a:pPr>
            <a:r>
              <a:rPr b="0" i="0" lang="en-US" sz="2400" u="none" cap="none" strike="noStrike">
                <a:solidFill>
                  <a:srgbClr val="252F66"/>
                </a:solidFill>
                <a:latin typeface="Calibri"/>
                <a:ea typeface="Calibri"/>
                <a:cs typeface="Calibri"/>
                <a:sym typeface="Calibri"/>
              </a:rPr>
              <a:t>Graduation Ceremonies (</a:t>
            </a:r>
            <a:r>
              <a:rPr b="0" i="1" lang="en-US" sz="2400" u="none" cap="none" strike="noStrike">
                <a:solidFill>
                  <a:srgbClr val="252F66"/>
                </a:solidFill>
                <a:latin typeface="Calibri"/>
                <a:ea typeface="Calibri"/>
                <a:cs typeface="Calibri"/>
                <a:sym typeface="Calibri"/>
              </a:rPr>
              <a:t>Lee v. Weisman</a:t>
            </a:r>
            <a:r>
              <a:rPr b="0" i="0" lang="en-US" sz="2400" u="none" cap="none" strike="noStrike">
                <a:solidFill>
                  <a:srgbClr val="252F66"/>
                </a:solidFill>
                <a:latin typeface="Calibri"/>
                <a:ea typeface="Calibri"/>
                <a:cs typeface="Calibri"/>
                <a:sym typeface="Calibri"/>
              </a:rPr>
              <a:t>, 1992)</a:t>
            </a:r>
            <a:endParaRPr/>
          </a:p>
          <a:p>
            <a:pPr indent="-342900" lvl="0" marL="342900" marR="0" rtl="0" algn="l">
              <a:lnSpc>
                <a:spcPct val="100000"/>
              </a:lnSpc>
              <a:spcBef>
                <a:spcPts val="0"/>
              </a:spcBef>
              <a:spcAft>
                <a:spcPts val="0"/>
              </a:spcAft>
              <a:buClr>
                <a:srgbClr val="252F66"/>
              </a:buClr>
              <a:buSzPts val="2400"/>
              <a:buFont typeface="Arial"/>
              <a:buChar char="•"/>
            </a:pPr>
            <a:r>
              <a:rPr b="0" i="0" lang="en-US" sz="2400" u="none" cap="none" strike="noStrike">
                <a:solidFill>
                  <a:srgbClr val="252F66"/>
                </a:solidFill>
                <a:latin typeface="Calibri"/>
                <a:ea typeface="Calibri"/>
                <a:cs typeface="Calibri"/>
                <a:sym typeface="Calibri"/>
              </a:rPr>
              <a:t>Football Games (</a:t>
            </a:r>
            <a:r>
              <a:rPr b="0" i="1" lang="en-US" sz="2400" u="none" cap="none" strike="noStrike">
                <a:solidFill>
                  <a:srgbClr val="252F66"/>
                </a:solidFill>
                <a:latin typeface="Calibri"/>
                <a:ea typeface="Calibri"/>
                <a:cs typeface="Calibri"/>
                <a:sym typeface="Calibri"/>
              </a:rPr>
              <a:t>Santa Fe Independent School District v. Doe</a:t>
            </a:r>
            <a:r>
              <a:rPr b="0" i="0" lang="en-US" sz="2400" u="none" cap="none" strike="noStrike">
                <a:solidFill>
                  <a:srgbClr val="252F66"/>
                </a:solidFill>
                <a:latin typeface="Calibri"/>
                <a:ea typeface="Calibri"/>
                <a:cs typeface="Calibri"/>
                <a:sym typeface="Calibri"/>
              </a:rPr>
              <a:t>, 2000)</a:t>
            </a:r>
            <a:endParaRPr/>
          </a:p>
        </p:txBody>
      </p:sp>
      <p:pic>
        <p:nvPicPr>
          <p:cNvPr id="221" name="Google Shape;221;p34"/>
          <p:cNvPicPr preferRelativeResize="0"/>
          <p:nvPr/>
        </p:nvPicPr>
        <p:blipFill rotWithShape="1">
          <a:blip r:embed="rId3">
            <a:alphaModFix/>
          </a:blip>
          <a:srcRect b="19964" l="13326" r="20581" t="0"/>
          <a:stretch/>
        </p:blipFill>
        <p:spPr>
          <a:xfrm>
            <a:off x="314410" y="1985410"/>
            <a:ext cx="2542546" cy="2004126"/>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25" name="Shape 225"/>
        <p:cNvGrpSpPr/>
        <p:nvPr/>
      </p:nvGrpSpPr>
      <p:grpSpPr>
        <a:xfrm>
          <a:off x="0" y="0"/>
          <a:ext cx="0" cy="0"/>
          <a:chOff x="0" y="0"/>
          <a:chExt cx="0" cy="0"/>
        </a:xfrm>
      </p:grpSpPr>
      <p:sp>
        <p:nvSpPr>
          <p:cNvPr id="226" name="Google Shape;226;p35"/>
          <p:cNvSpPr/>
          <p:nvPr/>
        </p:nvSpPr>
        <p:spPr>
          <a:xfrm>
            <a:off x="242715" y="335645"/>
            <a:ext cx="6200177" cy="102869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2800" u="none" cap="none" strike="noStrike">
                <a:solidFill>
                  <a:srgbClr val="FFFFFF"/>
                </a:solidFill>
                <a:latin typeface="Quattrocento Sans"/>
                <a:ea typeface="Quattrocento Sans"/>
                <a:cs typeface="Quattrocento Sans"/>
                <a:sym typeface="Quattrocento Sans"/>
              </a:rPr>
              <a:t>GOVERNMENT-SPONSORED PRAYER</a:t>
            </a:r>
            <a:endParaRPr/>
          </a:p>
        </p:txBody>
      </p:sp>
      <p:sp>
        <p:nvSpPr>
          <p:cNvPr id="227" name="Google Shape;227;p35"/>
          <p:cNvSpPr/>
          <p:nvPr/>
        </p:nvSpPr>
        <p:spPr>
          <a:xfrm>
            <a:off x="264137" y="1603891"/>
            <a:ext cx="6547165" cy="30469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However, in settings involving adults, the Court has generally allowed government-sponsored prayer, </a:t>
            </a:r>
            <a:endParaRPr/>
          </a:p>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252F66"/>
                </a:solidFill>
                <a:latin typeface="Calibri"/>
                <a:ea typeface="Calibri"/>
                <a:cs typeface="Calibri"/>
                <a:sym typeface="Calibri"/>
              </a:rPr>
              <a:t>Upholding legislative prayer (</a:t>
            </a:r>
            <a:r>
              <a:rPr b="0" i="1" lang="en-US" sz="2400" u="none" cap="none" strike="noStrike">
                <a:solidFill>
                  <a:srgbClr val="252F66"/>
                </a:solidFill>
                <a:latin typeface="Calibri"/>
                <a:ea typeface="Calibri"/>
                <a:cs typeface="Calibri"/>
                <a:sym typeface="Calibri"/>
              </a:rPr>
              <a:t>Marsh v. Chambers</a:t>
            </a:r>
            <a:r>
              <a:rPr b="0" i="0" lang="en-US" sz="2400" u="none" cap="none" strike="noStrike">
                <a:solidFill>
                  <a:srgbClr val="252F66"/>
                </a:solidFill>
                <a:latin typeface="Calibri"/>
                <a:ea typeface="Calibri"/>
                <a:cs typeface="Calibri"/>
                <a:sym typeface="Calibri"/>
              </a:rPr>
              <a:t>, 1983) </a:t>
            </a:r>
            <a:endParaRPr/>
          </a:p>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252F66"/>
                </a:solidFill>
                <a:latin typeface="Calibri"/>
                <a:ea typeface="Calibri"/>
                <a:cs typeface="Calibri"/>
                <a:sym typeface="Calibri"/>
              </a:rPr>
              <a:t>Approving an opening prayer or statement at town council meetings, where the town represented that it would accept prayers from all faiths (</a:t>
            </a:r>
            <a:r>
              <a:rPr b="0" i="1" lang="en-US" sz="2400" u="none" cap="none" strike="noStrike">
                <a:solidFill>
                  <a:srgbClr val="252F66"/>
                </a:solidFill>
                <a:latin typeface="Calibri"/>
                <a:ea typeface="Calibri"/>
                <a:cs typeface="Calibri"/>
                <a:sym typeface="Calibri"/>
              </a:rPr>
              <a:t>Town of Greece v. Galloway</a:t>
            </a:r>
            <a:r>
              <a:rPr b="0" i="0" lang="en-US" sz="2400" u="none" cap="none" strike="noStrike">
                <a:solidFill>
                  <a:srgbClr val="252F66"/>
                </a:solidFill>
                <a:latin typeface="Calibri"/>
                <a:ea typeface="Calibri"/>
                <a:cs typeface="Calibri"/>
                <a:sym typeface="Calibri"/>
              </a:rPr>
              <a:t>, 2014).</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31" name="Shape 231"/>
        <p:cNvGrpSpPr/>
        <p:nvPr/>
      </p:nvGrpSpPr>
      <p:grpSpPr>
        <a:xfrm>
          <a:off x="0" y="0"/>
          <a:ext cx="0" cy="0"/>
          <a:chOff x="0" y="0"/>
          <a:chExt cx="0" cy="0"/>
        </a:xfrm>
      </p:grpSpPr>
      <p:sp>
        <p:nvSpPr>
          <p:cNvPr id="232" name="Google Shape;232;p36"/>
          <p:cNvSpPr/>
          <p:nvPr/>
        </p:nvSpPr>
        <p:spPr>
          <a:xfrm>
            <a:off x="242715" y="335644"/>
            <a:ext cx="6407285" cy="1213755"/>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2400" u="none" cap="none" strike="noStrike">
                <a:solidFill>
                  <a:srgbClr val="FFFFFF"/>
                </a:solidFill>
                <a:latin typeface="Quattrocento Sans"/>
                <a:ea typeface="Quattrocento Sans"/>
                <a:cs typeface="Quattrocento Sans"/>
                <a:sym typeface="Quattrocento Sans"/>
              </a:rPr>
              <a:t>GOVERNMENT-OWNED OR -SPONSORED RELIGIOUS SYMBOLS</a:t>
            </a:r>
            <a:endParaRPr/>
          </a:p>
        </p:txBody>
      </p:sp>
      <p:pic>
        <p:nvPicPr>
          <p:cNvPr id="233" name="Google Shape;233;p36"/>
          <p:cNvPicPr preferRelativeResize="0"/>
          <p:nvPr/>
        </p:nvPicPr>
        <p:blipFill rotWithShape="1">
          <a:blip r:embed="rId3">
            <a:alphaModFix/>
          </a:blip>
          <a:srcRect b="0" l="0" r="0" t="0"/>
          <a:stretch/>
        </p:blipFill>
        <p:spPr>
          <a:xfrm>
            <a:off x="1394498" y="1720646"/>
            <a:ext cx="3897170" cy="3222922"/>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58" name="Shape 58"/>
        <p:cNvGrpSpPr/>
        <p:nvPr/>
      </p:nvGrpSpPr>
      <p:grpSpPr>
        <a:xfrm>
          <a:off x="0" y="0"/>
          <a:ext cx="0" cy="0"/>
          <a:chOff x="0" y="0"/>
          <a:chExt cx="0" cy="0"/>
        </a:xfrm>
      </p:grpSpPr>
      <p:sp>
        <p:nvSpPr>
          <p:cNvPr id="59" name="Google Shape;59;p10"/>
          <p:cNvSpPr/>
          <p:nvPr/>
        </p:nvSpPr>
        <p:spPr>
          <a:xfrm>
            <a:off x="242716" y="1338599"/>
            <a:ext cx="6762600" cy="2977500"/>
          </a:xfrm>
          <a:prstGeom prst="rect">
            <a:avLst/>
          </a:prstGeom>
          <a:noFill/>
          <a:ln>
            <a:noFill/>
          </a:ln>
        </p:spPr>
        <p:txBody>
          <a:bodyPr anchorCtr="0" anchor="t" bIns="34275" lIns="68575" spcFirstLastPara="1" rIns="68575" wrap="square" tIns="34275">
            <a:noAutofit/>
          </a:bodyPr>
          <a:lstStyle/>
          <a:p>
            <a:pPr indent="-203200" lvl="0" marL="342900" marR="0" rtl="0" algn="l">
              <a:lnSpc>
                <a:spcPct val="100000"/>
              </a:lnSpc>
              <a:spcBef>
                <a:spcPts val="0"/>
              </a:spcBef>
              <a:spcAft>
                <a:spcPts val="0"/>
              </a:spcAft>
              <a:buClr>
                <a:srgbClr val="1F3864"/>
              </a:buClr>
              <a:buSzPts val="2100"/>
              <a:buFont typeface="Arial"/>
              <a:buNone/>
            </a:pPr>
            <a:r>
              <a:t/>
            </a:r>
            <a:endParaRPr b="0" i="0" sz="1100" u="none" cap="none" strike="noStrike">
              <a:solidFill>
                <a:srgbClr val="000000"/>
              </a:solidFill>
              <a:latin typeface="Arial"/>
              <a:ea typeface="Arial"/>
              <a:cs typeface="Arial"/>
              <a:sym typeface="Arial"/>
            </a:endParaRPr>
          </a:p>
        </p:txBody>
      </p:sp>
      <p:sp>
        <p:nvSpPr>
          <p:cNvPr id="60" name="Google Shape;60;p10"/>
          <p:cNvSpPr/>
          <p:nvPr/>
        </p:nvSpPr>
        <p:spPr>
          <a:xfrm>
            <a:off x="190267" y="1178703"/>
            <a:ext cx="6459733" cy="3046988"/>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0"/>
              </a:spcBef>
              <a:spcAft>
                <a:spcPts val="0"/>
              </a:spcAft>
              <a:buClr>
                <a:srgbClr val="203864"/>
              </a:buClr>
              <a:buSzPts val="2400"/>
              <a:buFont typeface="Arial"/>
              <a:buChar char="•"/>
            </a:pPr>
            <a:r>
              <a:rPr b="0" i="0" lang="en-US" sz="2400" u="none" cap="none" strike="noStrike">
                <a:solidFill>
                  <a:srgbClr val="002060"/>
                </a:solidFill>
                <a:latin typeface="Calibri"/>
                <a:ea typeface="Calibri"/>
                <a:cs typeface="Calibri"/>
                <a:sym typeface="Calibri"/>
              </a:rPr>
              <a:t>What is the Free Exercise Clause?  What was the Founders’ vision for this provision of the First Amendment?  And how has the Supreme Court interpreted it over time?</a:t>
            </a:r>
            <a:endParaRPr/>
          </a:p>
          <a:p>
            <a:pPr indent="-304800" lvl="0" marL="457200" marR="0" rtl="0" algn="l">
              <a:lnSpc>
                <a:spcPct val="100000"/>
              </a:lnSpc>
              <a:spcBef>
                <a:spcPts val="0"/>
              </a:spcBef>
              <a:spcAft>
                <a:spcPts val="0"/>
              </a:spcAft>
              <a:buClr>
                <a:srgbClr val="203864"/>
              </a:buClr>
              <a:buSzPts val="2400"/>
              <a:buFont typeface="Arial"/>
              <a:buNone/>
            </a:pPr>
            <a:r>
              <a:t/>
            </a:r>
            <a:endParaRPr b="0" i="0" sz="2400" u="none" cap="none" strike="noStrike">
              <a:solidFill>
                <a:srgbClr val="002060"/>
              </a:solidFill>
              <a:latin typeface="Calibri"/>
              <a:ea typeface="Calibri"/>
              <a:cs typeface="Calibri"/>
              <a:sym typeface="Calibri"/>
            </a:endParaRPr>
          </a:p>
          <a:p>
            <a:pPr indent="-457200" lvl="0" marL="457200" marR="0" rtl="0" algn="l">
              <a:lnSpc>
                <a:spcPct val="100000"/>
              </a:lnSpc>
              <a:spcBef>
                <a:spcPts val="0"/>
              </a:spcBef>
              <a:spcAft>
                <a:spcPts val="0"/>
              </a:spcAft>
              <a:buClr>
                <a:srgbClr val="203864"/>
              </a:buClr>
              <a:buSzPts val="2400"/>
              <a:buFont typeface="Arial"/>
              <a:buChar char="•"/>
            </a:pPr>
            <a:r>
              <a:rPr b="0" i="0" lang="en-US" sz="2400" u="none" cap="none" strike="noStrike">
                <a:solidFill>
                  <a:srgbClr val="002060"/>
                </a:solidFill>
                <a:latin typeface="Calibri"/>
                <a:ea typeface="Calibri"/>
                <a:cs typeface="Calibri"/>
                <a:sym typeface="Calibri"/>
              </a:rPr>
              <a:t>What are some of the most important areas of constitutional debate over religious liberty today?</a:t>
            </a:r>
            <a:endParaRPr/>
          </a:p>
        </p:txBody>
      </p:sp>
      <p:sp>
        <p:nvSpPr>
          <p:cNvPr id="61" name="Google Shape;61;p10"/>
          <p:cNvSpPr/>
          <p:nvPr/>
        </p:nvSpPr>
        <p:spPr>
          <a:xfrm>
            <a:off x="242716" y="335645"/>
            <a:ext cx="4589700" cy="6963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3200" u="none" cap="none" strike="noStrike">
                <a:solidFill>
                  <a:schemeClr val="lt1"/>
                </a:solidFill>
                <a:latin typeface="Quattrocento Sans"/>
                <a:ea typeface="Quattrocento Sans"/>
                <a:cs typeface="Quattrocento Sans"/>
                <a:sym typeface="Quattrocento Sans"/>
              </a:rPr>
              <a:t>BIG QUESTIONS</a:t>
            </a:r>
            <a:endParaRPr b="0" i="0" sz="105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37" name="Shape 237"/>
        <p:cNvGrpSpPr/>
        <p:nvPr/>
      </p:nvGrpSpPr>
      <p:grpSpPr>
        <a:xfrm>
          <a:off x="0" y="0"/>
          <a:ext cx="0" cy="0"/>
          <a:chOff x="0" y="0"/>
          <a:chExt cx="0" cy="0"/>
        </a:xfrm>
      </p:grpSpPr>
      <p:sp>
        <p:nvSpPr>
          <p:cNvPr id="238" name="Google Shape;238;p37"/>
          <p:cNvSpPr/>
          <p:nvPr/>
        </p:nvSpPr>
        <p:spPr>
          <a:xfrm>
            <a:off x="256763" y="695240"/>
            <a:ext cx="6200177" cy="102869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3200" u="none" cap="none" strike="noStrike">
                <a:solidFill>
                  <a:srgbClr val="FFFFFF"/>
                </a:solidFill>
                <a:latin typeface="Quattrocento Sans"/>
                <a:ea typeface="Quattrocento Sans"/>
                <a:cs typeface="Quattrocento Sans"/>
                <a:sym typeface="Quattrocento Sans"/>
              </a:rPr>
              <a:t>ENDORSEMENT TEST</a:t>
            </a:r>
            <a:endParaRPr b="0" i="0" sz="1050" u="none" cap="none" strike="noStrike">
              <a:solidFill>
                <a:srgbClr val="000000"/>
              </a:solidFill>
              <a:latin typeface="Quattrocento Sans"/>
              <a:ea typeface="Quattrocento Sans"/>
              <a:cs typeface="Quattrocento Sans"/>
              <a:sym typeface="Quattrocento Sans"/>
            </a:endParaRPr>
          </a:p>
        </p:txBody>
      </p:sp>
      <p:sp>
        <p:nvSpPr>
          <p:cNvPr id="239" name="Google Shape;239;p37"/>
          <p:cNvSpPr/>
          <p:nvPr/>
        </p:nvSpPr>
        <p:spPr>
          <a:xfrm>
            <a:off x="511128" y="1908286"/>
            <a:ext cx="5945811" cy="230832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002060"/>
                </a:solidFill>
                <a:latin typeface="Calibri"/>
                <a:ea typeface="Calibri"/>
                <a:cs typeface="Calibri"/>
                <a:sym typeface="Calibri"/>
              </a:rPr>
              <a:t>Asks the common-sense question of whether a reasonable observer acquainted with the full context would regard the display as the government endorsing religion and, therefore, sending a message of discouragement to other believers and non-believers.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43" name="Shape 243"/>
        <p:cNvGrpSpPr/>
        <p:nvPr/>
      </p:nvGrpSpPr>
      <p:grpSpPr>
        <a:xfrm>
          <a:off x="0" y="0"/>
          <a:ext cx="0" cy="0"/>
          <a:chOff x="0" y="0"/>
          <a:chExt cx="0" cy="0"/>
        </a:xfrm>
      </p:grpSpPr>
      <p:sp>
        <p:nvSpPr>
          <p:cNvPr id="244" name="Google Shape;244;p38"/>
          <p:cNvSpPr/>
          <p:nvPr/>
        </p:nvSpPr>
        <p:spPr>
          <a:xfrm>
            <a:off x="242715" y="251397"/>
            <a:ext cx="6407285" cy="1213755"/>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2400" u="none" cap="none" strike="noStrike">
                <a:solidFill>
                  <a:srgbClr val="FFFFFF"/>
                </a:solidFill>
                <a:latin typeface="Quattrocento Sans"/>
                <a:ea typeface="Quattrocento Sans"/>
                <a:cs typeface="Quattrocento Sans"/>
                <a:sym typeface="Quattrocento Sans"/>
              </a:rPr>
              <a:t>GOVERNMENT-OWNED OR -SPONSORED RELIGIOUS SYMBOLS</a:t>
            </a:r>
            <a:endParaRPr/>
          </a:p>
        </p:txBody>
      </p:sp>
      <p:sp>
        <p:nvSpPr>
          <p:cNvPr id="245" name="Google Shape;245;p38"/>
          <p:cNvSpPr/>
          <p:nvPr/>
        </p:nvSpPr>
        <p:spPr>
          <a:xfrm>
            <a:off x="242715" y="1538954"/>
            <a:ext cx="6488695" cy="341632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252F66"/>
              </a:buClr>
              <a:buSzPts val="2400"/>
              <a:buFont typeface="Arial"/>
              <a:buChar char="•"/>
            </a:pPr>
            <a:r>
              <a:rPr b="0" i="1" lang="en-US" sz="2400" u="none" cap="none" strike="noStrike">
                <a:solidFill>
                  <a:srgbClr val="252F66"/>
                </a:solidFill>
                <a:latin typeface="Calibri"/>
                <a:ea typeface="Calibri"/>
                <a:cs typeface="Calibri"/>
                <a:sym typeface="Calibri"/>
              </a:rPr>
              <a:t>Lynch v. Donnelly </a:t>
            </a:r>
            <a:r>
              <a:rPr b="0" i="0" lang="en-US" sz="2400" u="none" cap="none" strike="noStrike">
                <a:solidFill>
                  <a:srgbClr val="252F66"/>
                </a:solidFill>
                <a:latin typeface="Calibri"/>
                <a:ea typeface="Calibri"/>
                <a:cs typeface="Calibri"/>
                <a:sym typeface="Calibri"/>
              </a:rPr>
              <a:t>(1984), the Court upheld the display of a nativity scene surrounded by other holiday decorations in the heart of a shopping district.</a:t>
            </a:r>
            <a:endParaRPr/>
          </a:p>
          <a:p>
            <a:pPr indent="-342900" lvl="0" marL="342900" marR="0" rtl="0" algn="l">
              <a:lnSpc>
                <a:spcPct val="100000"/>
              </a:lnSpc>
              <a:spcBef>
                <a:spcPts val="0"/>
              </a:spcBef>
              <a:spcAft>
                <a:spcPts val="0"/>
              </a:spcAft>
              <a:buClr>
                <a:srgbClr val="252F66"/>
              </a:buClr>
              <a:buSzPts val="2400"/>
              <a:buFont typeface="Arial"/>
              <a:buChar char="•"/>
            </a:pPr>
            <a:r>
              <a:rPr b="0" i="0" lang="en-US" sz="2400" u="none" cap="none" strike="noStrike">
                <a:solidFill>
                  <a:srgbClr val="252F66"/>
                </a:solidFill>
                <a:latin typeface="Calibri"/>
                <a:ea typeface="Calibri"/>
                <a:cs typeface="Calibri"/>
                <a:sym typeface="Calibri"/>
              </a:rPr>
              <a:t>But in County of </a:t>
            </a:r>
            <a:r>
              <a:rPr b="0" i="1" lang="en-US" sz="2400" u="none" cap="none" strike="noStrike">
                <a:solidFill>
                  <a:srgbClr val="252F66"/>
                </a:solidFill>
                <a:latin typeface="Calibri"/>
                <a:ea typeface="Calibri"/>
                <a:cs typeface="Calibri"/>
                <a:sym typeface="Calibri"/>
              </a:rPr>
              <a:t>Allegheny v. ACLU </a:t>
            </a:r>
            <a:r>
              <a:rPr b="0" i="0" lang="en-US" sz="2400" u="none" cap="none" strike="noStrike">
                <a:solidFill>
                  <a:srgbClr val="252F66"/>
                </a:solidFill>
                <a:latin typeface="Calibri"/>
                <a:ea typeface="Calibri"/>
                <a:cs typeface="Calibri"/>
                <a:sym typeface="Calibri"/>
              </a:rPr>
              <a:t>(1989), a different set of Justices held that the display of a nativity scene by itself at the top of the grand stairway in a courthouse violated the Establishment Clause.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49" name="Shape 249"/>
        <p:cNvGrpSpPr/>
        <p:nvPr/>
      </p:nvGrpSpPr>
      <p:grpSpPr>
        <a:xfrm>
          <a:off x="0" y="0"/>
          <a:ext cx="0" cy="0"/>
          <a:chOff x="0" y="0"/>
          <a:chExt cx="0" cy="0"/>
        </a:xfrm>
      </p:grpSpPr>
      <p:sp>
        <p:nvSpPr>
          <p:cNvPr id="250" name="Google Shape;250;p39"/>
          <p:cNvSpPr/>
          <p:nvPr/>
        </p:nvSpPr>
        <p:spPr>
          <a:xfrm>
            <a:off x="242715" y="251397"/>
            <a:ext cx="6407285" cy="1213755"/>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2400" u="none" cap="none" strike="noStrike">
                <a:solidFill>
                  <a:srgbClr val="FFFFFF"/>
                </a:solidFill>
                <a:latin typeface="Quattrocento Sans"/>
                <a:ea typeface="Quattrocento Sans"/>
                <a:cs typeface="Quattrocento Sans"/>
                <a:sym typeface="Quattrocento Sans"/>
              </a:rPr>
              <a:t>GOVERNMENT-OWNED OR -SPONSORED RELIGIOUS SYMBOLS</a:t>
            </a:r>
            <a:endParaRPr/>
          </a:p>
        </p:txBody>
      </p:sp>
      <p:sp>
        <p:nvSpPr>
          <p:cNvPr id="251" name="Google Shape;251;p39"/>
          <p:cNvSpPr/>
          <p:nvPr/>
        </p:nvSpPr>
        <p:spPr>
          <a:xfrm>
            <a:off x="242715" y="1538954"/>
            <a:ext cx="6488695" cy="3170099"/>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252F66"/>
              </a:buClr>
              <a:buSzPts val="2000"/>
              <a:buFont typeface="Arial"/>
              <a:buChar char="•"/>
            </a:pPr>
            <a:r>
              <a:rPr b="0" i="0" lang="en-US" sz="2000" u="none" cap="none" strike="noStrike">
                <a:solidFill>
                  <a:srgbClr val="252F66"/>
                </a:solidFill>
                <a:latin typeface="Calibri"/>
                <a:ea typeface="Calibri"/>
                <a:cs typeface="Calibri"/>
                <a:sym typeface="Calibri"/>
              </a:rPr>
              <a:t>In </a:t>
            </a:r>
            <a:r>
              <a:rPr b="0" i="1" lang="en-US" sz="2000" u="none" cap="none" strike="noStrike">
                <a:solidFill>
                  <a:srgbClr val="252F66"/>
                </a:solidFill>
                <a:latin typeface="Calibri"/>
                <a:ea typeface="Calibri"/>
                <a:cs typeface="Calibri"/>
                <a:sym typeface="Calibri"/>
              </a:rPr>
              <a:t>McCreary County v. ACLU </a:t>
            </a:r>
            <a:r>
              <a:rPr b="0" i="0" lang="en-US" sz="2000" u="none" cap="none" strike="noStrike">
                <a:solidFill>
                  <a:srgbClr val="252F66"/>
                </a:solidFill>
                <a:latin typeface="Calibri"/>
                <a:ea typeface="Calibri"/>
                <a:cs typeface="Calibri"/>
                <a:sym typeface="Calibri"/>
              </a:rPr>
              <a:t>(2005), the Court held that a prominent display of the Ten Commandments at the county courthouse, which was preceded by an official’s description of the Ten Commandments as the “embodiment of ethics in Christ,” was unconstitutional</a:t>
            </a:r>
            <a:endParaRPr/>
          </a:p>
          <a:p>
            <a:pPr indent="-342900" lvl="0" marL="342900" marR="0" rtl="0" algn="l">
              <a:lnSpc>
                <a:spcPct val="100000"/>
              </a:lnSpc>
              <a:spcBef>
                <a:spcPts val="0"/>
              </a:spcBef>
              <a:spcAft>
                <a:spcPts val="0"/>
              </a:spcAft>
              <a:buClr>
                <a:srgbClr val="252F66"/>
              </a:buClr>
              <a:buSzPts val="2000"/>
              <a:buFont typeface="Arial"/>
              <a:buChar char="•"/>
            </a:pPr>
            <a:r>
              <a:rPr b="0" i="0" lang="en-US" sz="2000" u="none" cap="none" strike="noStrike">
                <a:solidFill>
                  <a:srgbClr val="252F66"/>
                </a:solidFill>
                <a:latin typeface="Calibri"/>
                <a:ea typeface="Calibri"/>
                <a:cs typeface="Calibri"/>
                <a:sym typeface="Calibri"/>
              </a:rPr>
              <a:t>While on the same day—in </a:t>
            </a:r>
            <a:r>
              <a:rPr b="0" i="1" lang="en-US" sz="2000" u="none" cap="none" strike="noStrike">
                <a:solidFill>
                  <a:srgbClr val="252F66"/>
                </a:solidFill>
                <a:latin typeface="Calibri"/>
                <a:ea typeface="Calibri"/>
                <a:cs typeface="Calibri"/>
                <a:sym typeface="Calibri"/>
              </a:rPr>
              <a:t>Van Orden v. Perry</a:t>
            </a:r>
            <a:r>
              <a:rPr b="0" i="0" lang="en-US" sz="2000" u="none" cap="none" strike="noStrike">
                <a:solidFill>
                  <a:srgbClr val="252F66"/>
                </a:solidFill>
                <a:latin typeface="Calibri"/>
                <a:ea typeface="Calibri"/>
                <a:cs typeface="Calibri"/>
                <a:sym typeface="Calibri"/>
              </a:rPr>
              <a:t> (2005)— upholding a Ten Commandments monument, which was donated by a secular organization dedicated to reducing juvenile delinquency and surrounded by other monuments on the spacious state grounds.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55" name="Shape 255"/>
        <p:cNvGrpSpPr/>
        <p:nvPr/>
      </p:nvGrpSpPr>
      <p:grpSpPr>
        <a:xfrm>
          <a:off x="0" y="0"/>
          <a:ext cx="0" cy="0"/>
          <a:chOff x="0" y="0"/>
          <a:chExt cx="0" cy="0"/>
        </a:xfrm>
      </p:grpSpPr>
      <p:sp>
        <p:nvSpPr>
          <p:cNvPr id="256" name="Google Shape;256;p40"/>
          <p:cNvSpPr/>
          <p:nvPr/>
        </p:nvSpPr>
        <p:spPr>
          <a:xfrm>
            <a:off x="343061" y="2165102"/>
            <a:ext cx="6200177" cy="2164024"/>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1" i="0" lang="en-US" sz="3200" u="none" cap="none" strike="noStrike">
                <a:solidFill>
                  <a:srgbClr val="252F66"/>
                </a:solidFill>
                <a:latin typeface="Calibri"/>
                <a:ea typeface="Calibri"/>
                <a:cs typeface="Calibri"/>
                <a:sym typeface="Calibri"/>
              </a:rPr>
              <a:t>“CONGRESS SHALL MAKE NO LAW </a:t>
            </a:r>
            <a:r>
              <a:rPr b="0" i="0" lang="en-US" sz="2400" u="none" cap="none" strike="noStrike">
                <a:solidFill>
                  <a:srgbClr val="252F66"/>
                </a:solidFill>
                <a:latin typeface="Calibri"/>
                <a:ea typeface="Calibri"/>
                <a:cs typeface="Calibri"/>
                <a:sym typeface="Calibri"/>
              </a:rPr>
              <a:t>respecting an establishment of religion, </a:t>
            </a:r>
            <a:r>
              <a:rPr b="0" i="0" lang="en-US" sz="2400" u="none" cap="none" strike="noStrike">
                <a:solidFill>
                  <a:srgbClr val="252F66"/>
                </a:solidFill>
                <a:latin typeface="Calibri"/>
                <a:ea typeface="Calibri"/>
                <a:cs typeface="Calibri"/>
                <a:sym typeface="Calibri"/>
              </a:rPr>
              <a:t>or </a:t>
            </a:r>
            <a:endParaRPr/>
          </a:p>
          <a:p>
            <a:pPr indent="0" lvl="0" marL="0" marR="0" rtl="0" algn="l">
              <a:lnSpc>
                <a:spcPct val="100000"/>
              </a:lnSpc>
              <a:spcBef>
                <a:spcPts val="0"/>
              </a:spcBef>
              <a:spcAft>
                <a:spcPts val="0"/>
              </a:spcAft>
              <a:buClr>
                <a:srgbClr val="000000"/>
              </a:buClr>
              <a:buSzPts val="2400"/>
              <a:buFont typeface="Arial"/>
              <a:buNone/>
            </a:pPr>
            <a:r>
              <a:rPr b="1" i="0" lang="en-US" sz="3200" u="none" cap="none" strike="noStrike">
                <a:solidFill>
                  <a:srgbClr val="252F66"/>
                </a:solidFill>
                <a:latin typeface="Calibri"/>
                <a:ea typeface="Calibri"/>
                <a:cs typeface="Calibri"/>
                <a:sym typeface="Calibri"/>
              </a:rPr>
              <a:t>PROHIBITING THE FREE EXERCISE THEREOF…</a:t>
            </a:r>
            <a:endParaRPr b="0" i="0" sz="1100" u="none" cap="none" strike="noStrike">
              <a:solidFill>
                <a:srgbClr val="000000"/>
              </a:solidFill>
              <a:latin typeface="Arial"/>
              <a:ea typeface="Arial"/>
              <a:cs typeface="Arial"/>
              <a:sym typeface="Arial"/>
            </a:endParaRPr>
          </a:p>
        </p:txBody>
      </p:sp>
      <p:sp>
        <p:nvSpPr>
          <p:cNvPr id="257" name="Google Shape;257;p40"/>
          <p:cNvSpPr/>
          <p:nvPr/>
        </p:nvSpPr>
        <p:spPr>
          <a:xfrm>
            <a:off x="256763" y="976349"/>
            <a:ext cx="6200177" cy="102869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1800" u="none" cap="none" strike="noStrike">
                <a:solidFill>
                  <a:srgbClr val="FFFFFF"/>
                </a:solidFill>
                <a:latin typeface="Quattrocento Sans"/>
                <a:ea typeface="Quattrocento Sans"/>
                <a:cs typeface="Quattrocento Sans"/>
                <a:sym typeface="Quattrocento Sans"/>
              </a:rPr>
              <a:t>FIRST AMENDMENT </a:t>
            </a:r>
            <a:br>
              <a:rPr b="1" i="0" lang="en-US" sz="3200" u="none" cap="none" strike="noStrike">
                <a:solidFill>
                  <a:srgbClr val="FFFFFF"/>
                </a:solidFill>
                <a:latin typeface="Quattrocento Sans"/>
                <a:ea typeface="Quattrocento Sans"/>
                <a:cs typeface="Quattrocento Sans"/>
                <a:sym typeface="Quattrocento Sans"/>
              </a:rPr>
            </a:br>
            <a:r>
              <a:rPr b="1" i="0" lang="en-US" sz="3200" u="none" cap="none" strike="noStrike">
                <a:solidFill>
                  <a:srgbClr val="FFFFFF"/>
                </a:solidFill>
                <a:latin typeface="Quattrocento Sans"/>
                <a:ea typeface="Quattrocento Sans"/>
                <a:cs typeface="Quattrocento Sans"/>
                <a:sym typeface="Quattrocento Sans"/>
              </a:rPr>
              <a:t>FREE EXERCISE </a:t>
            </a:r>
            <a:r>
              <a:rPr b="1" i="0" lang="en-US" sz="3200" u="none" cap="none" strike="noStrike">
                <a:solidFill>
                  <a:srgbClr val="FFFFFF"/>
                </a:solidFill>
                <a:latin typeface="Quattrocento Sans"/>
                <a:ea typeface="Quattrocento Sans"/>
                <a:cs typeface="Quattrocento Sans"/>
                <a:sym typeface="Quattrocento Sans"/>
              </a:rPr>
              <a:t>CLAUSE </a:t>
            </a:r>
            <a:endParaRPr b="0" i="0" sz="105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61" name="Shape 261"/>
        <p:cNvGrpSpPr/>
        <p:nvPr/>
      </p:nvGrpSpPr>
      <p:grpSpPr>
        <a:xfrm>
          <a:off x="0" y="0"/>
          <a:ext cx="0" cy="0"/>
          <a:chOff x="0" y="0"/>
          <a:chExt cx="0" cy="0"/>
        </a:xfrm>
      </p:grpSpPr>
      <p:pic>
        <p:nvPicPr>
          <p:cNvPr id="262" name="Google Shape;262;p41"/>
          <p:cNvPicPr preferRelativeResize="0"/>
          <p:nvPr/>
        </p:nvPicPr>
        <p:blipFill rotWithShape="1">
          <a:blip r:embed="rId3">
            <a:alphaModFix/>
          </a:blip>
          <a:srcRect b="0" l="0" r="0" t="0"/>
          <a:stretch/>
        </p:blipFill>
        <p:spPr>
          <a:xfrm>
            <a:off x="213227" y="646339"/>
            <a:ext cx="6532231" cy="3850821"/>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66" name="Shape 266"/>
        <p:cNvGrpSpPr/>
        <p:nvPr/>
      </p:nvGrpSpPr>
      <p:grpSpPr>
        <a:xfrm>
          <a:off x="0" y="0"/>
          <a:ext cx="0" cy="0"/>
          <a:chOff x="0" y="0"/>
          <a:chExt cx="0" cy="0"/>
        </a:xfrm>
      </p:grpSpPr>
      <p:sp>
        <p:nvSpPr>
          <p:cNvPr id="267" name="Google Shape;267;p42"/>
          <p:cNvSpPr/>
          <p:nvPr/>
        </p:nvSpPr>
        <p:spPr>
          <a:xfrm>
            <a:off x="544942" y="1820717"/>
            <a:ext cx="6200177" cy="2164024"/>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The court has said that the free exercise clause </a:t>
            </a:r>
            <a:r>
              <a:rPr b="1" i="0" lang="en-US" sz="2400" u="none" cap="none" strike="noStrike">
                <a:solidFill>
                  <a:srgbClr val="252F66"/>
                </a:solidFill>
                <a:latin typeface="Calibri"/>
                <a:ea typeface="Calibri"/>
                <a:cs typeface="Calibri"/>
                <a:sym typeface="Calibri"/>
              </a:rPr>
              <a:t>“embraces two concepts—freedom to believe and the freedom to act.  The first is absolute but, in the nature of things, the second cannot be.”  </a:t>
            </a:r>
            <a:r>
              <a:rPr b="0" i="0" lang="en-US" sz="2400" u="none" cap="none" strike="noStrike">
                <a:solidFill>
                  <a:srgbClr val="252F66"/>
                </a:solidFill>
                <a:latin typeface="Calibri"/>
                <a:ea typeface="Calibri"/>
                <a:cs typeface="Calibri"/>
                <a:sym typeface="Calibri"/>
              </a:rPr>
              <a:t>(</a:t>
            </a:r>
            <a:r>
              <a:rPr b="0" i="1" lang="en-US" sz="2400" u="none" cap="none" strike="noStrike">
                <a:solidFill>
                  <a:srgbClr val="252F66"/>
                </a:solidFill>
                <a:latin typeface="Calibri"/>
                <a:ea typeface="Calibri"/>
                <a:cs typeface="Calibri"/>
                <a:sym typeface="Calibri"/>
              </a:rPr>
              <a:t>Cantwell v. Connecticut</a:t>
            </a:r>
            <a:r>
              <a:rPr b="0" i="0" lang="en-US" sz="2400" u="none" cap="none" strike="noStrike">
                <a:solidFill>
                  <a:srgbClr val="252F66"/>
                </a:solidFill>
                <a:latin typeface="Calibri"/>
                <a:ea typeface="Calibri"/>
                <a:cs typeface="Calibri"/>
                <a:sym typeface="Calibri"/>
              </a:rPr>
              <a:t>, 1940).</a:t>
            </a:r>
            <a:endParaRPr b="0" i="0" sz="1000" u="none" cap="none" strike="noStrike">
              <a:solidFill>
                <a:srgbClr val="000000"/>
              </a:solidFill>
              <a:latin typeface="Arial"/>
              <a:ea typeface="Arial"/>
              <a:cs typeface="Arial"/>
              <a:sym typeface="Arial"/>
            </a:endParaRPr>
          </a:p>
        </p:txBody>
      </p:sp>
      <p:sp>
        <p:nvSpPr>
          <p:cNvPr id="268" name="Google Shape;268;p42"/>
          <p:cNvSpPr/>
          <p:nvPr/>
        </p:nvSpPr>
        <p:spPr>
          <a:xfrm>
            <a:off x="256763" y="976349"/>
            <a:ext cx="6200177" cy="62682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3200" u="none" cap="none" strike="noStrike">
                <a:solidFill>
                  <a:srgbClr val="FFFFFF"/>
                </a:solidFill>
                <a:latin typeface="Quattrocento Sans"/>
                <a:ea typeface="Quattrocento Sans"/>
                <a:cs typeface="Quattrocento Sans"/>
                <a:sym typeface="Quattrocento Sans"/>
              </a:rPr>
              <a:t>FREE EXERCISE </a:t>
            </a:r>
            <a:r>
              <a:rPr b="1" i="0" lang="en-US" sz="3200" u="none" cap="none" strike="noStrike">
                <a:solidFill>
                  <a:srgbClr val="FFFFFF"/>
                </a:solidFill>
                <a:latin typeface="Quattrocento Sans"/>
                <a:ea typeface="Quattrocento Sans"/>
                <a:cs typeface="Quattrocento Sans"/>
                <a:sym typeface="Quattrocento Sans"/>
              </a:rPr>
              <a:t>CLAUSE </a:t>
            </a:r>
            <a:endParaRPr b="0" i="0" sz="105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72" name="Shape 272"/>
        <p:cNvGrpSpPr/>
        <p:nvPr/>
      </p:nvGrpSpPr>
      <p:grpSpPr>
        <a:xfrm>
          <a:off x="0" y="0"/>
          <a:ext cx="0" cy="0"/>
          <a:chOff x="0" y="0"/>
          <a:chExt cx="0" cy="0"/>
        </a:xfrm>
      </p:grpSpPr>
      <p:sp>
        <p:nvSpPr>
          <p:cNvPr id="273" name="Google Shape;273;p43"/>
          <p:cNvSpPr/>
          <p:nvPr/>
        </p:nvSpPr>
        <p:spPr>
          <a:xfrm>
            <a:off x="256763" y="251397"/>
            <a:ext cx="5449770" cy="55188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2000" u="none" cap="none" strike="noStrike">
                <a:solidFill>
                  <a:srgbClr val="FFFFFF"/>
                </a:solidFill>
                <a:latin typeface="Quattrocento Sans"/>
                <a:ea typeface="Quattrocento Sans"/>
                <a:cs typeface="Quattrocento Sans"/>
                <a:sym typeface="Quattrocento Sans"/>
              </a:rPr>
              <a:t>FREE EXERCISE IN LEGAL CHALLENGES </a:t>
            </a:r>
            <a:endParaRPr b="0" i="0" sz="1100" u="none" cap="none" strike="noStrike">
              <a:solidFill>
                <a:srgbClr val="000000"/>
              </a:solidFill>
              <a:latin typeface="Quattrocento Sans"/>
              <a:ea typeface="Quattrocento Sans"/>
              <a:cs typeface="Quattrocento Sans"/>
              <a:sym typeface="Quattrocento Sans"/>
            </a:endParaRPr>
          </a:p>
        </p:txBody>
      </p:sp>
      <p:sp>
        <p:nvSpPr>
          <p:cNvPr id="274" name="Google Shape;274;p43"/>
          <p:cNvSpPr/>
          <p:nvPr/>
        </p:nvSpPr>
        <p:spPr>
          <a:xfrm>
            <a:off x="219725" y="1015662"/>
            <a:ext cx="6611537" cy="3693319"/>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2000"/>
              <a:buFont typeface="Arial"/>
              <a:buChar char="•"/>
            </a:pPr>
            <a:r>
              <a:rPr b="1" i="0" lang="en-US" sz="2000" u="none" cap="none" strike="noStrike">
                <a:solidFill>
                  <a:srgbClr val="252F66"/>
                </a:solidFill>
                <a:latin typeface="Calibri"/>
                <a:ea typeface="Calibri"/>
                <a:cs typeface="Calibri"/>
                <a:sym typeface="Calibri"/>
              </a:rPr>
              <a:t>When the government bans behavior that a person’s religion requires</a:t>
            </a:r>
            <a:br>
              <a:rPr b="0" i="0" lang="en-US" sz="2000" u="none" cap="none" strike="noStrike">
                <a:solidFill>
                  <a:srgbClr val="252F66"/>
                </a:solidFill>
                <a:latin typeface="Calibri"/>
                <a:ea typeface="Calibri"/>
                <a:cs typeface="Calibri"/>
                <a:sym typeface="Calibri"/>
              </a:rPr>
            </a:br>
            <a:r>
              <a:rPr b="0" i="0" lang="en-US" sz="2000" u="none" cap="none" strike="noStrike">
                <a:solidFill>
                  <a:srgbClr val="252F66"/>
                </a:solidFill>
                <a:latin typeface="Calibri"/>
                <a:ea typeface="Calibri"/>
                <a:cs typeface="Calibri"/>
                <a:sym typeface="Calibri"/>
              </a:rPr>
              <a:t>(Polygamy, animal sacrifice, the use of hallucinogenic drugs, or even human sacrifice, for that matter)</a:t>
            </a:r>
            <a:endParaRPr/>
          </a:p>
          <a:p>
            <a:pPr indent="-342900" lvl="0" marL="342900" marR="0" rtl="0" algn="l">
              <a:lnSpc>
                <a:spcPct val="100000"/>
              </a:lnSpc>
              <a:spcBef>
                <a:spcPts val="0"/>
              </a:spcBef>
              <a:spcAft>
                <a:spcPts val="0"/>
              </a:spcAft>
              <a:buClr>
                <a:srgbClr val="000000"/>
              </a:buClr>
              <a:buSzPts val="2000"/>
              <a:buFont typeface="Arial"/>
              <a:buChar char="•"/>
            </a:pPr>
            <a:r>
              <a:rPr b="1" i="0" lang="en-US" sz="2000" u="none" cap="none" strike="noStrike">
                <a:solidFill>
                  <a:srgbClr val="252F66"/>
                </a:solidFill>
                <a:latin typeface="Calibri"/>
                <a:ea typeface="Calibri"/>
                <a:cs typeface="Calibri"/>
                <a:sym typeface="Calibri"/>
              </a:rPr>
              <a:t>When the government requires conduct that a person’s religion bans</a:t>
            </a:r>
            <a:br>
              <a:rPr b="1" i="0" lang="en-US" sz="2000" u="none" cap="none" strike="noStrike">
                <a:solidFill>
                  <a:srgbClr val="252F66"/>
                </a:solidFill>
                <a:latin typeface="Calibri"/>
                <a:ea typeface="Calibri"/>
                <a:cs typeface="Calibri"/>
                <a:sym typeface="Calibri"/>
              </a:rPr>
            </a:br>
            <a:r>
              <a:rPr b="0" i="0" lang="en-US" sz="2000" u="none" cap="none" strike="noStrike">
                <a:solidFill>
                  <a:srgbClr val="252F66"/>
                </a:solidFill>
                <a:latin typeface="Calibri"/>
                <a:ea typeface="Calibri"/>
                <a:cs typeface="Calibri"/>
                <a:sym typeface="Calibri"/>
              </a:rPr>
              <a:t>(Fighting in a war, paying taxes to serve a program that violates your religious beliefs, or taking off your yarmulke)</a:t>
            </a:r>
            <a:endParaRPr/>
          </a:p>
          <a:p>
            <a:pPr indent="-342900" lvl="0" marL="342900" marR="0" rtl="0" algn="l">
              <a:lnSpc>
                <a:spcPct val="100000"/>
              </a:lnSpc>
              <a:spcBef>
                <a:spcPts val="0"/>
              </a:spcBef>
              <a:spcAft>
                <a:spcPts val="0"/>
              </a:spcAft>
              <a:buClr>
                <a:srgbClr val="000000"/>
              </a:buClr>
              <a:buSzPts val="2000"/>
              <a:buFont typeface="Arial"/>
              <a:buChar char="•"/>
            </a:pPr>
            <a:r>
              <a:rPr b="1" i="0" lang="en-US" sz="2000" u="none" cap="none" strike="noStrike">
                <a:solidFill>
                  <a:srgbClr val="252F66"/>
                </a:solidFill>
                <a:latin typeface="Calibri"/>
                <a:ea typeface="Calibri"/>
                <a:cs typeface="Calibri"/>
                <a:sym typeface="Calibri"/>
              </a:rPr>
              <a:t>When individuals claim that laws burden religious observance</a:t>
            </a:r>
            <a:r>
              <a:rPr b="0" i="0" lang="en-US" sz="2000" u="none" cap="none" strike="noStrike">
                <a:solidFill>
                  <a:srgbClr val="252F66"/>
                </a:solidFill>
                <a:latin typeface="Calibri"/>
                <a:ea typeface="Calibri"/>
                <a:cs typeface="Calibri"/>
                <a:sym typeface="Calibri"/>
              </a:rPr>
              <a:t> </a:t>
            </a:r>
            <a:br>
              <a:rPr b="0" i="0" lang="en-US" sz="2000" u="none" cap="none" strike="noStrike">
                <a:solidFill>
                  <a:srgbClr val="252F66"/>
                </a:solidFill>
                <a:latin typeface="Calibri"/>
                <a:ea typeface="Calibri"/>
                <a:cs typeface="Calibri"/>
                <a:sym typeface="Calibri"/>
              </a:rPr>
            </a:br>
            <a:r>
              <a:rPr b="0" i="0" lang="en-US" sz="2000" u="none" cap="none" strike="noStrike">
                <a:solidFill>
                  <a:srgbClr val="252F66"/>
                </a:solidFill>
                <a:latin typeface="Calibri"/>
                <a:ea typeface="Calibri"/>
                <a:cs typeface="Calibri"/>
                <a:sym typeface="Calibri"/>
              </a:rPr>
              <a:t>(Working on the Sabbath)</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78" name="Shape 278"/>
        <p:cNvGrpSpPr/>
        <p:nvPr/>
      </p:nvGrpSpPr>
      <p:grpSpPr>
        <a:xfrm>
          <a:off x="0" y="0"/>
          <a:ext cx="0" cy="0"/>
          <a:chOff x="0" y="0"/>
          <a:chExt cx="0" cy="0"/>
        </a:xfrm>
      </p:grpSpPr>
      <p:pic>
        <p:nvPicPr>
          <p:cNvPr id="279" name="Google Shape;279;p44"/>
          <p:cNvPicPr preferRelativeResize="0"/>
          <p:nvPr/>
        </p:nvPicPr>
        <p:blipFill rotWithShape="1">
          <a:blip r:embed="rId3">
            <a:alphaModFix/>
          </a:blip>
          <a:srcRect b="0" l="0" r="0" t="0"/>
          <a:stretch/>
        </p:blipFill>
        <p:spPr>
          <a:xfrm>
            <a:off x="413026" y="1180528"/>
            <a:ext cx="2344053" cy="3620260"/>
          </a:xfrm>
          <a:prstGeom prst="rect">
            <a:avLst/>
          </a:prstGeom>
          <a:noFill/>
          <a:ln>
            <a:noFill/>
          </a:ln>
          <a:effectLst>
            <a:outerShdw blurRad="292100" rotWithShape="0" algn="tl" dir="2700000" dist="139700">
              <a:srgbClr val="333333">
                <a:alpha val="64705"/>
              </a:srgbClr>
            </a:outerShdw>
          </a:effectLst>
        </p:spPr>
      </p:pic>
      <p:sp>
        <p:nvSpPr>
          <p:cNvPr id="280" name="Google Shape;280;p44"/>
          <p:cNvSpPr/>
          <p:nvPr/>
        </p:nvSpPr>
        <p:spPr>
          <a:xfrm>
            <a:off x="246463" y="3989536"/>
            <a:ext cx="2264155" cy="369332"/>
          </a:xfrm>
          <a:prstGeom prst="rect">
            <a:avLst/>
          </a:prstGeom>
          <a:solidFill>
            <a:srgbClr val="203864"/>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George Reynolds </a:t>
            </a:r>
            <a:endParaRPr/>
          </a:p>
        </p:txBody>
      </p:sp>
      <p:sp>
        <p:nvSpPr>
          <p:cNvPr id="281" name="Google Shape;281;p44"/>
          <p:cNvSpPr/>
          <p:nvPr/>
        </p:nvSpPr>
        <p:spPr>
          <a:xfrm>
            <a:off x="3041025" y="1311880"/>
            <a:ext cx="4117961" cy="30469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03864"/>
                </a:solidFill>
                <a:latin typeface="Calibri"/>
                <a:ea typeface="Calibri"/>
                <a:cs typeface="Calibri"/>
                <a:sym typeface="Calibri"/>
              </a:rPr>
              <a:t>The Court unanimously   rejected free exercise challenges to anti-polygamy laws aimed at suppressing the practice by members of LDS church, holding that the Free Exercise Clause protects beliefs but not conduct. </a:t>
            </a:r>
            <a:endParaRPr/>
          </a:p>
        </p:txBody>
      </p:sp>
      <p:sp>
        <p:nvSpPr>
          <p:cNvPr id="282" name="Google Shape;282;p44"/>
          <p:cNvSpPr/>
          <p:nvPr/>
        </p:nvSpPr>
        <p:spPr>
          <a:xfrm>
            <a:off x="256763" y="251397"/>
            <a:ext cx="5449770" cy="55188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REYNOLDS V. UNITED STATES </a:t>
            </a:r>
            <a:r>
              <a:rPr b="1" i="0" lang="en-US" sz="2000" u="none" cap="none" strike="noStrike">
                <a:solidFill>
                  <a:srgbClr val="FFFFFF"/>
                </a:solidFill>
                <a:latin typeface="Quattrocento Sans"/>
                <a:ea typeface="Quattrocento Sans"/>
                <a:cs typeface="Quattrocento Sans"/>
                <a:sym typeface="Quattrocento Sans"/>
              </a:rPr>
              <a:t>(1878)</a:t>
            </a:r>
            <a:endParaRPr b="0" i="0" sz="11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86" name="Shape 286"/>
        <p:cNvGrpSpPr/>
        <p:nvPr/>
      </p:nvGrpSpPr>
      <p:grpSpPr>
        <a:xfrm>
          <a:off x="0" y="0"/>
          <a:ext cx="0" cy="0"/>
          <a:chOff x="0" y="0"/>
          <a:chExt cx="0" cy="0"/>
        </a:xfrm>
      </p:grpSpPr>
      <p:pic>
        <p:nvPicPr>
          <p:cNvPr id="287" name="Google Shape;287;p45"/>
          <p:cNvPicPr preferRelativeResize="0"/>
          <p:nvPr/>
        </p:nvPicPr>
        <p:blipFill rotWithShape="1">
          <a:blip r:embed="rId3">
            <a:alphaModFix/>
          </a:blip>
          <a:srcRect b="0" l="0" r="0" t="0"/>
          <a:stretch/>
        </p:blipFill>
        <p:spPr>
          <a:xfrm>
            <a:off x="540208" y="1150706"/>
            <a:ext cx="2344053" cy="3620260"/>
          </a:xfrm>
          <a:prstGeom prst="rect">
            <a:avLst/>
          </a:prstGeom>
          <a:noFill/>
          <a:ln>
            <a:noFill/>
          </a:ln>
          <a:effectLst>
            <a:outerShdw blurRad="292100" rotWithShape="0" algn="tl" dir="2700000" dist="139700">
              <a:srgbClr val="333333">
                <a:alpha val="64705"/>
              </a:srgbClr>
            </a:outerShdw>
          </a:effectLst>
        </p:spPr>
      </p:pic>
      <p:sp>
        <p:nvSpPr>
          <p:cNvPr id="288" name="Google Shape;288;p45"/>
          <p:cNvSpPr/>
          <p:nvPr/>
        </p:nvSpPr>
        <p:spPr>
          <a:xfrm>
            <a:off x="246463" y="3989536"/>
            <a:ext cx="2264155" cy="369332"/>
          </a:xfrm>
          <a:prstGeom prst="rect">
            <a:avLst/>
          </a:prstGeom>
          <a:solidFill>
            <a:srgbClr val="203864"/>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George Reynolds </a:t>
            </a:r>
            <a:endParaRPr/>
          </a:p>
        </p:txBody>
      </p:sp>
      <p:sp>
        <p:nvSpPr>
          <p:cNvPr id="289" name="Google Shape;289;p45"/>
          <p:cNvSpPr/>
          <p:nvPr/>
        </p:nvSpPr>
        <p:spPr>
          <a:xfrm>
            <a:off x="3178006" y="1484098"/>
            <a:ext cx="3244422" cy="26776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03864"/>
                </a:solidFill>
                <a:latin typeface="Calibri"/>
                <a:ea typeface="Calibri"/>
                <a:cs typeface="Calibri"/>
                <a:sym typeface="Calibri"/>
              </a:rPr>
              <a:t>“Laws are made for the government of actions, and while they cannot interfere with mere religious belief and opinions, they may with practices.” </a:t>
            </a:r>
            <a:endParaRPr/>
          </a:p>
        </p:txBody>
      </p:sp>
      <p:sp>
        <p:nvSpPr>
          <p:cNvPr id="290" name="Google Shape;290;p45"/>
          <p:cNvSpPr/>
          <p:nvPr/>
        </p:nvSpPr>
        <p:spPr>
          <a:xfrm>
            <a:off x="256763" y="251397"/>
            <a:ext cx="5449770" cy="55188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REYNOLDS V. UNITED STATES </a:t>
            </a:r>
            <a:r>
              <a:rPr b="1" i="0" lang="en-US" sz="2000" u="none" cap="none" strike="noStrike">
                <a:solidFill>
                  <a:srgbClr val="FFFFFF"/>
                </a:solidFill>
                <a:latin typeface="Quattrocento Sans"/>
                <a:ea typeface="Quattrocento Sans"/>
                <a:cs typeface="Quattrocento Sans"/>
                <a:sym typeface="Quattrocento Sans"/>
              </a:rPr>
              <a:t>(1878)</a:t>
            </a:r>
            <a:endParaRPr b="0" i="0" sz="11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94" name="Shape 294"/>
        <p:cNvGrpSpPr/>
        <p:nvPr/>
      </p:nvGrpSpPr>
      <p:grpSpPr>
        <a:xfrm>
          <a:off x="0" y="0"/>
          <a:ext cx="0" cy="0"/>
          <a:chOff x="0" y="0"/>
          <a:chExt cx="0" cy="0"/>
        </a:xfrm>
      </p:grpSpPr>
      <p:pic>
        <p:nvPicPr>
          <p:cNvPr id="295" name="Google Shape;295;p46"/>
          <p:cNvPicPr preferRelativeResize="0"/>
          <p:nvPr/>
        </p:nvPicPr>
        <p:blipFill rotWithShape="1">
          <a:blip r:embed="rId3">
            <a:alphaModFix/>
          </a:blip>
          <a:srcRect b="0" l="0" r="0" t="0"/>
          <a:stretch/>
        </p:blipFill>
        <p:spPr>
          <a:xfrm>
            <a:off x="540208" y="1150706"/>
            <a:ext cx="2344053" cy="3620260"/>
          </a:xfrm>
          <a:prstGeom prst="rect">
            <a:avLst/>
          </a:prstGeom>
          <a:noFill/>
          <a:ln>
            <a:noFill/>
          </a:ln>
          <a:effectLst>
            <a:outerShdw blurRad="292100" rotWithShape="0" algn="tl" dir="2700000" dist="139700">
              <a:srgbClr val="333333">
                <a:alpha val="64705"/>
              </a:srgbClr>
            </a:outerShdw>
          </a:effectLst>
        </p:spPr>
      </p:pic>
      <p:sp>
        <p:nvSpPr>
          <p:cNvPr id="296" name="Google Shape;296;p46"/>
          <p:cNvSpPr/>
          <p:nvPr/>
        </p:nvSpPr>
        <p:spPr>
          <a:xfrm>
            <a:off x="246463" y="3989536"/>
            <a:ext cx="2264155" cy="369332"/>
          </a:xfrm>
          <a:prstGeom prst="rect">
            <a:avLst/>
          </a:prstGeom>
          <a:solidFill>
            <a:srgbClr val="203864"/>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George Reynolds </a:t>
            </a:r>
            <a:endParaRPr/>
          </a:p>
        </p:txBody>
      </p:sp>
      <p:sp>
        <p:nvSpPr>
          <p:cNvPr id="297" name="Google Shape;297;p46"/>
          <p:cNvSpPr/>
          <p:nvPr/>
        </p:nvSpPr>
        <p:spPr>
          <a:xfrm>
            <a:off x="3178006" y="1311880"/>
            <a:ext cx="3633296" cy="30469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03864"/>
                </a:solidFill>
                <a:latin typeface="Calibri"/>
                <a:ea typeface="Calibri"/>
                <a:cs typeface="Calibri"/>
                <a:sym typeface="Calibri"/>
              </a:rPr>
              <a:t>To rule otherwise “would be to make the professed doctrines of religious belief superior to the law of the land, and in effect to permit every citizen to become a law unto himself.”</a:t>
            </a:r>
            <a:endParaRPr/>
          </a:p>
        </p:txBody>
      </p:sp>
      <p:sp>
        <p:nvSpPr>
          <p:cNvPr id="298" name="Google Shape;298;p46"/>
          <p:cNvSpPr/>
          <p:nvPr/>
        </p:nvSpPr>
        <p:spPr>
          <a:xfrm>
            <a:off x="256763" y="251397"/>
            <a:ext cx="5449770" cy="55188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REYNOLDS V. UNITED STATES </a:t>
            </a:r>
            <a:r>
              <a:rPr b="1" i="0" lang="en-US" sz="2000" u="none" cap="none" strike="noStrike">
                <a:solidFill>
                  <a:srgbClr val="FFFFFF"/>
                </a:solidFill>
                <a:latin typeface="Quattrocento Sans"/>
                <a:ea typeface="Quattrocento Sans"/>
                <a:cs typeface="Quattrocento Sans"/>
                <a:sym typeface="Quattrocento Sans"/>
              </a:rPr>
              <a:t>(1878)</a:t>
            </a:r>
            <a:endParaRPr b="0" i="0" sz="11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65" name="Shape 65"/>
        <p:cNvGrpSpPr/>
        <p:nvPr/>
      </p:nvGrpSpPr>
      <p:grpSpPr>
        <a:xfrm>
          <a:off x="0" y="0"/>
          <a:ext cx="0" cy="0"/>
          <a:chOff x="0" y="0"/>
          <a:chExt cx="0" cy="0"/>
        </a:xfrm>
      </p:grpSpPr>
      <p:sp>
        <p:nvSpPr>
          <p:cNvPr id="66" name="Google Shape;66;p11"/>
          <p:cNvSpPr/>
          <p:nvPr/>
        </p:nvSpPr>
        <p:spPr>
          <a:xfrm>
            <a:off x="369955" y="1520470"/>
            <a:ext cx="6200177" cy="3393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52F66"/>
                </a:solidFill>
                <a:latin typeface="Calibri"/>
                <a:ea typeface="Calibri"/>
                <a:cs typeface="Calibri"/>
                <a:sym typeface="Calibri"/>
              </a:rPr>
              <a:t>“Congress shall make no law respecting an </a:t>
            </a:r>
            <a:r>
              <a:rPr b="1" i="0" lang="en-US" sz="2400" u="sng" cap="none" strike="noStrike">
                <a:solidFill>
                  <a:srgbClr val="252F66"/>
                </a:solidFill>
                <a:latin typeface="Calibri"/>
                <a:ea typeface="Calibri"/>
                <a:cs typeface="Calibri"/>
                <a:sym typeface="Calibri"/>
              </a:rPr>
              <a:t>establishment </a:t>
            </a:r>
            <a:r>
              <a:rPr b="1" i="0" lang="en-US" sz="2400" u="none" cap="none" strike="noStrike">
                <a:solidFill>
                  <a:srgbClr val="252F66"/>
                </a:solidFill>
                <a:latin typeface="Calibri"/>
                <a:ea typeface="Calibri"/>
                <a:cs typeface="Calibri"/>
                <a:sym typeface="Calibri"/>
              </a:rPr>
              <a:t>of religion, or prohibiting the </a:t>
            </a:r>
            <a:r>
              <a:rPr b="1" i="0" lang="en-US" sz="2400" u="sng" cap="none" strike="noStrike">
                <a:solidFill>
                  <a:srgbClr val="252F66"/>
                </a:solidFill>
                <a:latin typeface="Calibri"/>
                <a:ea typeface="Calibri"/>
                <a:cs typeface="Calibri"/>
                <a:sym typeface="Calibri"/>
              </a:rPr>
              <a:t>free exercise </a:t>
            </a:r>
            <a:r>
              <a:rPr b="1" i="0" lang="en-US" sz="2400" u="none" cap="none" strike="noStrike">
                <a:solidFill>
                  <a:srgbClr val="252F66"/>
                </a:solidFill>
                <a:latin typeface="Calibri"/>
                <a:ea typeface="Calibri"/>
                <a:cs typeface="Calibri"/>
                <a:sym typeface="Calibri"/>
              </a:rPr>
              <a:t>thereof; </a:t>
            </a:r>
            <a:r>
              <a:rPr b="0" i="0" lang="en-US" sz="2400" u="none" cap="none" strike="noStrike">
                <a:solidFill>
                  <a:srgbClr val="252F66"/>
                </a:solidFill>
                <a:latin typeface="Calibri"/>
                <a:ea typeface="Calibri"/>
                <a:cs typeface="Calibri"/>
                <a:sym typeface="Calibri"/>
              </a:rPr>
              <a:t>or abridging the freedom of speech, or of the press; or the right of the people peaceably to assemble, and to petition the Government for a redress of grievances.”</a:t>
            </a:r>
            <a:endParaRPr b="0" i="0" sz="1100" u="none" cap="none" strike="noStrike">
              <a:solidFill>
                <a:srgbClr val="000000"/>
              </a:solidFill>
              <a:latin typeface="Arial"/>
              <a:ea typeface="Arial"/>
              <a:cs typeface="Arial"/>
              <a:sym typeface="Arial"/>
            </a:endParaRPr>
          </a:p>
        </p:txBody>
      </p:sp>
      <p:sp>
        <p:nvSpPr>
          <p:cNvPr id="67" name="Google Shape;67;p11"/>
          <p:cNvSpPr/>
          <p:nvPr/>
        </p:nvSpPr>
        <p:spPr>
          <a:xfrm>
            <a:off x="242715" y="335645"/>
            <a:ext cx="5432527" cy="6963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3200" u="none" cap="none" strike="noStrike">
                <a:solidFill>
                  <a:schemeClr val="lt1"/>
                </a:solidFill>
                <a:latin typeface="Quattrocento Sans"/>
                <a:ea typeface="Quattrocento Sans"/>
                <a:cs typeface="Quattrocento Sans"/>
                <a:sym typeface="Quattrocento Sans"/>
              </a:rPr>
              <a:t>THE FIRST AMENDMENT </a:t>
            </a:r>
            <a:endParaRPr b="0" i="0" sz="105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02" name="Shape 302"/>
        <p:cNvGrpSpPr/>
        <p:nvPr/>
      </p:nvGrpSpPr>
      <p:grpSpPr>
        <a:xfrm>
          <a:off x="0" y="0"/>
          <a:ext cx="0" cy="0"/>
          <a:chOff x="0" y="0"/>
          <a:chExt cx="0" cy="0"/>
        </a:xfrm>
      </p:grpSpPr>
      <p:sp>
        <p:nvSpPr>
          <p:cNvPr id="303" name="Google Shape;303;p47"/>
          <p:cNvSpPr/>
          <p:nvPr/>
        </p:nvSpPr>
        <p:spPr>
          <a:xfrm>
            <a:off x="256763" y="1118403"/>
            <a:ext cx="6790728" cy="378565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03864"/>
                </a:solidFill>
                <a:latin typeface="Calibri"/>
                <a:ea typeface="Calibri"/>
                <a:cs typeface="Calibri"/>
                <a:sym typeface="Calibri"/>
              </a:rPr>
              <a:t>In </a:t>
            </a:r>
            <a:r>
              <a:rPr b="0" i="1" lang="en-US" sz="2400" u="none" cap="none" strike="noStrike">
                <a:solidFill>
                  <a:srgbClr val="203864"/>
                </a:solidFill>
                <a:latin typeface="Calibri"/>
                <a:ea typeface="Calibri"/>
                <a:cs typeface="Calibri"/>
                <a:sym typeface="Calibri"/>
              </a:rPr>
              <a:t>Cantwell v. Connecticut, </a:t>
            </a:r>
            <a:r>
              <a:rPr b="0" i="0" lang="en-US" sz="2400" u="none" cap="none" strike="noStrike">
                <a:solidFill>
                  <a:srgbClr val="203864"/>
                </a:solidFill>
                <a:latin typeface="Calibri"/>
                <a:ea typeface="Calibri"/>
                <a:cs typeface="Calibri"/>
                <a:sym typeface="Calibri"/>
              </a:rPr>
              <a:t>1940, the Court finally extended the Clause to limit state laws and other state actions that burden religious exercise (</a:t>
            </a:r>
            <a:r>
              <a:rPr b="1" i="0" lang="en-US" sz="2400" u="none" cap="none" strike="noStrike">
                <a:solidFill>
                  <a:srgbClr val="203864"/>
                </a:solidFill>
                <a:latin typeface="Calibri"/>
                <a:ea typeface="Calibri"/>
                <a:cs typeface="Calibri"/>
                <a:sym typeface="Calibri"/>
              </a:rPr>
              <a:t>incorporation</a:t>
            </a:r>
            <a:r>
              <a:rPr b="0" i="0" lang="en-US" sz="2400" u="none" cap="none" strike="noStrike">
                <a:solidFill>
                  <a:srgbClr val="203864"/>
                </a:solidFill>
                <a:latin typeface="Calibri"/>
                <a:ea typeface="Calibri"/>
                <a:cs typeface="Calibri"/>
                <a:sym typeface="Calibri"/>
              </a:rPr>
              <a:t>). </a:t>
            </a:r>
            <a:endParaRPr/>
          </a:p>
          <a:p>
            <a:pPr indent="0" lvl="0" marL="0" marR="0" rtl="0" algn="l">
              <a:lnSpc>
                <a:spcPct val="100000"/>
              </a:lnSpc>
              <a:spcBef>
                <a:spcPts val="0"/>
              </a:spcBef>
              <a:spcAft>
                <a:spcPts val="0"/>
              </a:spcAft>
              <a:buNone/>
            </a:pPr>
            <a:r>
              <a:t/>
            </a:r>
            <a:endParaRPr b="0" i="0" sz="2400" u="none" cap="none" strike="noStrike">
              <a:solidFill>
                <a:srgbClr val="203864"/>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rgbClr val="203864"/>
                </a:solidFill>
                <a:latin typeface="Calibri"/>
                <a:ea typeface="Calibri"/>
                <a:cs typeface="Calibri"/>
                <a:sym typeface="Calibri"/>
              </a:rPr>
              <a:t>In the 60s and early 70s, the Court shifted, strengthening protection for religious conduct by reading the Free Exercise Clause to protect a right of religious believers to exemption from generally applicable laws which burden religious exercise. </a:t>
            </a:r>
            <a:endParaRPr/>
          </a:p>
        </p:txBody>
      </p:sp>
      <p:sp>
        <p:nvSpPr>
          <p:cNvPr id="304" name="Google Shape;304;p47"/>
          <p:cNvSpPr/>
          <p:nvPr/>
        </p:nvSpPr>
        <p:spPr>
          <a:xfrm>
            <a:off x="256763" y="251396"/>
            <a:ext cx="5449770" cy="77601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2000" u="none" cap="none" strike="noStrike">
                <a:solidFill>
                  <a:srgbClr val="FFFFFF"/>
                </a:solidFill>
                <a:latin typeface="Quattrocento Sans"/>
                <a:ea typeface="Quattrocento Sans"/>
                <a:cs typeface="Quattrocento Sans"/>
                <a:sym typeface="Quattrocento Sans"/>
              </a:rPr>
              <a:t>FREE EXERCISE CLAUSE IN THE TWENTIETH CENTURY.</a:t>
            </a:r>
            <a:endParaRPr b="0" i="0" sz="11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08" name="Shape 308"/>
        <p:cNvGrpSpPr/>
        <p:nvPr/>
      </p:nvGrpSpPr>
      <p:grpSpPr>
        <a:xfrm>
          <a:off x="0" y="0"/>
          <a:ext cx="0" cy="0"/>
          <a:chOff x="0" y="0"/>
          <a:chExt cx="0" cy="0"/>
        </a:xfrm>
      </p:grpSpPr>
      <p:sp>
        <p:nvSpPr>
          <p:cNvPr id="309" name="Google Shape;309;p48"/>
          <p:cNvSpPr/>
          <p:nvPr/>
        </p:nvSpPr>
        <p:spPr>
          <a:xfrm>
            <a:off x="3312760" y="1361258"/>
            <a:ext cx="3337240" cy="30469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03864"/>
                </a:solidFill>
                <a:latin typeface="Calibri"/>
                <a:ea typeface="Calibri"/>
                <a:cs typeface="Calibri"/>
                <a:sym typeface="Calibri"/>
              </a:rPr>
              <a:t>A state denied unemployment benefits to a woman, a member of the Seventh-Day Adventist Church, who quit her job rather than work on her Saturday Sabbath.</a:t>
            </a:r>
            <a:endParaRPr/>
          </a:p>
        </p:txBody>
      </p:sp>
      <p:sp>
        <p:nvSpPr>
          <p:cNvPr id="310" name="Google Shape;310;p48"/>
          <p:cNvSpPr/>
          <p:nvPr/>
        </p:nvSpPr>
        <p:spPr>
          <a:xfrm>
            <a:off x="708025" y="281919"/>
            <a:ext cx="5449770" cy="55188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SHERBERT V. VERNER </a:t>
            </a:r>
            <a:r>
              <a:rPr b="1" i="0" lang="en-US" sz="2000" u="none" cap="none" strike="noStrike">
                <a:solidFill>
                  <a:srgbClr val="FFFFFF"/>
                </a:solidFill>
                <a:latin typeface="Quattrocento Sans"/>
                <a:ea typeface="Quattrocento Sans"/>
                <a:cs typeface="Quattrocento Sans"/>
                <a:sym typeface="Quattrocento Sans"/>
              </a:rPr>
              <a:t>(1963)</a:t>
            </a:r>
            <a:endParaRPr b="0" i="0" sz="1100" u="none" cap="none" strike="noStrike">
              <a:solidFill>
                <a:srgbClr val="000000"/>
              </a:solidFill>
              <a:latin typeface="Quattrocento Sans"/>
              <a:ea typeface="Quattrocento Sans"/>
              <a:cs typeface="Quattrocento Sans"/>
              <a:sym typeface="Quattrocento Sans"/>
            </a:endParaRPr>
          </a:p>
        </p:txBody>
      </p:sp>
      <p:pic>
        <p:nvPicPr>
          <p:cNvPr id="311" name="Google Shape;311;p48"/>
          <p:cNvPicPr preferRelativeResize="0"/>
          <p:nvPr/>
        </p:nvPicPr>
        <p:blipFill rotWithShape="1">
          <a:blip r:embed="rId3">
            <a:alphaModFix/>
          </a:blip>
          <a:srcRect b="14894" l="55803" r="5899" t="4509"/>
          <a:stretch/>
        </p:blipFill>
        <p:spPr>
          <a:xfrm>
            <a:off x="456789" y="1118403"/>
            <a:ext cx="2351314" cy="3532699"/>
          </a:xfrm>
          <a:prstGeom prst="rect">
            <a:avLst/>
          </a:prstGeom>
          <a:noFill/>
          <a:ln>
            <a:noFill/>
          </a:ln>
          <a:effectLst>
            <a:outerShdw blurRad="292100" rotWithShape="0" algn="tl" dir="2700000" dist="139700">
              <a:srgbClr val="333333">
                <a:alpha val="64705"/>
              </a:srgbClr>
            </a:outerShdw>
          </a:effectLst>
        </p:spPr>
      </p:pic>
      <p:sp>
        <p:nvSpPr>
          <p:cNvPr id="312" name="Google Shape;312;p48"/>
          <p:cNvSpPr/>
          <p:nvPr/>
        </p:nvSpPr>
        <p:spPr>
          <a:xfrm>
            <a:off x="246463" y="3989536"/>
            <a:ext cx="2264155" cy="369332"/>
          </a:xfrm>
          <a:prstGeom prst="rect">
            <a:avLst/>
          </a:prstGeom>
          <a:solidFill>
            <a:srgbClr val="203864"/>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Adeil Sherbert</a:t>
            </a:r>
            <a:endParaRPr b="1" i="0" sz="1800" u="none" cap="none" strike="noStrike">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16" name="Shape 316"/>
        <p:cNvGrpSpPr/>
        <p:nvPr/>
      </p:nvGrpSpPr>
      <p:grpSpPr>
        <a:xfrm>
          <a:off x="0" y="0"/>
          <a:ext cx="0" cy="0"/>
          <a:chOff x="0" y="0"/>
          <a:chExt cx="0" cy="0"/>
        </a:xfrm>
      </p:grpSpPr>
      <p:sp>
        <p:nvSpPr>
          <p:cNvPr id="317" name="Google Shape;317;p49"/>
          <p:cNvSpPr/>
          <p:nvPr/>
        </p:nvSpPr>
        <p:spPr>
          <a:xfrm>
            <a:off x="3272038" y="1234782"/>
            <a:ext cx="3337240" cy="34163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03864"/>
                </a:solidFill>
                <a:latin typeface="Calibri"/>
                <a:ea typeface="Calibri"/>
                <a:cs typeface="Calibri"/>
                <a:sym typeface="Calibri"/>
              </a:rPr>
              <a:t>The Supreme Court concluded that making her choose between her faith and her income, and the denial of benefits, imposed a substantial burden and constituted a violation of the Free Exercise Clause.</a:t>
            </a:r>
            <a:endParaRPr/>
          </a:p>
        </p:txBody>
      </p:sp>
      <p:pic>
        <p:nvPicPr>
          <p:cNvPr id="318" name="Google Shape;318;p49"/>
          <p:cNvPicPr preferRelativeResize="0"/>
          <p:nvPr/>
        </p:nvPicPr>
        <p:blipFill rotWithShape="1">
          <a:blip r:embed="rId3">
            <a:alphaModFix/>
          </a:blip>
          <a:srcRect b="14894" l="55803" r="5899" t="4509"/>
          <a:stretch/>
        </p:blipFill>
        <p:spPr>
          <a:xfrm>
            <a:off x="456789" y="1118403"/>
            <a:ext cx="2351314" cy="3532699"/>
          </a:xfrm>
          <a:prstGeom prst="rect">
            <a:avLst/>
          </a:prstGeom>
          <a:noFill/>
          <a:ln>
            <a:noFill/>
          </a:ln>
          <a:effectLst>
            <a:outerShdw blurRad="292100" rotWithShape="0" algn="tl" dir="2700000" dist="139700">
              <a:srgbClr val="333333">
                <a:alpha val="64705"/>
              </a:srgbClr>
            </a:outerShdw>
          </a:effectLst>
        </p:spPr>
      </p:pic>
      <p:sp>
        <p:nvSpPr>
          <p:cNvPr id="319" name="Google Shape;319;p49"/>
          <p:cNvSpPr/>
          <p:nvPr/>
        </p:nvSpPr>
        <p:spPr>
          <a:xfrm>
            <a:off x="246463" y="3989536"/>
            <a:ext cx="2264155" cy="369332"/>
          </a:xfrm>
          <a:prstGeom prst="rect">
            <a:avLst/>
          </a:prstGeom>
          <a:solidFill>
            <a:srgbClr val="203864"/>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Adeil Sherbert</a:t>
            </a:r>
            <a:endParaRPr b="1" i="0" sz="1800" u="none" cap="none" strike="noStrike">
              <a:solidFill>
                <a:schemeClr val="lt1"/>
              </a:solidFill>
              <a:latin typeface="Calibri"/>
              <a:ea typeface="Calibri"/>
              <a:cs typeface="Calibri"/>
              <a:sym typeface="Calibri"/>
            </a:endParaRPr>
          </a:p>
        </p:txBody>
      </p:sp>
      <p:sp>
        <p:nvSpPr>
          <p:cNvPr id="320" name="Google Shape;320;p49"/>
          <p:cNvSpPr/>
          <p:nvPr/>
        </p:nvSpPr>
        <p:spPr>
          <a:xfrm>
            <a:off x="708025" y="281919"/>
            <a:ext cx="5449770" cy="55188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SHERBERT V. VERNER </a:t>
            </a:r>
            <a:r>
              <a:rPr b="1" i="0" lang="en-US" sz="2000" u="none" cap="none" strike="noStrike">
                <a:solidFill>
                  <a:srgbClr val="FFFFFF"/>
                </a:solidFill>
                <a:latin typeface="Quattrocento Sans"/>
                <a:ea typeface="Quattrocento Sans"/>
                <a:cs typeface="Quattrocento Sans"/>
                <a:sym typeface="Quattrocento Sans"/>
              </a:rPr>
              <a:t>(1963)</a:t>
            </a:r>
            <a:endParaRPr b="0" i="0" sz="11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24" name="Shape 324"/>
        <p:cNvGrpSpPr/>
        <p:nvPr/>
      </p:nvGrpSpPr>
      <p:grpSpPr>
        <a:xfrm>
          <a:off x="0" y="0"/>
          <a:ext cx="0" cy="0"/>
          <a:chOff x="0" y="0"/>
          <a:chExt cx="0" cy="0"/>
        </a:xfrm>
      </p:grpSpPr>
      <p:sp>
        <p:nvSpPr>
          <p:cNvPr id="325" name="Google Shape;325;p50"/>
          <p:cNvSpPr/>
          <p:nvPr/>
        </p:nvSpPr>
        <p:spPr>
          <a:xfrm>
            <a:off x="1258784" y="251397"/>
            <a:ext cx="4440368" cy="55188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WISCONSIN V. YODER </a:t>
            </a:r>
            <a:r>
              <a:rPr b="1" i="0" lang="en-US" sz="2000" u="none" cap="none" strike="noStrike">
                <a:solidFill>
                  <a:srgbClr val="FFFFFF"/>
                </a:solidFill>
                <a:latin typeface="Quattrocento Sans"/>
                <a:ea typeface="Quattrocento Sans"/>
                <a:cs typeface="Quattrocento Sans"/>
                <a:sym typeface="Quattrocento Sans"/>
              </a:rPr>
              <a:t>(1972)</a:t>
            </a:r>
            <a:endParaRPr b="0" i="0" sz="1100" u="none" cap="none" strike="noStrike">
              <a:solidFill>
                <a:srgbClr val="000000"/>
              </a:solidFill>
              <a:latin typeface="Quattrocento Sans"/>
              <a:ea typeface="Quattrocento Sans"/>
              <a:cs typeface="Quattrocento Sans"/>
              <a:sym typeface="Quattrocento Sans"/>
            </a:endParaRPr>
          </a:p>
        </p:txBody>
      </p:sp>
      <p:pic>
        <p:nvPicPr>
          <p:cNvPr id="326" name="Google Shape;326;p50"/>
          <p:cNvPicPr preferRelativeResize="0"/>
          <p:nvPr/>
        </p:nvPicPr>
        <p:blipFill rotWithShape="1">
          <a:blip r:embed="rId3">
            <a:alphaModFix/>
          </a:blip>
          <a:srcRect b="0" l="0" r="0" t="0"/>
          <a:stretch/>
        </p:blipFill>
        <p:spPr>
          <a:xfrm>
            <a:off x="432092" y="1070371"/>
            <a:ext cx="5706447" cy="3652126"/>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30" name="Shape 330"/>
        <p:cNvGrpSpPr/>
        <p:nvPr/>
      </p:nvGrpSpPr>
      <p:grpSpPr>
        <a:xfrm>
          <a:off x="0" y="0"/>
          <a:ext cx="0" cy="0"/>
          <a:chOff x="0" y="0"/>
          <a:chExt cx="0" cy="0"/>
        </a:xfrm>
      </p:grpSpPr>
      <p:sp>
        <p:nvSpPr>
          <p:cNvPr id="331" name="Google Shape;331;p51"/>
          <p:cNvSpPr/>
          <p:nvPr/>
        </p:nvSpPr>
        <p:spPr>
          <a:xfrm>
            <a:off x="410966" y="933908"/>
            <a:ext cx="6334492" cy="378565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03864"/>
                </a:solidFill>
                <a:latin typeface="Calibri"/>
                <a:ea typeface="Calibri"/>
                <a:cs typeface="Calibri"/>
                <a:sym typeface="Calibri"/>
              </a:rPr>
              <a:t>The Court reasoned: </a:t>
            </a:r>
            <a:r>
              <a:rPr b="1" i="0" lang="en-US" sz="2400" u="none" cap="none" strike="noStrike">
                <a:solidFill>
                  <a:srgbClr val="203864"/>
                </a:solidFill>
                <a:latin typeface="Calibri"/>
                <a:ea typeface="Calibri"/>
                <a:cs typeface="Calibri"/>
                <a:sym typeface="Calibri"/>
              </a:rPr>
              <a:t>“The Amish objection to formal education beyond the eighth grade is firmly grounded in [their] religious concepts.  They object to high school, and higher education generally, because the values they teach are in marked variance with Amish values and the Amish way of life; they view secondary school education as an impermissible exposure of their children to a ‘worldly’ influence in conflict with their beliefs.”</a:t>
            </a:r>
            <a:endParaRPr/>
          </a:p>
        </p:txBody>
      </p:sp>
      <p:sp>
        <p:nvSpPr>
          <p:cNvPr id="332" name="Google Shape;332;p51"/>
          <p:cNvSpPr/>
          <p:nvPr/>
        </p:nvSpPr>
        <p:spPr>
          <a:xfrm>
            <a:off x="1258784" y="251397"/>
            <a:ext cx="4440368" cy="55188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WISCONSIN V. YODER </a:t>
            </a:r>
            <a:r>
              <a:rPr b="1" i="0" lang="en-US" sz="2000" u="none" cap="none" strike="noStrike">
                <a:solidFill>
                  <a:srgbClr val="FFFFFF"/>
                </a:solidFill>
                <a:latin typeface="Quattrocento Sans"/>
                <a:ea typeface="Quattrocento Sans"/>
                <a:cs typeface="Quattrocento Sans"/>
                <a:sym typeface="Quattrocento Sans"/>
              </a:rPr>
              <a:t>(1972)</a:t>
            </a:r>
            <a:endParaRPr b="0" i="0" sz="11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36" name="Shape 336"/>
        <p:cNvGrpSpPr/>
        <p:nvPr/>
      </p:nvGrpSpPr>
      <p:grpSpPr>
        <a:xfrm>
          <a:off x="0" y="0"/>
          <a:ext cx="0" cy="0"/>
          <a:chOff x="0" y="0"/>
          <a:chExt cx="0" cy="0"/>
        </a:xfrm>
      </p:grpSpPr>
      <p:sp>
        <p:nvSpPr>
          <p:cNvPr id="337" name="Google Shape;337;p52"/>
          <p:cNvSpPr/>
          <p:nvPr/>
        </p:nvSpPr>
        <p:spPr>
          <a:xfrm>
            <a:off x="410966" y="1417588"/>
            <a:ext cx="6334492" cy="230832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400" u="none" cap="none" strike="noStrike">
                <a:solidFill>
                  <a:srgbClr val="203864"/>
                </a:solidFill>
                <a:latin typeface="Calibri"/>
                <a:ea typeface="Calibri"/>
                <a:cs typeface="Calibri"/>
                <a:sym typeface="Calibri"/>
              </a:rPr>
              <a:t>“The record in this case abundantly supports the claim that the traditional way of life of the Amish is not merely a matter of personal preference, but one of deep religious conviction, shared by an organized group, and intimately related to daily living.”</a:t>
            </a:r>
            <a:endParaRPr/>
          </a:p>
        </p:txBody>
      </p:sp>
      <p:sp>
        <p:nvSpPr>
          <p:cNvPr id="338" name="Google Shape;338;p52"/>
          <p:cNvSpPr/>
          <p:nvPr/>
        </p:nvSpPr>
        <p:spPr>
          <a:xfrm>
            <a:off x="1258784" y="251397"/>
            <a:ext cx="4440368" cy="55188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WISCONSIN V. YODER </a:t>
            </a:r>
            <a:r>
              <a:rPr b="1" i="0" lang="en-US" sz="2000" u="none" cap="none" strike="noStrike">
                <a:solidFill>
                  <a:srgbClr val="FFFFFF"/>
                </a:solidFill>
                <a:latin typeface="Quattrocento Sans"/>
                <a:ea typeface="Quattrocento Sans"/>
                <a:cs typeface="Quattrocento Sans"/>
                <a:sym typeface="Quattrocento Sans"/>
              </a:rPr>
              <a:t>(1972)</a:t>
            </a:r>
            <a:endParaRPr b="0" i="0" sz="11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42" name="Shape 342"/>
        <p:cNvGrpSpPr/>
        <p:nvPr/>
      </p:nvGrpSpPr>
      <p:grpSpPr>
        <a:xfrm>
          <a:off x="0" y="0"/>
          <a:ext cx="0" cy="0"/>
          <a:chOff x="0" y="0"/>
          <a:chExt cx="0" cy="0"/>
        </a:xfrm>
      </p:grpSpPr>
      <p:sp>
        <p:nvSpPr>
          <p:cNvPr id="343" name="Google Shape;343;p53"/>
          <p:cNvSpPr/>
          <p:nvPr/>
        </p:nvSpPr>
        <p:spPr>
          <a:xfrm>
            <a:off x="410966" y="1400454"/>
            <a:ext cx="6334492" cy="26776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03864"/>
                </a:solidFill>
                <a:latin typeface="Calibri"/>
                <a:ea typeface="Calibri"/>
                <a:cs typeface="Calibri"/>
                <a:sym typeface="Calibri"/>
              </a:rPr>
              <a:t>The Court concluded: </a:t>
            </a:r>
            <a:r>
              <a:rPr b="1" i="0" lang="en-US" sz="2400" u="none" cap="none" strike="noStrike">
                <a:solidFill>
                  <a:srgbClr val="203864"/>
                </a:solidFill>
                <a:latin typeface="Calibri"/>
                <a:ea typeface="Calibri"/>
                <a:cs typeface="Calibri"/>
                <a:sym typeface="Calibri"/>
              </a:rPr>
              <a:t>“The impact of the compulsory-attendance law on respondents’ practice of the Amish religion is not only severe, but inescapable, for the Wisconsin law affirmatively compels them, under threat of criminal sanction, to perform acts undeniably at odds with . . . their religious belief.”</a:t>
            </a:r>
            <a:endParaRPr/>
          </a:p>
        </p:txBody>
      </p:sp>
      <p:sp>
        <p:nvSpPr>
          <p:cNvPr id="344" name="Google Shape;344;p53"/>
          <p:cNvSpPr/>
          <p:nvPr/>
        </p:nvSpPr>
        <p:spPr>
          <a:xfrm>
            <a:off x="1258784" y="251397"/>
            <a:ext cx="4440368" cy="55188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WISCONSIN V. YODER </a:t>
            </a:r>
            <a:r>
              <a:rPr b="1" i="0" lang="en-US" sz="2000" u="none" cap="none" strike="noStrike">
                <a:solidFill>
                  <a:srgbClr val="FFFFFF"/>
                </a:solidFill>
                <a:latin typeface="Quattrocento Sans"/>
                <a:ea typeface="Quattrocento Sans"/>
                <a:cs typeface="Quattrocento Sans"/>
                <a:sym typeface="Quattrocento Sans"/>
              </a:rPr>
              <a:t>(1972)</a:t>
            </a:r>
            <a:endParaRPr b="0" i="0" sz="11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48" name="Shape 348"/>
        <p:cNvGrpSpPr/>
        <p:nvPr/>
      </p:nvGrpSpPr>
      <p:grpSpPr>
        <a:xfrm>
          <a:off x="0" y="0"/>
          <a:ext cx="0" cy="0"/>
          <a:chOff x="0" y="0"/>
          <a:chExt cx="0" cy="0"/>
        </a:xfrm>
      </p:grpSpPr>
      <p:sp>
        <p:nvSpPr>
          <p:cNvPr id="349" name="Google Shape;349;p54"/>
          <p:cNvSpPr/>
          <p:nvPr/>
        </p:nvSpPr>
        <p:spPr>
          <a:xfrm>
            <a:off x="315508" y="1118403"/>
            <a:ext cx="6334492" cy="34163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03864"/>
                </a:solidFill>
                <a:latin typeface="Calibri"/>
                <a:ea typeface="Calibri"/>
                <a:cs typeface="Calibri"/>
                <a:sym typeface="Calibri"/>
              </a:rPr>
              <a:t>And the </a:t>
            </a:r>
            <a:r>
              <a:rPr b="1" i="0" lang="en-US" sz="2400" u="none" cap="none" strike="noStrike">
                <a:solidFill>
                  <a:srgbClr val="203864"/>
                </a:solidFill>
                <a:latin typeface="Calibri"/>
                <a:ea typeface="Calibri"/>
                <a:cs typeface="Calibri"/>
                <a:sym typeface="Calibri"/>
              </a:rPr>
              <a:t>“self-sufficient” </a:t>
            </a:r>
            <a:r>
              <a:rPr b="0" i="0" lang="en-US" sz="2400" u="none" cap="none" strike="noStrike">
                <a:solidFill>
                  <a:srgbClr val="203864"/>
                </a:solidFill>
                <a:latin typeface="Calibri"/>
                <a:ea typeface="Calibri"/>
                <a:cs typeface="Calibri"/>
                <a:sym typeface="Calibri"/>
              </a:rPr>
              <a:t>nature of Amish society made education for 14- and 15-year-old children unnecessary and the two additional years of compulsory education </a:t>
            </a:r>
            <a:r>
              <a:rPr b="1" i="0" lang="en-US" sz="2400" u="none" cap="none" strike="noStrike">
                <a:solidFill>
                  <a:srgbClr val="203864"/>
                </a:solidFill>
                <a:latin typeface="Calibri"/>
                <a:ea typeface="Calibri"/>
                <a:cs typeface="Calibri"/>
                <a:sym typeface="Calibri"/>
              </a:rPr>
              <a:t>“will not impair the physical or mental health of the child, or result in an inability to be self-supporting or to discharge the duties and responsibilities of citizenship, or in any other way materially detract from the welfare of society.”</a:t>
            </a:r>
            <a:endParaRPr/>
          </a:p>
        </p:txBody>
      </p:sp>
      <p:sp>
        <p:nvSpPr>
          <p:cNvPr id="350" name="Google Shape;350;p54"/>
          <p:cNvSpPr/>
          <p:nvPr/>
        </p:nvSpPr>
        <p:spPr>
          <a:xfrm>
            <a:off x="1258784" y="251397"/>
            <a:ext cx="4440368" cy="55188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WISCONSIN V. YODER </a:t>
            </a:r>
            <a:r>
              <a:rPr b="1" i="0" lang="en-US" sz="2000" u="none" cap="none" strike="noStrike">
                <a:solidFill>
                  <a:srgbClr val="FFFFFF"/>
                </a:solidFill>
                <a:latin typeface="Quattrocento Sans"/>
                <a:ea typeface="Quattrocento Sans"/>
                <a:cs typeface="Quattrocento Sans"/>
                <a:sym typeface="Quattrocento Sans"/>
              </a:rPr>
              <a:t>(1972)</a:t>
            </a:r>
            <a:endParaRPr b="0" i="0" sz="11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54" name="Shape 354"/>
        <p:cNvGrpSpPr/>
        <p:nvPr/>
      </p:nvGrpSpPr>
      <p:grpSpPr>
        <a:xfrm>
          <a:off x="0" y="0"/>
          <a:ext cx="0" cy="0"/>
          <a:chOff x="0" y="0"/>
          <a:chExt cx="0" cy="0"/>
        </a:xfrm>
      </p:grpSpPr>
      <p:sp>
        <p:nvSpPr>
          <p:cNvPr id="355" name="Google Shape;355;p55"/>
          <p:cNvSpPr/>
          <p:nvPr/>
        </p:nvSpPr>
        <p:spPr>
          <a:xfrm>
            <a:off x="3061585" y="1106451"/>
            <a:ext cx="4079174" cy="378565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The case involved Native Americans dismissed from their jobs for failing a drug test.</a:t>
            </a:r>
            <a:endParaRPr/>
          </a:p>
          <a:p>
            <a:pPr indent="0" lvl="0" marL="0" marR="0" rtl="0" algn="l">
              <a:lnSpc>
                <a:spcPct val="100000"/>
              </a:lnSpc>
              <a:spcBef>
                <a:spcPts val="0"/>
              </a:spcBef>
              <a:spcAft>
                <a:spcPts val="0"/>
              </a:spcAft>
              <a:buNone/>
            </a:pPr>
            <a:r>
              <a:t/>
            </a:r>
            <a:endParaRPr b="0" i="0" sz="2400" u="none" cap="none" strike="noStrike">
              <a:solidFill>
                <a:srgbClr val="252F66"/>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They had smoked peyote during a religious ceremony. Because of this drug use—religiously motivated or not—Oregon then denied them unemployment benefits. </a:t>
            </a:r>
            <a:endParaRPr/>
          </a:p>
        </p:txBody>
      </p:sp>
      <p:pic>
        <p:nvPicPr>
          <p:cNvPr id="356" name="Google Shape;356;p55"/>
          <p:cNvPicPr preferRelativeResize="0"/>
          <p:nvPr/>
        </p:nvPicPr>
        <p:blipFill rotWithShape="1">
          <a:blip r:embed="rId3">
            <a:alphaModFix/>
          </a:blip>
          <a:srcRect b="0" l="0" r="0" t="0"/>
          <a:stretch/>
        </p:blipFill>
        <p:spPr>
          <a:xfrm>
            <a:off x="414152" y="1045469"/>
            <a:ext cx="2400300" cy="3846634"/>
          </a:xfrm>
          <a:prstGeom prst="rect">
            <a:avLst/>
          </a:prstGeom>
          <a:noFill/>
          <a:ln>
            <a:noFill/>
          </a:ln>
          <a:effectLst>
            <a:outerShdw blurRad="292100" rotWithShape="0" algn="tl" dir="2700000" dist="139700">
              <a:srgbClr val="333333">
                <a:alpha val="64705"/>
              </a:srgbClr>
            </a:outerShdw>
          </a:effectLst>
        </p:spPr>
      </p:pic>
      <p:sp>
        <p:nvSpPr>
          <p:cNvPr id="357" name="Google Shape;357;p55"/>
          <p:cNvSpPr/>
          <p:nvPr/>
        </p:nvSpPr>
        <p:spPr>
          <a:xfrm>
            <a:off x="246463" y="3989536"/>
            <a:ext cx="2264155" cy="369332"/>
          </a:xfrm>
          <a:prstGeom prst="rect">
            <a:avLst/>
          </a:prstGeom>
          <a:solidFill>
            <a:srgbClr val="203864"/>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Alfred Leo Smith</a:t>
            </a:r>
            <a:endParaRPr/>
          </a:p>
        </p:txBody>
      </p:sp>
      <p:sp>
        <p:nvSpPr>
          <p:cNvPr id="358" name="Google Shape;358;p55"/>
          <p:cNvSpPr/>
          <p:nvPr/>
        </p:nvSpPr>
        <p:spPr>
          <a:xfrm>
            <a:off x="719899" y="302385"/>
            <a:ext cx="5609647" cy="55188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EMPLOYMENT DIVISION V. SMITH </a:t>
            </a:r>
            <a:r>
              <a:rPr b="1" i="0" lang="en-US" sz="2000" u="none" cap="none" strike="noStrike">
                <a:solidFill>
                  <a:srgbClr val="FFFFFF"/>
                </a:solidFill>
                <a:latin typeface="Quattrocento Sans"/>
                <a:ea typeface="Quattrocento Sans"/>
                <a:cs typeface="Quattrocento Sans"/>
                <a:sym typeface="Quattrocento Sans"/>
              </a:rPr>
              <a:t>(1990)</a:t>
            </a:r>
            <a:endParaRPr b="0" i="0" sz="11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62" name="Shape 362"/>
        <p:cNvGrpSpPr/>
        <p:nvPr/>
      </p:nvGrpSpPr>
      <p:grpSpPr>
        <a:xfrm>
          <a:off x="0" y="0"/>
          <a:ext cx="0" cy="0"/>
          <a:chOff x="0" y="0"/>
          <a:chExt cx="0" cy="0"/>
        </a:xfrm>
      </p:grpSpPr>
      <p:pic>
        <p:nvPicPr>
          <p:cNvPr id="363" name="Google Shape;363;p56"/>
          <p:cNvPicPr preferRelativeResize="0"/>
          <p:nvPr/>
        </p:nvPicPr>
        <p:blipFill rotWithShape="1">
          <a:blip r:embed="rId3">
            <a:alphaModFix/>
          </a:blip>
          <a:srcRect b="0" l="10635" r="7479" t="0"/>
          <a:stretch/>
        </p:blipFill>
        <p:spPr>
          <a:xfrm>
            <a:off x="506717" y="1049275"/>
            <a:ext cx="2479909" cy="3785651"/>
          </a:xfrm>
          <a:prstGeom prst="rect">
            <a:avLst/>
          </a:prstGeom>
          <a:noFill/>
          <a:ln>
            <a:noFill/>
          </a:ln>
          <a:effectLst>
            <a:outerShdw blurRad="292100" rotWithShape="0" algn="tl" dir="2700000" dist="139700">
              <a:srgbClr val="333333">
                <a:alpha val="64705"/>
              </a:srgbClr>
            </a:outerShdw>
          </a:effectLst>
        </p:spPr>
      </p:pic>
      <p:sp>
        <p:nvSpPr>
          <p:cNvPr id="364" name="Google Shape;364;p56"/>
          <p:cNvSpPr/>
          <p:nvPr/>
        </p:nvSpPr>
        <p:spPr>
          <a:xfrm>
            <a:off x="3645725" y="1010283"/>
            <a:ext cx="3495034" cy="378565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When they challenged this action on free exercise grounds, the Supreme Court rejected their claim. </a:t>
            </a:r>
            <a:endParaRPr/>
          </a:p>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Justice Scalia—writing for the majority—traded the traditional test for a clearer rule that was even less protective of religious objectors.</a:t>
            </a:r>
            <a:endParaRPr/>
          </a:p>
        </p:txBody>
      </p:sp>
      <p:sp>
        <p:nvSpPr>
          <p:cNvPr id="365" name="Google Shape;365;p56"/>
          <p:cNvSpPr/>
          <p:nvPr/>
        </p:nvSpPr>
        <p:spPr>
          <a:xfrm>
            <a:off x="246463" y="3989536"/>
            <a:ext cx="2264155" cy="369332"/>
          </a:xfrm>
          <a:prstGeom prst="rect">
            <a:avLst/>
          </a:prstGeom>
          <a:solidFill>
            <a:srgbClr val="203864"/>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Calibri"/>
                <a:ea typeface="Calibri"/>
                <a:cs typeface="Calibri"/>
                <a:sym typeface="Calibri"/>
              </a:rPr>
              <a:t>Justice Antonin Scalia</a:t>
            </a:r>
            <a:endParaRPr/>
          </a:p>
        </p:txBody>
      </p:sp>
      <p:sp>
        <p:nvSpPr>
          <p:cNvPr id="366" name="Google Shape;366;p56"/>
          <p:cNvSpPr/>
          <p:nvPr/>
        </p:nvSpPr>
        <p:spPr>
          <a:xfrm>
            <a:off x="719899" y="302385"/>
            <a:ext cx="5609647" cy="55188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EMPLOYMENT DIVISION V. SMITH </a:t>
            </a:r>
            <a:r>
              <a:rPr b="1" i="0" lang="en-US" sz="2000" u="none" cap="none" strike="noStrike">
                <a:solidFill>
                  <a:srgbClr val="FFFFFF"/>
                </a:solidFill>
                <a:latin typeface="Quattrocento Sans"/>
                <a:ea typeface="Quattrocento Sans"/>
                <a:cs typeface="Quattrocento Sans"/>
                <a:sym typeface="Quattrocento Sans"/>
              </a:rPr>
              <a:t>(1990)</a:t>
            </a:r>
            <a:endParaRPr b="0" i="0" sz="11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71" name="Shape 71"/>
        <p:cNvGrpSpPr/>
        <p:nvPr/>
      </p:nvGrpSpPr>
      <p:grpSpPr>
        <a:xfrm>
          <a:off x="0" y="0"/>
          <a:ext cx="0" cy="0"/>
          <a:chOff x="0" y="0"/>
          <a:chExt cx="0" cy="0"/>
        </a:xfrm>
      </p:grpSpPr>
      <p:sp>
        <p:nvSpPr>
          <p:cNvPr id="72" name="Google Shape;72;p12"/>
          <p:cNvSpPr/>
          <p:nvPr/>
        </p:nvSpPr>
        <p:spPr>
          <a:xfrm>
            <a:off x="686468" y="463268"/>
            <a:ext cx="5432527" cy="6963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3200" u="none" cap="none" strike="noStrike">
                <a:solidFill>
                  <a:schemeClr val="lt1"/>
                </a:solidFill>
                <a:latin typeface="Quattrocento Sans"/>
                <a:ea typeface="Quattrocento Sans"/>
                <a:cs typeface="Quattrocento Sans"/>
                <a:sym typeface="Quattrocento Sans"/>
              </a:rPr>
              <a:t>THE FIRST AMENDMENT </a:t>
            </a:r>
            <a:endParaRPr b="0" i="0" sz="1050" u="none" cap="none" strike="noStrike">
              <a:solidFill>
                <a:srgbClr val="000000"/>
              </a:solidFill>
              <a:latin typeface="Quattrocento Sans"/>
              <a:ea typeface="Quattrocento Sans"/>
              <a:cs typeface="Quattrocento Sans"/>
              <a:sym typeface="Quattrocento Sans"/>
            </a:endParaRPr>
          </a:p>
        </p:txBody>
      </p:sp>
      <p:sp>
        <p:nvSpPr>
          <p:cNvPr id="73" name="Google Shape;73;p12"/>
          <p:cNvSpPr/>
          <p:nvPr/>
        </p:nvSpPr>
        <p:spPr>
          <a:xfrm>
            <a:off x="446913" y="1645753"/>
            <a:ext cx="1478904" cy="471975"/>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1200" u="none" cap="none" strike="noStrike">
                <a:solidFill>
                  <a:schemeClr val="lt1"/>
                </a:solidFill>
                <a:latin typeface="Quattrocento Sans"/>
                <a:ea typeface="Quattrocento Sans"/>
                <a:cs typeface="Quattrocento Sans"/>
                <a:sym typeface="Quattrocento Sans"/>
              </a:rPr>
              <a:t>SPEECH AND PRESS</a:t>
            </a:r>
            <a:endParaRPr b="0" i="0" sz="400" u="none" cap="none" strike="noStrike">
              <a:solidFill>
                <a:srgbClr val="000000"/>
              </a:solidFill>
              <a:latin typeface="Quattrocento Sans"/>
              <a:ea typeface="Quattrocento Sans"/>
              <a:cs typeface="Quattrocento Sans"/>
              <a:sym typeface="Quattrocento Sans"/>
            </a:endParaRPr>
          </a:p>
        </p:txBody>
      </p:sp>
      <p:sp>
        <p:nvSpPr>
          <p:cNvPr id="74" name="Google Shape;74;p12"/>
          <p:cNvSpPr/>
          <p:nvPr/>
        </p:nvSpPr>
        <p:spPr>
          <a:xfrm>
            <a:off x="2335380" y="1645753"/>
            <a:ext cx="2249768" cy="687807"/>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2800" u="none" cap="none" strike="noStrike">
                <a:solidFill>
                  <a:schemeClr val="lt1"/>
                </a:solidFill>
                <a:latin typeface="Quattrocento Sans"/>
                <a:ea typeface="Quattrocento Sans"/>
                <a:cs typeface="Quattrocento Sans"/>
                <a:sym typeface="Quattrocento Sans"/>
              </a:rPr>
              <a:t>RELIGION </a:t>
            </a:r>
            <a:endParaRPr b="0" i="0" sz="1000" u="none" cap="none" strike="noStrike">
              <a:solidFill>
                <a:srgbClr val="000000"/>
              </a:solidFill>
              <a:latin typeface="Quattrocento Sans"/>
              <a:ea typeface="Quattrocento Sans"/>
              <a:cs typeface="Quattrocento Sans"/>
              <a:sym typeface="Quattrocento Sans"/>
            </a:endParaRPr>
          </a:p>
        </p:txBody>
      </p:sp>
      <p:sp>
        <p:nvSpPr>
          <p:cNvPr id="75" name="Google Shape;75;p12"/>
          <p:cNvSpPr/>
          <p:nvPr/>
        </p:nvSpPr>
        <p:spPr>
          <a:xfrm>
            <a:off x="246463" y="3034265"/>
            <a:ext cx="2970531" cy="128224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2400" u="none" cap="none" strike="noStrike">
                <a:solidFill>
                  <a:schemeClr val="lt1"/>
                </a:solidFill>
                <a:latin typeface="Quattrocento Sans"/>
                <a:ea typeface="Quattrocento Sans"/>
                <a:cs typeface="Quattrocento Sans"/>
                <a:sym typeface="Quattrocento Sans"/>
              </a:rPr>
              <a:t>ESTABLISHMENT CLAUSE</a:t>
            </a:r>
            <a:endParaRPr b="0" i="0" sz="900" u="none" cap="none" strike="noStrike">
              <a:solidFill>
                <a:srgbClr val="000000"/>
              </a:solidFill>
              <a:latin typeface="Quattrocento Sans"/>
              <a:ea typeface="Quattrocento Sans"/>
              <a:cs typeface="Quattrocento Sans"/>
              <a:sym typeface="Quattrocento Sans"/>
            </a:endParaRPr>
          </a:p>
        </p:txBody>
      </p:sp>
      <p:sp>
        <p:nvSpPr>
          <p:cNvPr id="76" name="Google Shape;76;p12"/>
          <p:cNvSpPr/>
          <p:nvPr/>
        </p:nvSpPr>
        <p:spPr>
          <a:xfrm>
            <a:off x="3700069" y="3034265"/>
            <a:ext cx="2960231" cy="128224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2400" u="none" cap="none" strike="noStrike">
                <a:solidFill>
                  <a:schemeClr val="lt1"/>
                </a:solidFill>
                <a:latin typeface="Quattrocento Sans"/>
                <a:ea typeface="Quattrocento Sans"/>
                <a:cs typeface="Quattrocento Sans"/>
                <a:sym typeface="Quattrocento Sans"/>
              </a:rPr>
              <a:t>FREE EXERCISE  CLAUSE</a:t>
            </a:r>
            <a:endParaRPr b="0" i="0" sz="900" u="none" cap="none" strike="noStrike">
              <a:solidFill>
                <a:srgbClr val="000000"/>
              </a:solidFill>
              <a:latin typeface="Quattrocento Sans"/>
              <a:ea typeface="Quattrocento Sans"/>
              <a:cs typeface="Quattrocento Sans"/>
              <a:sym typeface="Quattrocento Sans"/>
            </a:endParaRPr>
          </a:p>
        </p:txBody>
      </p:sp>
      <p:sp>
        <p:nvSpPr>
          <p:cNvPr id="77" name="Google Shape;77;p12"/>
          <p:cNvSpPr/>
          <p:nvPr/>
        </p:nvSpPr>
        <p:spPr>
          <a:xfrm>
            <a:off x="1079111" y="1262960"/>
            <a:ext cx="214507" cy="279400"/>
          </a:xfrm>
          <a:prstGeom prst="downArrow">
            <a:avLst>
              <a:gd fmla="val 50000" name="adj1"/>
              <a:gd fmla="val 50000" name="adj2"/>
            </a:avLst>
          </a:prstGeom>
          <a:solidFill>
            <a:srgbClr val="CC063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8" name="Google Shape;78;p12"/>
          <p:cNvSpPr/>
          <p:nvPr/>
        </p:nvSpPr>
        <p:spPr>
          <a:xfrm>
            <a:off x="3353010" y="1278467"/>
            <a:ext cx="214507" cy="279400"/>
          </a:xfrm>
          <a:prstGeom prst="downArrow">
            <a:avLst>
              <a:gd fmla="val 50000" name="adj1"/>
              <a:gd fmla="val 50000" name="adj2"/>
            </a:avLst>
          </a:prstGeom>
          <a:solidFill>
            <a:srgbClr val="CC063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9" name="Google Shape;79;p12"/>
          <p:cNvSpPr/>
          <p:nvPr/>
        </p:nvSpPr>
        <p:spPr>
          <a:xfrm>
            <a:off x="5637157" y="1272828"/>
            <a:ext cx="214507" cy="279400"/>
          </a:xfrm>
          <a:prstGeom prst="downArrow">
            <a:avLst>
              <a:gd fmla="val 50000" name="adj1"/>
              <a:gd fmla="val 50000" name="adj2"/>
            </a:avLst>
          </a:prstGeom>
          <a:solidFill>
            <a:srgbClr val="CC063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0" name="Google Shape;80;p12"/>
          <p:cNvSpPr/>
          <p:nvPr/>
        </p:nvSpPr>
        <p:spPr>
          <a:xfrm>
            <a:off x="2760134" y="2412953"/>
            <a:ext cx="287866" cy="533426"/>
          </a:xfrm>
          <a:prstGeom prst="downArrow">
            <a:avLst>
              <a:gd fmla="val 50000" name="adj1"/>
              <a:gd fmla="val 50000" name="adj2"/>
            </a:avLst>
          </a:prstGeom>
          <a:solidFill>
            <a:srgbClr val="CC063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1" name="Google Shape;81;p12"/>
          <p:cNvSpPr/>
          <p:nvPr/>
        </p:nvSpPr>
        <p:spPr>
          <a:xfrm>
            <a:off x="3935982" y="2412953"/>
            <a:ext cx="287866" cy="533426"/>
          </a:xfrm>
          <a:prstGeom prst="downArrow">
            <a:avLst>
              <a:gd fmla="val 50000" name="adj1"/>
              <a:gd fmla="val 50000" name="adj2"/>
            </a:avLst>
          </a:prstGeom>
          <a:solidFill>
            <a:srgbClr val="CC063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2" name="Google Shape;82;p12"/>
          <p:cNvSpPr/>
          <p:nvPr/>
        </p:nvSpPr>
        <p:spPr>
          <a:xfrm>
            <a:off x="4994712" y="1645753"/>
            <a:ext cx="1478904" cy="471975"/>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1200" u="none" cap="none" strike="noStrike">
                <a:solidFill>
                  <a:schemeClr val="lt1"/>
                </a:solidFill>
                <a:latin typeface="Quattrocento Sans"/>
                <a:ea typeface="Quattrocento Sans"/>
                <a:cs typeface="Quattrocento Sans"/>
                <a:sym typeface="Quattrocento Sans"/>
              </a:rPr>
              <a:t>ASSEMBLY AND PETITION </a:t>
            </a:r>
            <a:endParaRPr b="0" i="0" sz="4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70" name="Shape 370"/>
        <p:cNvGrpSpPr/>
        <p:nvPr/>
      </p:nvGrpSpPr>
      <p:grpSpPr>
        <a:xfrm>
          <a:off x="0" y="0"/>
          <a:ext cx="0" cy="0"/>
          <a:chOff x="0" y="0"/>
          <a:chExt cx="0" cy="0"/>
        </a:xfrm>
      </p:grpSpPr>
      <p:sp>
        <p:nvSpPr>
          <p:cNvPr id="371" name="Google Shape;371;p57"/>
          <p:cNvSpPr/>
          <p:nvPr/>
        </p:nvSpPr>
        <p:spPr>
          <a:xfrm>
            <a:off x="344384" y="1242245"/>
            <a:ext cx="6796375" cy="230832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Justice Scalia wrote that the Free Exercise Clause </a:t>
            </a:r>
            <a:r>
              <a:rPr b="1" i="0" lang="en-US" sz="2400" u="none" cap="none" strike="noStrike">
                <a:solidFill>
                  <a:srgbClr val="252F66"/>
                </a:solidFill>
                <a:latin typeface="Calibri"/>
                <a:ea typeface="Calibri"/>
                <a:cs typeface="Calibri"/>
                <a:sym typeface="Calibri"/>
              </a:rPr>
              <a:t>“does not relieve an individual of the obligation to comply with a valid and neutral law of general applicability on the ground that the law proscribes (or prescribes) conduct that his religion prescribes (or proscribes).” </a:t>
            </a:r>
            <a:endParaRPr/>
          </a:p>
        </p:txBody>
      </p:sp>
      <p:sp>
        <p:nvSpPr>
          <p:cNvPr id="372" name="Google Shape;372;p57"/>
          <p:cNvSpPr/>
          <p:nvPr/>
        </p:nvSpPr>
        <p:spPr>
          <a:xfrm>
            <a:off x="719899" y="302385"/>
            <a:ext cx="5609647" cy="55188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EMPLOYMENT DIVISION V. SMITH </a:t>
            </a:r>
            <a:r>
              <a:rPr b="1" i="0" lang="en-US" sz="2000" u="none" cap="none" strike="noStrike">
                <a:solidFill>
                  <a:srgbClr val="FFFFFF"/>
                </a:solidFill>
                <a:latin typeface="Quattrocento Sans"/>
                <a:ea typeface="Quattrocento Sans"/>
                <a:cs typeface="Quattrocento Sans"/>
                <a:sym typeface="Quattrocento Sans"/>
              </a:rPr>
              <a:t>(1990)</a:t>
            </a:r>
            <a:endParaRPr b="0" i="0" sz="11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76" name="Shape 376"/>
        <p:cNvGrpSpPr/>
        <p:nvPr/>
      </p:nvGrpSpPr>
      <p:grpSpPr>
        <a:xfrm>
          <a:off x="0" y="0"/>
          <a:ext cx="0" cy="0"/>
          <a:chOff x="0" y="0"/>
          <a:chExt cx="0" cy="0"/>
        </a:xfrm>
      </p:grpSpPr>
      <p:sp>
        <p:nvSpPr>
          <p:cNvPr id="377" name="Google Shape;377;p58"/>
          <p:cNvSpPr/>
          <p:nvPr/>
        </p:nvSpPr>
        <p:spPr>
          <a:xfrm>
            <a:off x="719899" y="302385"/>
            <a:ext cx="5609647" cy="55188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EMPLOYMENT DIVISION V. SMITH </a:t>
            </a:r>
            <a:r>
              <a:rPr b="1" i="0" lang="en-US" sz="2000" u="none" cap="none" strike="noStrike">
                <a:solidFill>
                  <a:srgbClr val="FFFFFF"/>
                </a:solidFill>
                <a:latin typeface="Quattrocento Sans"/>
                <a:ea typeface="Quattrocento Sans"/>
                <a:cs typeface="Quattrocento Sans"/>
                <a:sym typeface="Quattrocento Sans"/>
              </a:rPr>
              <a:t>(1990)</a:t>
            </a:r>
            <a:endParaRPr b="0" i="0" sz="1100" u="none" cap="none" strike="noStrike">
              <a:solidFill>
                <a:srgbClr val="000000"/>
              </a:solidFill>
              <a:latin typeface="Quattrocento Sans"/>
              <a:ea typeface="Quattrocento Sans"/>
              <a:cs typeface="Quattrocento Sans"/>
              <a:sym typeface="Quattrocento Sans"/>
            </a:endParaRPr>
          </a:p>
        </p:txBody>
      </p:sp>
      <p:sp>
        <p:nvSpPr>
          <p:cNvPr id="378" name="Google Shape;378;p58"/>
          <p:cNvSpPr/>
          <p:nvPr/>
        </p:nvSpPr>
        <p:spPr>
          <a:xfrm>
            <a:off x="344384" y="1242245"/>
            <a:ext cx="6796375" cy="30469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Scalia echoed Reynolds’s concern that religious exemptions permit a person, </a:t>
            </a:r>
            <a:r>
              <a:rPr b="1" i="0" lang="en-US" sz="2400" u="none" cap="none" strike="noStrike">
                <a:solidFill>
                  <a:srgbClr val="252F66"/>
                </a:solidFill>
                <a:latin typeface="Calibri"/>
                <a:ea typeface="Calibri"/>
                <a:cs typeface="Calibri"/>
                <a:sym typeface="Calibri"/>
              </a:rPr>
              <a:t>“by virtue of his beliefs, to become a law unto himself,” contradicting “both constitutional tradition and common sense.” </a:t>
            </a:r>
            <a:endParaRPr/>
          </a:p>
          <a:p>
            <a:pPr indent="0" lvl="0" marL="0" marR="0" rtl="0" algn="l">
              <a:lnSpc>
                <a:spcPct val="100000"/>
              </a:lnSpc>
              <a:spcBef>
                <a:spcPts val="0"/>
              </a:spcBef>
              <a:spcAft>
                <a:spcPts val="0"/>
              </a:spcAft>
              <a:buNone/>
            </a:pPr>
            <a:r>
              <a:t/>
            </a:r>
            <a:endParaRPr b="0" i="0" sz="2400" u="none" cap="none" strike="noStrike">
              <a:solidFill>
                <a:srgbClr val="252F66"/>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Any religious exceptions to general laws, therefore, must come from the </a:t>
            </a:r>
            <a:r>
              <a:rPr b="1" i="0" lang="en-US" sz="2400" u="none" cap="none" strike="noStrike">
                <a:solidFill>
                  <a:srgbClr val="252F66"/>
                </a:solidFill>
                <a:latin typeface="Calibri"/>
                <a:ea typeface="Calibri"/>
                <a:cs typeface="Calibri"/>
                <a:sym typeface="Calibri"/>
              </a:rPr>
              <a:t>“political process.”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82" name="Shape 382"/>
        <p:cNvGrpSpPr/>
        <p:nvPr/>
      </p:nvGrpSpPr>
      <p:grpSpPr>
        <a:xfrm>
          <a:off x="0" y="0"/>
          <a:ext cx="0" cy="0"/>
          <a:chOff x="0" y="0"/>
          <a:chExt cx="0" cy="0"/>
        </a:xfrm>
      </p:grpSpPr>
      <p:sp>
        <p:nvSpPr>
          <p:cNvPr id="383" name="Google Shape;383;p59"/>
          <p:cNvSpPr/>
          <p:nvPr/>
        </p:nvSpPr>
        <p:spPr>
          <a:xfrm>
            <a:off x="256762" y="251397"/>
            <a:ext cx="5063383" cy="63925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2000" u="none" cap="none" strike="noStrike">
                <a:solidFill>
                  <a:srgbClr val="FFFFFF"/>
                </a:solidFill>
                <a:latin typeface="Quattrocento Sans"/>
                <a:ea typeface="Quattrocento Sans"/>
                <a:cs typeface="Quattrocento Sans"/>
                <a:sym typeface="Quattrocento Sans"/>
              </a:rPr>
              <a:t>CONGRESSIONAL LEGISLATION </a:t>
            </a:r>
            <a:endParaRPr b="0" i="0" sz="1100" u="none" cap="none" strike="noStrike">
              <a:solidFill>
                <a:srgbClr val="000000"/>
              </a:solidFill>
              <a:latin typeface="Quattrocento Sans"/>
              <a:ea typeface="Quattrocento Sans"/>
              <a:cs typeface="Quattrocento Sans"/>
              <a:sym typeface="Quattrocento Sans"/>
            </a:endParaRPr>
          </a:p>
        </p:txBody>
      </p:sp>
      <p:sp>
        <p:nvSpPr>
          <p:cNvPr id="384" name="Google Shape;384;p59"/>
          <p:cNvSpPr/>
          <p:nvPr/>
        </p:nvSpPr>
        <p:spPr>
          <a:xfrm>
            <a:off x="344384" y="1242245"/>
            <a:ext cx="6796375" cy="341632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252F66"/>
                </a:solidFill>
                <a:latin typeface="Calibri"/>
                <a:ea typeface="Calibri"/>
                <a:cs typeface="Calibri"/>
                <a:sym typeface="Calibri"/>
              </a:rPr>
              <a:t>Religious Freedom Restoration Act (1993)</a:t>
            </a:r>
            <a:endParaRPr/>
          </a:p>
          <a:p>
            <a:pPr indent="-342900" lvl="0" marL="34290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252F66"/>
                </a:solidFill>
                <a:latin typeface="Calibri"/>
                <a:ea typeface="Calibri"/>
                <a:cs typeface="Calibri"/>
                <a:sym typeface="Calibri"/>
              </a:rPr>
              <a:t>Religious Land Use and Institutionalized Persons Act</a:t>
            </a:r>
            <a:endParaRPr/>
          </a:p>
          <a:p>
            <a:pPr indent="0" lvl="0" marL="0" marR="0" rtl="0" algn="l">
              <a:lnSpc>
                <a:spcPct val="100000"/>
              </a:lnSpc>
              <a:spcBef>
                <a:spcPts val="0"/>
              </a:spcBef>
              <a:spcAft>
                <a:spcPts val="0"/>
              </a:spcAft>
              <a:buNone/>
            </a:pPr>
            <a:r>
              <a:t/>
            </a:r>
            <a:endParaRPr b="0" i="0" sz="2400" u="none" cap="none" strike="noStrike">
              <a:solidFill>
                <a:srgbClr val="252F66"/>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Allow courts to exempt a person from any law that imposes a substantial burden on sincere religious beliefs or actions, unless the government can show that the law is the “least restrictive means” of furthering a “compelling governmental interest.”.</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88" name="Shape 388"/>
        <p:cNvGrpSpPr/>
        <p:nvPr/>
      </p:nvGrpSpPr>
      <p:grpSpPr>
        <a:xfrm>
          <a:off x="0" y="0"/>
          <a:ext cx="0" cy="0"/>
          <a:chOff x="0" y="0"/>
          <a:chExt cx="0" cy="0"/>
        </a:xfrm>
      </p:grpSpPr>
      <p:sp>
        <p:nvSpPr>
          <p:cNvPr id="389" name="Google Shape;389;p60"/>
          <p:cNvSpPr/>
          <p:nvPr/>
        </p:nvSpPr>
        <p:spPr>
          <a:xfrm>
            <a:off x="743651" y="327058"/>
            <a:ext cx="6060911" cy="55188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BURWELL V. HOBBY LOBBY STORES INC </a:t>
            </a:r>
            <a:r>
              <a:rPr b="1" i="0" lang="en-US" sz="2000" u="none" cap="none" strike="noStrike">
                <a:solidFill>
                  <a:srgbClr val="FFFFFF"/>
                </a:solidFill>
                <a:latin typeface="Quattrocento Sans"/>
                <a:ea typeface="Quattrocento Sans"/>
                <a:cs typeface="Quattrocento Sans"/>
                <a:sym typeface="Quattrocento Sans"/>
              </a:rPr>
              <a:t>(2014)</a:t>
            </a:r>
            <a:endParaRPr b="0" i="0" sz="1100" u="none" cap="none" strike="noStrike">
              <a:solidFill>
                <a:srgbClr val="000000"/>
              </a:solidFill>
              <a:latin typeface="Quattrocento Sans"/>
              <a:ea typeface="Quattrocento Sans"/>
              <a:cs typeface="Quattrocento Sans"/>
              <a:sym typeface="Quattrocento Sans"/>
            </a:endParaRPr>
          </a:p>
        </p:txBody>
      </p:sp>
      <p:sp>
        <p:nvSpPr>
          <p:cNvPr id="390" name="Google Shape;390;p60"/>
          <p:cNvSpPr/>
          <p:nvPr/>
        </p:nvSpPr>
        <p:spPr>
          <a:xfrm>
            <a:off x="304667" y="3616113"/>
            <a:ext cx="6938877"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The Court by a 5-4 vote excused a commercial family-owned corporation from complying with the Affordable Care Act’s “contraception mandate.” </a:t>
            </a:r>
            <a:endParaRPr/>
          </a:p>
        </p:txBody>
      </p:sp>
      <p:pic>
        <p:nvPicPr>
          <p:cNvPr id="391" name="Google Shape;391;p60"/>
          <p:cNvPicPr preferRelativeResize="0"/>
          <p:nvPr/>
        </p:nvPicPr>
        <p:blipFill rotWithShape="1">
          <a:blip r:embed="rId3">
            <a:alphaModFix/>
          </a:blip>
          <a:srcRect b="0" l="0" r="0" t="0"/>
          <a:stretch/>
        </p:blipFill>
        <p:spPr>
          <a:xfrm>
            <a:off x="1475053" y="1056959"/>
            <a:ext cx="4312132" cy="2360444"/>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95" name="Shape 395"/>
        <p:cNvGrpSpPr/>
        <p:nvPr/>
      </p:nvGrpSpPr>
      <p:grpSpPr>
        <a:xfrm>
          <a:off x="0" y="0"/>
          <a:ext cx="0" cy="0"/>
          <a:chOff x="0" y="0"/>
          <a:chExt cx="0" cy="0"/>
        </a:xfrm>
      </p:grpSpPr>
      <p:sp>
        <p:nvSpPr>
          <p:cNvPr id="396" name="Google Shape;396;p61"/>
          <p:cNvSpPr/>
          <p:nvPr/>
        </p:nvSpPr>
        <p:spPr>
          <a:xfrm>
            <a:off x="541770" y="275147"/>
            <a:ext cx="6060911" cy="805507"/>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CHURCH OF THE LUKUMI BABALU AYE, INC. V. CITY OF HIALEAH </a:t>
            </a:r>
            <a:r>
              <a:rPr b="1" i="0" lang="en-US" sz="2000" u="none" cap="none" strike="noStrike">
                <a:solidFill>
                  <a:srgbClr val="FFFFFF"/>
                </a:solidFill>
                <a:latin typeface="Quattrocento Sans"/>
                <a:ea typeface="Quattrocento Sans"/>
                <a:cs typeface="Quattrocento Sans"/>
                <a:sym typeface="Quattrocento Sans"/>
              </a:rPr>
              <a:t>(1993)</a:t>
            </a:r>
            <a:endParaRPr b="0" i="0" sz="1100" u="none" cap="none" strike="noStrike">
              <a:solidFill>
                <a:srgbClr val="000000"/>
              </a:solidFill>
              <a:latin typeface="Quattrocento Sans"/>
              <a:ea typeface="Quattrocento Sans"/>
              <a:cs typeface="Quattrocento Sans"/>
              <a:sym typeface="Quattrocento Sans"/>
            </a:endParaRPr>
          </a:p>
        </p:txBody>
      </p:sp>
      <p:sp>
        <p:nvSpPr>
          <p:cNvPr id="397" name="Google Shape;397;p61"/>
          <p:cNvSpPr/>
          <p:nvPr/>
        </p:nvSpPr>
        <p:spPr>
          <a:xfrm>
            <a:off x="256762" y="1201453"/>
            <a:ext cx="6963435" cy="31700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000" u="none" cap="none" strike="noStrike">
                <a:solidFill>
                  <a:srgbClr val="252F66"/>
                </a:solidFill>
                <a:latin typeface="Calibri"/>
                <a:ea typeface="Calibri"/>
                <a:cs typeface="Calibri"/>
                <a:sym typeface="Calibri"/>
              </a:rPr>
              <a:t>The Court unanimously struck down a local law against the “unnecessary” killing of animals in a “ritual or ceremony” because the law was </a:t>
            </a:r>
            <a:r>
              <a:rPr b="1" i="0" lang="en-US" sz="2000" u="none" cap="none" strike="noStrike">
                <a:solidFill>
                  <a:srgbClr val="252F66"/>
                </a:solidFill>
                <a:latin typeface="Calibri"/>
                <a:ea typeface="Calibri"/>
                <a:cs typeface="Calibri"/>
                <a:sym typeface="Calibri"/>
              </a:rPr>
              <a:t>directed</a:t>
            </a:r>
            <a:r>
              <a:rPr b="0" i="0" lang="en-US" sz="2000" u="none" cap="none" strike="noStrike">
                <a:solidFill>
                  <a:srgbClr val="252F66"/>
                </a:solidFill>
                <a:latin typeface="Calibri"/>
                <a:ea typeface="Calibri"/>
                <a:cs typeface="Calibri"/>
                <a:sym typeface="Calibri"/>
              </a:rPr>
              <a:t> against the Santeria religion, which uses animal sacrifice as one of its principal forms of worship.</a:t>
            </a:r>
            <a:endParaRPr/>
          </a:p>
          <a:p>
            <a:pPr indent="0" lvl="0" marL="0" marR="0" rtl="0" algn="l">
              <a:lnSpc>
                <a:spcPct val="100000"/>
              </a:lnSpc>
              <a:spcBef>
                <a:spcPts val="0"/>
              </a:spcBef>
              <a:spcAft>
                <a:spcPts val="0"/>
              </a:spcAft>
              <a:buNone/>
            </a:pPr>
            <a:r>
              <a:t/>
            </a:r>
            <a:endParaRPr b="0" i="0" sz="2000" u="none" cap="none" strike="noStrike">
              <a:solidFill>
                <a:srgbClr val="252F66"/>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000" u="none" cap="none" strike="noStrike">
                <a:solidFill>
                  <a:srgbClr val="252F66"/>
                </a:solidFill>
                <a:latin typeface="Calibri"/>
                <a:ea typeface="Calibri"/>
                <a:cs typeface="Calibri"/>
                <a:sym typeface="Calibri"/>
              </a:rPr>
              <a:t>The Court said that </a:t>
            </a:r>
            <a:r>
              <a:rPr b="0" i="1" lang="en-US" sz="2000" u="none" cap="none" strike="noStrike">
                <a:solidFill>
                  <a:srgbClr val="252F66"/>
                </a:solidFill>
                <a:latin typeface="Calibri"/>
                <a:ea typeface="Calibri"/>
                <a:cs typeface="Calibri"/>
                <a:sym typeface="Calibri"/>
              </a:rPr>
              <a:t>Smith</a:t>
            </a:r>
            <a:r>
              <a:rPr b="0" i="0" lang="en-US" sz="2000" u="none" cap="none" strike="noStrike">
                <a:solidFill>
                  <a:srgbClr val="252F66"/>
                </a:solidFill>
                <a:latin typeface="Calibri"/>
                <a:ea typeface="Calibri"/>
                <a:cs typeface="Calibri"/>
                <a:sym typeface="Calibri"/>
              </a:rPr>
              <a:t> was still good law, but that Smith’s (easy-to-pass) test didn’t apply in a case like this one—when a law was drawn to apply only to a small and unpopular religious sect. So, with </a:t>
            </a:r>
            <a:r>
              <a:rPr b="0" i="1" lang="en-US" sz="2000" u="none" cap="none" strike="noStrike">
                <a:solidFill>
                  <a:srgbClr val="252F66"/>
                </a:solidFill>
                <a:latin typeface="Calibri"/>
                <a:ea typeface="Calibri"/>
                <a:cs typeface="Calibri"/>
                <a:sym typeface="Calibri"/>
              </a:rPr>
              <a:t>Lukumi</a:t>
            </a:r>
            <a:r>
              <a:rPr b="0" i="0" lang="en-US" sz="2000" u="none" cap="none" strike="noStrike">
                <a:solidFill>
                  <a:srgbClr val="252F66"/>
                </a:solidFill>
                <a:latin typeface="Calibri"/>
                <a:ea typeface="Calibri"/>
                <a:cs typeface="Calibri"/>
                <a:sym typeface="Calibri"/>
              </a:rPr>
              <a:t>, the Court wrote a strong anti-discrimination principle into Free Exercise law.</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401" name="Shape 401"/>
        <p:cNvGrpSpPr/>
        <p:nvPr/>
      </p:nvGrpSpPr>
      <p:grpSpPr>
        <a:xfrm>
          <a:off x="0" y="0"/>
          <a:ext cx="0" cy="0"/>
          <a:chOff x="0" y="0"/>
          <a:chExt cx="0" cy="0"/>
        </a:xfrm>
      </p:grpSpPr>
      <p:sp>
        <p:nvSpPr>
          <p:cNvPr id="402" name="Google Shape;402;p62"/>
          <p:cNvSpPr/>
          <p:nvPr/>
        </p:nvSpPr>
        <p:spPr>
          <a:xfrm>
            <a:off x="463138" y="1417588"/>
            <a:ext cx="6745184" cy="230832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The Court struck down Montana’s “no aid” provision, which prevented religious schools and religious parents from receiving public benefits because of the religious nature of the school.  The Court ruled that this was a violation of the Free Exercise Clause.</a:t>
            </a:r>
            <a:endParaRPr/>
          </a:p>
        </p:txBody>
      </p:sp>
      <p:sp>
        <p:nvSpPr>
          <p:cNvPr id="403" name="Google Shape;403;p62"/>
          <p:cNvSpPr/>
          <p:nvPr/>
        </p:nvSpPr>
        <p:spPr>
          <a:xfrm>
            <a:off x="589271" y="263272"/>
            <a:ext cx="6096537" cy="805507"/>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ESPINOZA V. MONTANA DEPARTMENT OF REVENUE (2020)</a:t>
            </a:r>
            <a:endParaRPr b="0" i="0" sz="11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407" name="Shape 407"/>
        <p:cNvGrpSpPr/>
        <p:nvPr/>
      </p:nvGrpSpPr>
      <p:grpSpPr>
        <a:xfrm>
          <a:off x="0" y="0"/>
          <a:ext cx="0" cy="0"/>
          <a:chOff x="0" y="0"/>
          <a:chExt cx="0" cy="0"/>
        </a:xfrm>
      </p:grpSpPr>
      <p:sp>
        <p:nvSpPr>
          <p:cNvPr id="408" name="Google Shape;408;p63"/>
          <p:cNvSpPr/>
          <p:nvPr/>
        </p:nvSpPr>
        <p:spPr>
          <a:xfrm>
            <a:off x="256762" y="1201453"/>
            <a:ext cx="6963435" cy="378565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252F66"/>
                </a:solidFill>
                <a:latin typeface="Calibri"/>
                <a:ea typeface="Calibri"/>
                <a:cs typeface="Calibri"/>
                <a:sym typeface="Calibri"/>
              </a:rPr>
              <a:t>The Free Exercise Clause </a:t>
            </a:r>
            <a:r>
              <a:rPr b="1" i="0" lang="en-US" sz="2400" u="none" cap="none" strike="noStrike">
                <a:solidFill>
                  <a:srgbClr val="252F66"/>
                </a:solidFill>
                <a:latin typeface="Calibri"/>
                <a:ea typeface="Calibri"/>
                <a:cs typeface="Calibri"/>
                <a:sym typeface="Calibri"/>
              </a:rPr>
              <a:t>“protects religious observers against unequal treatment” </a:t>
            </a:r>
            <a:r>
              <a:rPr b="0" i="0" lang="en-US" sz="2400" u="none" cap="none" strike="noStrike">
                <a:solidFill>
                  <a:srgbClr val="252F66"/>
                </a:solidFill>
                <a:latin typeface="Calibri"/>
                <a:ea typeface="Calibri"/>
                <a:cs typeface="Calibri"/>
                <a:sym typeface="Calibri"/>
              </a:rPr>
              <a:t>and against </a:t>
            </a:r>
            <a:r>
              <a:rPr b="1" i="0" lang="en-US" sz="2400" u="none" cap="none" strike="noStrike">
                <a:solidFill>
                  <a:srgbClr val="252F66"/>
                </a:solidFill>
                <a:latin typeface="Calibri"/>
                <a:ea typeface="Calibri"/>
                <a:cs typeface="Calibri"/>
                <a:sym typeface="Calibri"/>
              </a:rPr>
              <a:t>“laws that impose special disabilities on the basis of religious status.” </a:t>
            </a:r>
            <a:r>
              <a:rPr b="0" i="0" lang="en-US" sz="2400" u="none" cap="none" strike="noStrike">
                <a:solidFill>
                  <a:srgbClr val="252F66"/>
                </a:solidFill>
                <a:latin typeface="Calibri"/>
                <a:ea typeface="Calibri"/>
                <a:cs typeface="Calibri"/>
                <a:sym typeface="Calibri"/>
              </a:rPr>
              <a:t> Status-based discrimination—punishing the free exercise of religion by disqualifying the religious from government aid—gets the strictest of scrutiny from the Court. The Court concluded that while states need not give money to private education, once they do, they cannot discriminate solely on the basis of religious belief. </a:t>
            </a:r>
            <a:endParaRPr/>
          </a:p>
        </p:txBody>
      </p:sp>
      <p:sp>
        <p:nvSpPr>
          <p:cNvPr id="409" name="Google Shape;409;p63"/>
          <p:cNvSpPr/>
          <p:nvPr/>
        </p:nvSpPr>
        <p:spPr>
          <a:xfrm>
            <a:off x="589271" y="263272"/>
            <a:ext cx="6096537" cy="805507"/>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1" lang="en-US" sz="2000" u="none" cap="none" strike="noStrike">
                <a:solidFill>
                  <a:srgbClr val="FFFFFF"/>
                </a:solidFill>
                <a:latin typeface="Quattrocento Sans"/>
                <a:ea typeface="Quattrocento Sans"/>
                <a:cs typeface="Quattrocento Sans"/>
                <a:sym typeface="Quattrocento Sans"/>
              </a:rPr>
              <a:t>ESPINOZA V. MONTANA DEPARTMENT OF REVENUE (2020)</a:t>
            </a:r>
            <a:endParaRPr b="0" i="0" sz="11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413" name="Shape 413"/>
        <p:cNvGrpSpPr/>
        <p:nvPr/>
      </p:nvGrpSpPr>
      <p:grpSpPr>
        <a:xfrm>
          <a:off x="0" y="0"/>
          <a:ext cx="0" cy="0"/>
          <a:chOff x="0" y="0"/>
          <a:chExt cx="0" cy="0"/>
        </a:xfrm>
      </p:grpSpPr>
      <p:pic>
        <p:nvPicPr>
          <p:cNvPr id="414" name="Google Shape;414;p64"/>
          <p:cNvPicPr preferRelativeResize="0"/>
          <p:nvPr/>
        </p:nvPicPr>
        <p:blipFill rotWithShape="1">
          <a:blip r:embed="rId3">
            <a:alphaModFix/>
          </a:blip>
          <a:srcRect b="2010" l="1" r="431" t="0"/>
          <a:stretch/>
        </p:blipFill>
        <p:spPr>
          <a:xfrm>
            <a:off x="0" y="5355"/>
            <a:ext cx="7268479" cy="51381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86" name="Shape 86"/>
        <p:cNvGrpSpPr/>
        <p:nvPr/>
      </p:nvGrpSpPr>
      <p:grpSpPr>
        <a:xfrm>
          <a:off x="0" y="0"/>
          <a:ext cx="0" cy="0"/>
          <a:chOff x="0" y="0"/>
          <a:chExt cx="0" cy="0"/>
        </a:xfrm>
      </p:grpSpPr>
      <p:sp>
        <p:nvSpPr>
          <p:cNvPr id="87" name="Google Shape;87;p13"/>
          <p:cNvSpPr/>
          <p:nvPr/>
        </p:nvSpPr>
        <p:spPr>
          <a:xfrm>
            <a:off x="369955" y="1520470"/>
            <a:ext cx="6200177" cy="3393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rgbClr val="252F66"/>
                </a:solidFill>
                <a:latin typeface="Calibri"/>
                <a:ea typeface="Calibri"/>
                <a:cs typeface="Calibri"/>
                <a:sym typeface="Calibri"/>
              </a:rPr>
              <a:t>“Congress shall make no law respecting an establishment of religion</a:t>
            </a:r>
            <a:r>
              <a:rPr b="0" i="0" lang="en-US" sz="2400" u="none" cap="none" strike="noStrike">
                <a:solidFill>
                  <a:srgbClr val="252F66"/>
                </a:solidFill>
                <a:latin typeface="Calibri"/>
                <a:ea typeface="Calibri"/>
                <a:cs typeface="Calibri"/>
                <a:sym typeface="Calibri"/>
              </a:rPr>
              <a:t>, or prohibiting the free exercise thereof;</a:t>
            </a:r>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52F66"/>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rgbClr val="203864"/>
                </a:solidFill>
                <a:latin typeface="Calibri"/>
                <a:ea typeface="Calibri"/>
                <a:cs typeface="Calibri"/>
                <a:sym typeface="Calibri"/>
              </a:rPr>
              <a:t>The </a:t>
            </a:r>
            <a:r>
              <a:rPr b="1" i="0" lang="en-US" sz="2400" u="none" cap="none" strike="noStrike">
                <a:solidFill>
                  <a:srgbClr val="203864"/>
                </a:solidFill>
                <a:latin typeface="Calibri"/>
                <a:ea typeface="Calibri"/>
                <a:cs typeface="Calibri"/>
                <a:sym typeface="Calibri"/>
              </a:rPr>
              <a:t>Establishment Clause </a:t>
            </a:r>
            <a:r>
              <a:rPr b="0" i="0" lang="en-US" sz="2400" u="none" cap="none" strike="noStrike">
                <a:solidFill>
                  <a:srgbClr val="203864"/>
                </a:solidFill>
                <a:latin typeface="Calibri"/>
                <a:ea typeface="Calibri"/>
                <a:cs typeface="Calibri"/>
                <a:sym typeface="Calibri"/>
              </a:rPr>
              <a:t>prohibits the government from establishing or creating a religion in any way—that’s why we don’t have an official religion in the United States.  </a:t>
            </a:r>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252F66"/>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p:txBody>
      </p:sp>
      <p:sp>
        <p:nvSpPr>
          <p:cNvPr id="88" name="Google Shape;88;p13"/>
          <p:cNvSpPr/>
          <p:nvPr/>
        </p:nvSpPr>
        <p:spPr>
          <a:xfrm>
            <a:off x="242715" y="335644"/>
            <a:ext cx="5432527" cy="1089743"/>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3200" u="none" cap="none" strike="noStrike">
                <a:solidFill>
                  <a:schemeClr val="lt1"/>
                </a:solidFill>
                <a:latin typeface="Quattrocento Sans"/>
                <a:ea typeface="Quattrocento Sans"/>
                <a:cs typeface="Quattrocento Sans"/>
                <a:sym typeface="Quattrocento Sans"/>
              </a:rPr>
              <a:t>THE ESTABLISHMENT CLAUSE</a:t>
            </a:r>
            <a:endParaRPr b="0" i="0" sz="105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92" name="Shape 92"/>
        <p:cNvGrpSpPr/>
        <p:nvPr/>
      </p:nvGrpSpPr>
      <p:grpSpPr>
        <a:xfrm>
          <a:off x="0" y="0"/>
          <a:ext cx="0" cy="0"/>
          <a:chOff x="0" y="0"/>
          <a:chExt cx="0" cy="0"/>
        </a:xfrm>
      </p:grpSpPr>
      <p:sp>
        <p:nvSpPr>
          <p:cNvPr id="93" name="Google Shape;93;p14"/>
          <p:cNvSpPr/>
          <p:nvPr/>
        </p:nvSpPr>
        <p:spPr>
          <a:xfrm>
            <a:off x="369955" y="1520470"/>
            <a:ext cx="6200177" cy="3393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252F66"/>
                </a:solidFill>
                <a:latin typeface="Calibri"/>
                <a:ea typeface="Calibri"/>
                <a:cs typeface="Calibri"/>
                <a:sym typeface="Calibri"/>
              </a:rPr>
              <a:t>“Congress shall make no law respecting an establishment of religion, </a:t>
            </a:r>
            <a:r>
              <a:rPr b="1" i="0" lang="en-US" sz="2400" u="sng" cap="none" strike="noStrike">
                <a:solidFill>
                  <a:srgbClr val="252F66"/>
                </a:solidFill>
                <a:latin typeface="Calibri"/>
                <a:ea typeface="Calibri"/>
                <a:cs typeface="Calibri"/>
                <a:sym typeface="Calibri"/>
              </a:rPr>
              <a:t>or prohibiting the free exercise thereof;</a:t>
            </a:r>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52F66"/>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rgbClr val="203864"/>
                </a:solidFill>
                <a:latin typeface="Calibri"/>
                <a:ea typeface="Calibri"/>
                <a:cs typeface="Calibri"/>
                <a:sym typeface="Calibri"/>
              </a:rPr>
              <a:t>The </a:t>
            </a:r>
            <a:r>
              <a:rPr b="1" i="0" lang="en-US" sz="2400" u="none" cap="none" strike="noStrike">
                <a:solidFill>
                  <a:srgbClr val="203864"/>
                </a:solidFill>
                <a:latin typeface="Calibri"/>
                <a:ea typeface="Calibri"/>
                <a:cs typeface="Calibri"/>
                <a:sym typeface="Calibri"/>
              </a:rPr>
              <a:t>Free Exercise Clause </a:t>
            </a:r>
            <a:r>
              <a:rPr b="0" i="0" lang="en-US" sz="2400" u="none" cap="none" strike="noStrike">
                <a:solidFill>
                  <a:srgbClr val="203864"/>
                </a:solidFill>
                <a:latin typeface="Calibri"/>
                <a:ea typeface="Calibri"/>
                <a:cs typeface="Calibri"/>
                <a:sym typeface="Calibri"/>
              </a:rPr>
              <a:t>gives us all the right to worship God, or not, as we choose. That means the government can’t punish you because of your religious beliefs, or because you don’t belong to a church, or believe in God. </a:t>
            </a:r>
            <a:r>
              <a:rPr b="0" i="0" lang="en-US" sz="2400" u="none" cap="none" strike="noStrike">
                <a:solidFill>
                  <a:srgbClr val="252F66"/>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p:txBody>
      </p:sp>
      <p:sp>
        <p:nvSpPr>
          <p:cNvPr id="94" name="Google Shape;94;p14"/>
          <p:cNvSpPr/>
          <p:nvPr/>
        </p:nvSpPr>
        <p:spPr>
          <a:xfrm>
            <a:off x="242715" y="335644"/>
            <a:ext cx="5432527" cy="1089743"/>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3200" u="none" cap="none" strike="noStrike">
                <a:solidFill>
                  <a:schemeClr val="lt1"/>
                </a:solidFill>
                <a:latin typeface="Quattrocento Sans"/>
                <a:ea typeface="Quattrocento Sans"/>
                <a:cs typeface="Quattrocento Sans"/>
                <a:sym typeface="Quattrocento Sans"/>
              </a:rPr>
              <a:t>THE FREE EXERCISE  CLAUSE</a:t>
            </a:r>
            <a:endParaRPr b="0" i="0" sz="105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98" name="Shape 98"/>
        <p:cNvGrpSpPr/>
        <p:nvPr/>
      </p:nvGrpSpPr>
      <p:grpSpPr>
        <a:xfrm>
          <a:off x="0" y="0"/>
          <a:ext cx="0" cy="0"/>
          <a:chOff x="0" y="0"/>
          <a:chExt cx="0" cy="0"/>
        </a:xfrm>
      </p:grpSpPr>
      <p:sp>
        <p:nvSpPr>
          <p:cNvPr id="99" name="Google Shape;99;p15"/>
          <p:cNvSpPr/>
          <p:nvPr/>
        </p:nvSpPr>
        <p:spPr>
          <a:xfrm>
            <a:off x="242716" y="1338599"/>
            <a:ext cx="6762600" cy="2977500"/>
          </a:xfrm>
          <a:prstGeom prst="rect">
            <a:avLst/>
          </a:prstGeom>
          <a:noFill/>
          <a:ln>
            <a:noFill/>
          </a:ln>
        </p:spPr>
        <p:txBody>
          <a:bodyPr anchorCtr="0" anchor="t" bIns="34275" lIns="68575" spcFirstLastPara="1" rIns="68575" wrap="square" tIns="34275">
            <a:noAutofit/>
          </a:bodyPr>
          <a:lstStyle/>
          <a:p>
            <a:pPr indent="-203200" lvl="0" marL="342900" marR="0" rtl="0" algn="l">
              <a:lnSpc>
                <a:spcPct val="100000"/>
              </a:lnSpc>
              <a:spcBef>
                <a:spcPts val="0"/>
              </a:spcBef>
              <a:spcAft>
                <a:spcPts val="0"/>
              </a:spcAft>
              <a:buClr>
                <a:srgbClr val="1F3864"/>
              </a:buClr>
              <a:buSzPts val="2100"/>
              <a:buFont typeface="Arial"/>
              <a:buNone/>
            </a:pPr>
            <a:r>
              <a:t/>
            </a:r>
            <a:endParaRPr b="0" i="0" sz="1100" u="none" cap="none" strike="noStrike">
              <a:solidFill>
                <a:srgbClr val="000000"/>
              </a:solidFill>
              <a:latin typeface="Arial"/>
              <a:ea typeface="Arial"/>
              <a:cs typeface="Arial"/>
              <a:sym typeface="Arial"/>
            </a:endParaRPr>
          </a:p>
        </p:txBody>
      </p:sp>
      <p:sp>
        <p:nvSpPr>
          <p:cNvPr id="100" name="Google Shape;100;p15"/>
          <p:cNvSpPr/>
          <p:nvPr/>
        </p:nvSpPr>
        <p:spPr>
          <a:xfrm>
            <a:off x="242716" y="335645"/>
            <a:ext cx="4589700" cy="6963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3200" u="none" cap="none" strike="noStrike">
                <a:solidFill>
                  <a:schemeClr val="lt1"/>
                </a:solidFill>
                <a:latin typeface="Quattrocento Sans"/>
                <a:ea typeface="Quattrocento Sans"/>
                <a:cs typeface="Quattrocento Sans"/>
                <a:sym typeface="Quattrocento Sans"/>
              </a:rPr>
              <a:t>BIG IDEA</a:t>
            </a:r>
            <a:endParaRPr b="0" i="0" sz="1050" u="none" cap="none" strike="noStrike">
              <a:solidFill>
                <a:srgbClr val="000000"/>
              </a:solidFill>
              <a:latin typeface="Quattrocento Sans"/>
              <a:ea typeface="Quattrocento Sans"/>
              <a:cs typeface="Quattrocento Sans"/>
              <a:sym typeface="Quattrocento Sans"/>
            </a:endParaRPr>
          </a:p>
        </p:txBody>
      </p:sp>
      <p:sp>
        <p:nvSpPr>
          <p:cNvPr id="101" name="Google Shape;101;p15"/>
          <p:cNvSpPr/>
          <p:nvPr/>
        </p:nvSpPr>
        <p:spPr>
          <a:xfrm>
            <a:off x="289060" y="1294477"/>
            <a:ext cx="6232764" cy="35394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800" u="none" cap="none" strike="noStrike">
                <a:solidFill>
                  <a:srgbClr val="203864"/>
                </a:solidFill>
                <a:latin typeface="Calibri"/>
                <a:ea typeface="Calibri"/>
                <a:cs typeface="Calibri"/>
                <a:sym typeface="Calibri"/>
              </a:rPr>
              <a:t>The First Amendment protects religious liberty in two ways.  First, it guards against government establishment of religion.  And second, it protects the free exercise of religion.  Together, these constitutional promises are at the core of our freedom of conscience—the right to freely believe as we wish.</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05" name="Shape 105"/>
        <p:cNvGrpSpPr/>
        <p:nvPr/>
      </p:nvGrpSpPr>
      <p:grpSpPr>
        <a:xfrm>
          <a:off x="0" y="0"/>
          <a:ext cx="0" cy="0"/>
          <a:chOff x="0" y="0"/>
          <a:chExt cx="0" cy="0"/>
        </a:xfrm>
      </p:grpSpPr>
      <p:pic>
        <p:nvPicPr>
          <p:cNvPr id="106" name="Google Shape;106;p16"/>
          <p:cNvPicPr preferRelativeResize="0"/>
          <p:nvPr/>
        </p:nvPicPr>
        <p:blipFill rotWithShape="1">
          <a:blip r:embed="rId3">
            <a:alphaModFix/>
          </a:blip>
          <a:srcRect b="0" l="0" r="0" t="0"/>
          <a:stretch/>
        </p:blipFill>
        <p:spPr>
          <a:xfrm>
            <a:off x="445757" y="1118403"/>
            <a:ext cx="6067859" cy="3467710"/>
          </a:xfrm>
          <a:prstGeom prst="rect">
            <a:avLst/>
          </a:prstGeom>
          <a:noFill/>
          <a:ln>
            <a:noFill/>
          </a:ln>
          <a:effectLst>
            <a:outerShdw blurRad="292100" rotWithShape="0" algn="tl" dir="2700000" dist="139700">
              <a:srgbClr val="333333">
                <a:alpha val="64705"/>
              </a:srgbClr>
            </a:outerShdw>
          </a:effectLst>
        </p:spPr>
      </p:pic>
      <p:sp>
        <p:nvSpPr>
          <p:cNvPr id="107" name="Google Shape;107;p16"/>
          <p:cNvSpPr/>
          <p:nvPr/>
        </p:nvSpPr>
        <p:spPr>
          <a:xfrm>
            <a:off x="240097" y="251397"/>
            <a:ext cx="6187597" cy="6963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US" sz="2800" u="none" cap="none" strike="noStrike">
                <a:solidFill>
                  <a:schemeClr val="lt1"/>
                </a:solidFill>
                <a:latin typeface="Quattrocento Sans"/>
                <a:ea typeface="Quattrocento Sans"/>
                <a:cs typeface="Quattrocento Sans"/>
                <a:sym typeface="Quattrocento Sans"/>
              </a:rPr>
              <a:t>RELIGION IN THE COLONIES </a:t>
            </a:r>
            <a:endParaRPr b="0" i="0" sz="10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