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94.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Lst>
  <p:sldSz cy="6858000" cx="12192000"/>
  <p:notesSz cx="6858000" cy="9144000"/>
  <p:embeddedFontLst>
    <p:embeddedFont>
      <p:font typeface="Quattrocento Sans"/>
      <p:bold r:id="rId102"/>
      <p:boldItalic r:id="rId10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font" Target="fonts/QuattrocentoSans-boldItalic.fntdata"/><Relationship Id="rId102" Type="http://schemas.openxmlformats.org/officeDocument/2006/relationships/font" Target="fonts/QuattrocentoSans-bold.fntdata"/><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1ecc8f1803_2_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g11ecc8f1803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1ecc8f1803_2_1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g11ecc8f1803_2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1ecc8f1803_2_1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11ecc8f1803_2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1ecc8f1803_2_1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11ecc8f1803_2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1ecc8f1803_2_1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11ecc8f1803_2_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1ecc8f1803_2_1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g11ecc8f1803_2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1ecc8f1803_2_20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11ecc8f1803_2_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1ecc8f1803_2_2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g11ecc8f1803_2_2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1ecc8f1803_2_2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g11ecc8f1803_2_2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1ecc8f1803_2_2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g11ecc8f1803_2_2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1ecc8f1803_2_2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g11ecc8f1803_2_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1ecc8f1803_2_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g11ecc8f1803_2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1ecc8f1803_2_2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g11ecc8f1803_2_2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1ecc8f1803_2_28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g11ecc8f1803_2_2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1ecc8f1803_2_3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g11ecc8f1803_2_3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ldukes1@kent.edu</a:t>
            </a:r>
            <a:endParaRPr/>
          </a:p>
        </p:txBody>
      </p:sp>
      <p:sp>
        <p:nvSpPr>
          <p:cNvPr id="410" name="Google Shape;410;g11ecc8f1803_2_30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1ecc8f1803_2_3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g11ecc8f1803_2_3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1ecc8f1803_2_3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g11ecc8f1803_2_3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1ecc8f1803_2_3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g11ecc8f1803_2_3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1ecc8f1803_2_3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g11ecc8f1803_2_3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1ecc8f1803_2_3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g11ecc8f1803_2_3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1ecc8f1803_2_3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g11ecc8f1803_2_3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11ecc8f1803_2_39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g11ecc8f1803_2_3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1ecc8f1803_2_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g11ecc8f1803_2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11ecc8f1803_2_4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g11ecc8f1803_2_4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11ecc8f1803_2_4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g11ecc8f1803_2_4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1ecc8f1803_2_4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g11ecc8f1803_2_4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11ecc8f1803_2_4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g11ecc8f1803_2_4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11ecc8f1803_2_4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g11ecc8f1803_2_4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11ecc8f1803_2_49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g11ecc8f1803_2_4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11ecc8f1803_2_50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g11ecc8f1803_2_5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11ecc8f1803_2_5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g11ecc8f1803_2_5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11ecc8f1803_2_5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g11ecc8f1803_2_5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11ecc8f1803_2_5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g11ecc8f1803_2_5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1ecc8f1803_2_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g11ecc8f1803_2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11ecc8f1803_2_5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g11ecc8f1803_2_5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11ecc8f1803_2_5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g11ecc8f1803_2_5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11ecc8f1803_2_5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6" name="Google Shape;706;g11ecc8f1803_2_5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11ecc8f1803_2_58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6" name="Google Shape;716;g11ecc8f1803_2_5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11ecc8f1803_2_59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g11ecc8f1803_2_5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11ecc8f1803_2_60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g11ecc8f1803_2_6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11ecc8f1803_2_6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9" name="Google Shape;749;g11ecc8f1803_2_6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11ecc8f1803_2_6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0" name="Google Shape;760;g11ecc8f1803_2_6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11ecc8f1803_2_6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1" name="Google Shape;771;g11ecc8f1803_2_6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11ecc8f1803_2_6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2" name="Google Shape;782;g11ecc8f1803_2_6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1ecc8f1803_2_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g11ecc8f1803_2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11ecc8f1803_2_6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3" name="Google Shape;793;g11ecc8f1803_2_6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11ecc8f1803_2_6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3" name="Google Shape;803;g11ecc8f1803_2_6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11ecc8f1803_2_6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4" name="Google Shape;814;g11ecc8f1803_2_6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11ecc8f1803_2_6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4" name="Google Shape;824;g11ecc8f1803_2_6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11ecc8f1803_2_69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4" name="Google Shape;834;g11ecc8f1803_2_6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11ecc8f1803_2_70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7" name="Google Shape;847;g11ecc8f1803_2_7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11ecc8f1803_2_7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8" name="Google Shape;858;g11ecc8f1803_2_7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11ecc8f1803_2_7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8" name="Google Shape;868;g11ecc8f1803_2_7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11ecc8f1803_2_7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8" name="Google Shape;878;g11ecc8f1803_2_7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g11ecc8f1803_2_7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9" name="Google Shape;889;g11ecc8f1803_2_7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1ecc8f1803_2_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11ecc8f1803_2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11ecc8f1803_2_7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9" name="Google Shape;899;g11ecc8f1803_2_7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11ecc8f1803_2_7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1" name="Google Shape;911;g11ecc8f1803_2_7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11ecc8f1803_2_7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7" name="Google Shape;927;g11ecc8f1803_2_7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11ecc8f1803_2_79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9" name="Google Shape;939;g11ecc8f1803_2_7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g11ecc8f1803_2_80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1" name="Google Shape;951;g11ecc8f1803_2_8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g11ecc8f1803_2_8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3" name="Google Shape;963;g11ecc8f1803_2_8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11ecc8f1803_2_8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4" name="Google Shape;974;g11ecc8f1803_2_8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g11ecc8f1803_2_8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6" name="Google Shape;986;g11ecc8f1803_2_8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11ecc8f1803_2_8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8" name="Google Shape;998;g11ecc8f1803_2_8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g11ecc8f1803_2_8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8" name="Google Shape;1008;g11ecc8f1803_2_8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1ecc8f1803_2_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11ecc8f1803_2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11ecc8f1803_2_8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9" name="Google Shape;1019;g11ecc8f1803_2_8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g11ecc8f1803_2_8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1" name="Google Shape;1031;g11ecc8f1803_2_8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g11ecc8f1803_2_8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2" name="Google Shape;1042;g11ecc8f1803_2_8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11ecc8f1803_2_89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3" name="Google Shape;1053;g11ecc8f1803_2_8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g11ecc8f1803_2_90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5" name="Google Shape;1065;g11ecc8f1803_2_9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g11ecc8f1803_2_9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6" name="Google Shape;1076;g11ecc8f1803_2_9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11ecc8f1803_2_9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8" name="Google Shape;1088;g11ecc8f1803_2_9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11ecc8f1803_2_9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4" name="Google Shape;1104;g11ecc8f1803_2_9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g11ecc8f1803_2_9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0" name="Google Shape;1120;g11ecc8f1803_2_9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g11ecc8f1803_2_9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6" name="Google Shape;1136;g11ecc8f1803_2_9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1ecc8f1803_2_9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g11ecc8f1803_2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g11ecc8f1803_2_9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0" name="Google Shape;1150;g11ecc8f1803_2_9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3" name="Shape 1163"/>
        <p:cNvGrpSpPr/>
        <p:nvPr/>
      </p:nvGrpSpPr>
      <p:grpSpPr>
        <a:xfrm>
          <a:off x="0" y="0"/>
          <a:ext cx="0" cy="0"/>
          <a:chOff x="0" y="0"/>
          <a:chExt cx="0" cy="0"/>
        </a:xfrm>
      </p:grpSpPr>
      <p:sp>
        <p:nvSpPr>
          <p:cNvPr id="1164" name="Google Shape;1164;g11ecc8f1803_2_99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5" name="Google Shape;1165;g11ecc8f1803_2_9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g11ecc8f1803_2_100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5" name="Google Shape;1175;g11ecc8f1803_2_10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g11ecc8f1803_2_10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6" name="Google Shape;1186;g11ecc8f1803_2_10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g11ecc8f1803_2_10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7" name="Google Shape;1197;g11ecc8f1803_2_10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g11ecc8f1803_2_10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9" name="Google Shape;1209;g11ecc8f1803_2_10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g11ecc8f1803_2_10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1" name="Google Shape;1221;g11ecc8f1803_2_10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g11ecc8f1803_2_10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3" name="Google Shape;1233;g11ecc8f1803_2_10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g11ecc8f1803_2_10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5" name="Google Shape;1245;g11ecc8f1803_2_10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g11ecc8f1803_2_10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7" name="Google Shape;1257;g11ecc8f1803_2_10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1ecc8f1803_2_10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11ecc8f1803_2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g11ecc8f1803_2_109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7" name="Google Shape;1267;g11ecc8f1803_2_10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g11ecc8f1803_2_110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7" name="Google Shape;1277;g11ecc8f1803_2_1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g11ecc8f1803_2_11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7" name="Google Shape;1287;g11ecc8f1803_2_1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g11ecc8f1803_2_11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7" name="Google Shape;1297;g11ecc8f1803_2_1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g11ecc8f1803_2_11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8" name="Google Shape;1308;g11ecc8f1803_2_1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6" name="Shape 1316"/>
        <p:cNvGrpSpPr/>
        <p:nvPr/>
      </p:nvGrpSpPr>
      <p:grpSpPr>
        <a:xfrm>
          <a:off x="0" y="0"/>
          <a:ext cx="0" cy="0"/>
          <a:chOff x="0" y="0"/>
          <a:chExt cx="0" cy="0"/>
        </a:xfrm>
      </p:grpSpPr>
      <p:sp>
        <p:nvSpPr>
          <p:cNvPr id="1317" name="Google Shape;1317;g11ecc8f1803_2_11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8" name="Google Shape;1318;g11ecc8f1803_2_1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g11ecc8f1803_2_11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0" name="Google Shape;1330;g11ecc8f1803_2_1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 name="Shape 26"/>
        <p:cNvGrpSpPr/>
        <p:nvPr/>
      </p:nvGrpSpPr>
      <p:grpSpPr>
        <a:xfrm>
          <a:off x="0" y="0"/>
          <a:ext cx="0" cy="0"/>
          <a:chOff x="0" y="0"/>
          <a:chExt cx="0" cy="0"/>
        </a:xfrm>
      </p:grpSpPr>
      <p:sp>
        <p:nvSpPr>
          <p:cNvPr id="27" name="Google Shape;27;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p:nvPr>
            <p:ph idx="2" type="pic"/>
          </p:nvPr>
        </p:nvSpPr>
        <p:spPr>
          <a:xfrm>
            <a:off x="5183188" y="987425"/>
            <a:ext cx="6172200" cy="4873625"/>
          </a:xfrm>
          <a:prstGeom prst="rect">
            <a:avLst/>
          </a:prstGeom>
          <a:noFill/>
          <a:ln>
            <a:noFill/>
          </a:ln>
        </p:spPr>
      </p:sp>
      <p:sp>
        <p:nvSpPr>
          <p:cNvPr id="69" name="Google Shape;69;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
            <a:alphaModFix/>
          </a:blip>
          <a:srcRect b="0" l="0" r="0" t="0"/>
          <a:stretch/>
        </p:blipFill>
        <p:spPr>
          <a:xfrm>
            <a:off x="5414" y="0"/>
            <a:ext cx="12181172"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image" Target="../media/image4.jpg"/><Relationship Id="rId5" Type="http://schemas.openxmlformats.org/officeDocument/2006/relationships/image" Target="../media/image12.jpg"/><Relationship Id="rId6" Type="http://schemas.openxmlformats.org/officeDocument/2006/relationships/image" Target="../media/image20.jpg"/><Relationship Id="rId7" Type="http://schemas.openxmlformats.org/officeDocument/2006/relationships/image" Target="../media/image11.jpg"/><Relationship Id="rId8"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8.jpg"/><Relationship Id="rId5"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9.jpg"/><Relationship Id="rId5"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6.jpg"/><Relationship Id="rId5"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1.jpg"/><Relationship Id="rId5"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30.jpg"/><Relationship Id="rId5"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26.jpg"/><Relationship Id="rId5" Type="http://schemas.openxmlformats.org/officeDocument/2006/relationships/image" Target="../media/image29.jpg"/><Relationship Id="rId6" Type="http://schemas.openxmlformats.org/officeDocument/2006/relationships/image" Target="../media/image24.png"/><Relationship Id="rId7"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6.jpg"/><Relationship Id="rId5"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29.jpg"/><Relationship Id="rId5"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24.png"/><Relationship Id="rId5"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32.jpg"/><Relationship Id="rId5"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1.jpg"/><Relationship Id="rId4" Type="http://schemas.openxmlformats.org/officeDocument/2006/relationships/image" Target="../media/image1.png"/><Relationship Id="rId5"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3.jpg"/><Relationship Id="rId4" Type="http://schemas.openxmlformats.org/officeDocument/2006/relationships/image" Target="../media/image1.png"/><Relationship Id="rId5"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33.jpg"/><Relationship Id="rId5"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5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10"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35.jpg"/><Relationship Id="rId9" Type="http://schemas.openxmlformats.org/officeDocument/2006/relationships/image" Target="../media/image45.jpg"/><Relationship Id="rId5" Type="http://schemas.openxmlformats.org/officeDocument/2006/relationships/image" Target="../media/image40.jpg"/><Relationship Id="rId6" Type="http://schemas.openxmlformats.org/officeDocument/2006/relationships/image" Target="../media/image38.jpg"/><Relationship Id="rId7" Type="http://schemas.openxmlformats.org/officeDocument/2006/relationships/image" Target="../media/image39.jpg"/><Relationship Id="rId8"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50.jpg"/><Relationship Id="rId5"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image" Target="../media/image36.jpg"/><Relationship Id="rId5"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37.jpg"/><Relationship Id="rId5" Type="http://schemas.openxmlformats.org/officeDocument/2006/relationships/image" Target="../media/image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39.jpg"/><Relationship Id="rId5" Type="http://schemas.openxmlformats.org/officeDocument/2006/relationships/image" Target="../media/image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41.jpg"/><Relationship Id="rId5" Type="http://schemas.openxmlformats.org/officeDocument/2006/relationships/image" Target="../media/image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46.jpg"/><Relationship Id="rId5" Type="http://schemas.openxmlformats.org/officeDocument/2006/relationships/image" Target="../media/image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44.jpg"/><Relationship Id="rId6" Type="http://schemas.openxmlformats.org/officeDocument/2006/relationships/image" Target="../media/image53.jpg"/><Relationship Id="rId7" Type="http://schemas.openxmlformats.org/officeDocument/2006/relationships/image" Target="../media/image4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8.jpg"/><Relationship Id="rId4" Type="http://schemas.openxmlformats.org/officeDocument/2006/relationships/image" Target="../media/image49.jpg"/><Relationship Id="rId5" Type="http://schemas.openxmlformats.org/officeDocument/2006/relationships/image" Target="../media/image1.png"/><Relationship Id="rId6" Type="http://schemas.openxmlformats.org/officeDocument/2006/relationships/image" Target="../media/image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49.jpg"/><Relationship Id="rId4" Type="http://schemas.openxmlformats.org/officeDocument/2006/relationships/image" Target="../media/image1.png"/><Relationship Id="rId5"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8.jpg"/><Relationship Id="rId4" Type="http://schemas.openxmlformats.org/officeDocument/2006/relationships/image" Target="../media/image1.png"/><Relationship Id="rId5" Type="http://schemas.openxmlformats.org/officeDocument/2006/relationships/image" Target="../media/image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5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png"/><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65.png"/><Relationship Id="rId4" Type="http://schemas.openxmlformats.org/officeDocument/2006/relationships/image" Target="../media/image1.png"/><Relationship Id="rId5" Type="http://schemas.openxmlformats.org/officeDocument/2006/relationships/image" Target="../media/image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57.jpg"/><Relationship Id="rId4" Type="http://schemas.openxmlformats.org/officeDocument/2006/relationships/image" Target="../media/image1.png"/><Relationship Id="rId5" Type="http://schemas.openxmlformats.org/officeDocument/2006/relationships/image" Target="../media/image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64.jpg"/><Relationship Id="rId4" Type="http://schemas.openxmlformats.org/officeDocument/2006/relationships/image" Target="../media/image1.png"/><Relationship Id="rId5" Type="http://schemas.openxmlformats.org/officeDocument/2006/relationships/image" Target="../media/image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58.jpg"/><Relationship Id="rId4" Type="http://schemas.openxmlformats.org/officeDocument/2006/relationships/image" Target="../media/image1.png"/><Relationship Id="rId5" Type="http://schemas.openxmlformats.org/officeDocument/2006/relationships/image" Target="../media/image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56.jpg"/><Relationship Id="rId4" Type="http://schemas.openxmlformats.org/officeDocument/2006/relationships/image" Target="../media/image1.png"/><Relationship Id="rId5" Type="http://schemas.openxmlformats.org/officeDocument/2006/relationships/image" Target="../media/image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8.jpg"/><Relationship Id="rId4" Type="http://schemas.openxmlformats.org/officeDocument/2006/relationships/image" Target="../media/image1.png"/><Relationship Id="rId5" Type="http://schemas.openxmlformats.org/officeDocument/2006/relationships/image" Target="../media/image4.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6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9.jpg"/><Relationship Id="rId5" Type="http://schemas.openxmlformats.org/officeDocument/2006/relationships/image" Target="../media/image6.jpg"/><Relationship Id="rId6" Type="http://schemas.openxmlformats.org/officeDocument/2006/relationships/image" Target="../media/image7.jpg"/><Relationship Id="rId7" Type="http://schemas.openxmlformats.org/officeDocument/2006/relationships/image" Target="../media/image4.jpg"/><Relationship Id="rId8"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png"/><Relationship Id="rId4" Type="http://schemas.openxmlformats.org/officeDocument/2006/relationships/image" Target="../media/image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png"/><Relationship Id="rId4" Type="http://schemas.openxmlformats.org/officeDocument/2006/relationships/image" Target="../media/image4.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png"/><Relationship Id="rId4" Type="http://schemas.openxmlformats.org/officeDocument/2006/relationships/image" Target="../media/image4.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png"/><Relationship Id="rId4" Type="http://schemas.openxmlformats.org/officeDocument/2006/relationships/image" Target="../media/image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60.jpg"/><Relationship Id="rId4" Type="http://schemas.openxmlformats.org/officeDocument/2006/relationships/image" Target="../media/image76.png"/><Relationship Id="rId5" Type="http://schemas.openxmlformats.org/officeDocument/2006/relationships/image" Target="../media/image1.png"/><Relationship Id="rId6" Type="http://schemas.openxmlformats.org/officeDocument/2006/relationships/image" Target="../media/image4.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76.png"/><Relationship Id="rId4" Type="http://schemas.openxmlformats.org/officeDocument/2006/relationships/image" Target="../media/image1.png"/><Relationship Id="rId5" Type="http://schemas.openxmlformats.org/officeDocument/2006/relationships/image" Target="../media/image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59.jpg"/><Relationship Id="rId4" Type="http://schemas.openxmlformats.org/officeDocument/2006/relationships/image" Target="../media/image1.png"/><Relationship Id="rId5" Type="http://schemas.openxmlformats.org/officeDocument/2006/relationships/image" Target="../media/image4.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png"/><Relationship Id="rId4" Type="http://schemas.openxmlformats.org/officeDocument/2006/relationships/image" Target="../media/image4.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69.jpg"/><Relationship Id="rId4" Type="http://schemas.openxmlformats.org/officeDocument/2006/relationships/image" Target="../media/image1.png"/><Relationship Id="rId5" Type="http://schemas.openxmlformats.org/officeDocument/2006/relationships/image" Target="../media/image4.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2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62.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63.jpg"/><Relationship Id="rId4" Type="http://schemas.openxmlformats.org/officeDocument/2006/relationships/image" Target="../media/image67.jpg"/><Relationship Id="rId5" Type="http://schemas.openxmlformats.org/officeDocument/2006/relationships/image" Target="../media/image71.jpg"/><Relationship Id="rId6" Type="http://schemas.openxmlformats.org/officeDocument/2006/relationships/image" Target="../media/image1.png"/><Relationship Id="rId7" Type="http://schemas.openxmlformats.org/officeDocument/2006/relationships/image" Target="../media/image4.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67.jpg"/><Relationship Id="rId4" Type="http://schemas.openxmlformats.org/officeDocument/2006/relationships/image" Target="../media/image1.png"/><Relationship Id="rId5" Type="http://schemas.openxmlformats.org/officeDocument/2006/relationships/image" Target="../media/image4.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71.jpg"/><Relationship Id="rId4" Type="http://schemas.openxmlformats.org/officeDocument/2006/relationships/image" Target="../media/image1.png"/><Relationship Id="rId5" Type="http://schemas.openxmlformats.org/officeDocument/2006/relationships/image" Target="../media/image4.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68.jpg"/><Relationship Id="rId4" Type="http://schemas.openxmlformats.org/officeDocument/2006/relationships/image" Target="../media/image1.png"/><Relationship Id="rId5" Type="http://schemas.openxmlformats.org/officeDocument/2006/relationships/image" Target="../media/image4.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70.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73.jpg"/><Relationship Id="rId4" Type="http://schemas.openxmlformats.org/officeDocument/2006/relationships/image" Target="../media/image1.png"/><Relationship Id="rId5" Type="http://schemas.openxmlformats.org/officeDocument/2006/relationships/image" Target="../media/image4.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75.png"/><Relationship Id="rId4" Type="http://schemas.openxmlformats.org/officeDocument/2006/relationships/image" Target="../media/image1.png"/><Relationship Id="rId5" Type="http://schemas.openxmlformats.org/officeDocument/2006/relationships/image" Target="../media/image4.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1.png"/><Relationship Id="rId4" Type="http://schemas.openxmlformats.org/officeDocument/2006/relationships/image" Target="../media/image4.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7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3.jpg"/><Relationship Id="rId5" Type="http://schemas.openxmlformats.org/officeDocument/2006/relationships/image" Target="../media/image4.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77.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80.jpg"/><Relationship Id="rId4" Type="http://schemas.openxmlformats.org/officeDocument/2006/relationships/image" Target="../media/image1.png"/><Relationship Id="rId5" Type="http://schemas.openxmlformats.org/officeDocument/2006/relationships/image" Target="../media/image4.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84.jpg"/><Relationship Id="rId4" Type="http://schemas.openxmlformats.org/officeDocument/2006/relationships/image" Target="../media/image1.png"/><Relationship Id="rId5" Type="http://schemas.openxmlformats.org/officeDocument/2006/relationships/image" Target="../media/image4.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82.jpg"/><Relationship Id="rId4" Type="http://schemas.openxmlformats.org/officeDocument/2006/relationships/image" Target="../media/image79.jpg"/><Relationship Id="rId5" Type="http://schemas.openxmlformats.org/officeDocument/2006/relationships/image" Target="../media/image1.png"/><Relationship Id="rId6" Type="http://schemas.openxmlformats.org/officeDocument/2006/relationships/image" Target="../media/image4.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83.jpg"/><Relationship Id="rId4" Type="http://schemas.openxmlformats.org/officeDocument/2006/relationships/image" Target="../media/image1.png"/><Relationship Id="rId5" Type="http://schemas.openxmlformats.org/officeDocument/2006/relationships/image" Target="../media/image4.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81.png"/><Relationship Id="rId6" Type="http://schemas.openxmlformats.org/officeDocument/2006/relationships/image" Target="../media/image90.png"/><Relationship Id="rId7" Type="http://schemas.openxmlformats.org/officeDocument/2006/relationships/image" Target="../media/image9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86.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86.jpg"/><Relationship Id="rId4" Type="http://schemas.openxmlformats.org/officeDocument/2006/relationships/image" Target="../media/image1.png"/><Relationship Id="rId5" Type="http://schemas.openxmlformats.org/officeDocument/2006/relationships/image" Target="../media/image4.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86.jpg"/><Relationship Id="rId4" Type="http://schemas.openxmlformats.org/officeDocument/2006/relationships/image" Target="../media/image1.png"/><Relationship Id="rId5" Type="http://schemas.openxmlformats.org/officeDocument/2006/relationships/image" Target="../media/image4.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4.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1.png"/><Relationship Id="rId4" Type="http://schemas.openxmlformats.org/officeDocument/2006/relationships/image" Target="../media/image4.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98.png"/><Relationship Id="rId4" Type="http://schemas.openxmlformats.org/officeDocument/2006/relationships/image" Target="../media/image1.png"/><Relationship Id="rId5" Type="http://schemas.openxmlformats.org/officeDocument/2006/relationships/image" Target="../media/image4.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85.jpg"/><Relationship Id="rId4" Type="http://schemas.openxmlformats.org/officeDocument/2006/relationships/image" Target="../media/image1.png"/><Relationship Id="rId5" Type="http://schemas.openxmlformats.org/officeDocument/2006/relationships/image" Target="../media/image4.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1.png"/><Relationship Id="rId4" Type="http://schemas.openxmlformats.org/officeDocument/2006/relationships/image" Target="../media/image4.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96.png"/><Relationship Id="rId4" Type="http://schemas.openxmlformats.org/officeDocument/2006/relationships/image" Target="../media/image1.png"/><Relationship Id="rId5" Type="http://schemas.openxmlformats.org/officeDocument/2006/relationships/image" Target="../media/image4.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96.png"/><Relationship Id="rId4" Type="http://schemas.openxmlformats.org/officeDocument/2006/relationships/image" Target="../media/image1.png"/><Relationship Id="rId5" Type="http://schemas.openxmlformats.org/officeDocument/2006/relationships/image" Target="../media/image4.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96.png"/><Relationship Id="rId4" Type="http://schemas.openxmlformats.org/officeDocument/2006/relationships/image" Target="../media/image1.png"/><Relationship Id="rId5" Type="http://schemas.openxmlformats.org/officeDocument/2006/relationships/image" Target="../media/image4.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96.png"/><Relationship Id="rId4" Type="http://schemas.openxmlformats.org/officeDocument/2006/relationships/image" Target="../media/image1.png"/><Relationship Id="rId5" Type="http://schemas.openxmlformats.org/officeDocument/2006/relationships/image" Target="../media/image4.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93.jpg"/><Relationship Id="rId4" Type="http://schemas.openxmlformats.org/officeDocument/2006/relationships/image" Target="../media/image1.png"/><Relationship Id="rId5" Type="http://schemas.openxmlformats.org/officeDocument/2006/relationships/image" Target="../media/image4.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1.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2.jpg"/><Relationship Id="rId5" Type="http://schemas.openxmlformats.org/officeDocument/2006/relationships/image" Target="../media/image4.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1.png"/><Relationship Id="rId4" Type="http://schemas.openxmlformats.org/officeDocument/2006/relationships/image" Target="../media/image4.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97.jpg"/><Relationship Id="rId4" Type="http://schemas.openxmlformats.org/officeDocument/2006/relationships/image" Target="../media/image1.png"/><Relationship Id="rId5" Type="http://schemas.openxmlformats.org/officeDocument/2006/relationships/image" Target="../media/image4.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1.png"/><Relationship Id="rId4" Type="http://schemas.openxmlformats.org/officeDocument/2006/relationships/image" Target="../media/image4.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91.jpg"/><Relationship Id="rId4" Type="http://schemas.openxmlformats.org/officeDocument/2006/relationships/image" Target="../media/image1.png"/><Relationship Id="rId5" Type="http://schemas.openxmlformats.org/officeDocument/2006/relationships/image" Target="../media/image4.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1.png"/><Relationship Id="rId4" Type="http://schemas.openxmlformats.org/officeDocument/2006/relationships/image" Target="../media/image4.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54.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1.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0" name="Google Shape;90;p13"/>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91" name="Google Shape;91;p13"/>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i="0" lang="en-US" sz="1800" u="none" cap="none" strike="noStrike">
                <a:solidFill>
                  <a:srgbClr val="FFFFFF"/>
                </a:solidFill>
                <a:latin typeface="Calibri"/>
                <a:ea typeface="Calibri"/>
                <a:cs typeface="Calibri"/>
                <a:sym typeface="Calibri"/>
              </a:rPr>
              <a:t>The Civil Rights Movement, the Warren Court, and Landmark Civil Rights Laws</a:t>
            </a:r>
            <a:endParaRPr/>
          </a:p>
        </p:txBody>
      </p:sp>
      <p:sp>
        <p:nvSpPr>
          <p:cNvPr id="92" name="Google Shape;92;p13"/>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3" name="Google Shape;93;p13"/>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94" name="Google Shape;94;p13"/>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FFFFFF"/>
                </a:solidFill>
                <a:latin typeface="Calibri"/>
                <a:ea typeface="Calibri"/>
                <a:cs typeface="Calibri"/>
                <a:sym typeface="Calibri"/>
              </a:rPr>
              <a:t>The Civil Rights Movement, the Warren Court, and Landmark Civil Rights Laws</a:t>
            </a:r>
            <a:endParaRPr/>
          </a:p>
        </p:txBody>
      </p:sp>
      <p:pic>
        <p:nvPicPr>
          <p:cNvPr id="95" name="Google Shape;95;p13"/>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pic>
        <p:nvPicPr>
          <p:cNvPr id="96" name="Google Shape;96;p13"/>
          <p:cNvPicPr preferRelativeResize="0"/>
          <p:nvPr/>
        </p:nvPicPr>
        <p:blipFill rotWithShape="1">
          <a:blip r:embed="rId5">
            <a:alphaModFix/>
          </a:blip>
          <a:srcRect b="-849" l="0" r="0" t="0"/>
          <a:stretch/>
        </p:blipFill>
        <p:spPr>
          <a:xfrm>
            <a:off x="0" y="2573383"/>
            <a:ext cx="9455853" cy="4322717"/>
          </a:xfrm>
          <a:prstGeom prst="rect">
            <a:avLst/>
          </a:prstGeom>
          <a:noFill/>
          <a:ln>
            <a:noFill/>
          </a:ln>
        </p:spPr>
      </p:pic>
      <p:sp>
        <p:nvSpPr>
          <p:cNvPr id="97" name="Google Shape;97;p13"/>
          <p:cNvSpPr/>
          <p:nvPr/>
        </p:nvSpPr>
        <p:spPr>
          <a:xfrm>
            <a:off x="324840" y="672473"/>
            <a:ext cx="8767482" cy="1900910"/>
          </a:xfrm>
          <a:prstGeom prst="rect">
            <a:avLst/>
          </a:prstGeom>
          <a:solidFill>
            <a:srgbClr val="253E79"/>
          </a:solidFill>
          <a:ln cap="flat" cmpd="sng" w="12700">
            <a:solidFill>
              <a:srgbClr val="31538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Quattrocento Sans"/>
                <a:ea typeface="Quattrocento Sans"/>
                <a:cs typeface="Quattrocento Sans"/>
                <a:sym typeface="Quattrocento Sans"/>
              </a:rPr>
              <a:t>THE CIVIL RIGHTS MOVEMENT, </a:t>
            </a:r>
            <a:br>
              <a:rPr b="0" i="0" lang="en-US" sz="3600" u="none" cap="none" strike="noStrike">
                <a:solidFill>
                  <a:schemeClr val="lt1"/>
                </a:solidFill>
                <a:latin typeface="Quattrocento Sans"/>
                <a:ea typeface="Quattrocento Sans"/>
                <a:cs typeface="Quattrocento Sans"/>
                <a:sym typeface="Quattrocento Sans"/>
              </a:rPr>
            </a:br>
            <a:r>
              <a:rPr b="0" i="0" lang="en-US" sz="3600" u="none" cap="none" strike="noStrike">
                <a:solidFill>
                  <a:schemeClr val="lt1"/>
                </a:solidFill>
                <a:latin typeface="Quattrocento Sans"/>
                <a:ea typeface="Quattrocento Sans"/>
                <a:cs typeface="Quattrocento Sans"/>
                <a:sym typeface="Quattrocento Sans"/>
              </a:rPr>
              <a:t>THE WARREN COURT, AND LANDMARK CIVIL RIGHTS LAWS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2"/>
          <p:cNvSpPr/>
          <p:nvPr/>
        </p:nvSpPr>
        <p:spPr>
          <a:xfrm>
            <a:off x="928210" y="638523"/>
            <a:ext cx="7535098" cy="1200329"/>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cap="none">
                <a:solidFill>
                  <a:srgbClr val="FFFFFF"/>
                </a:solidFill>
                <a:latin typeface="Quattrocento Sans"/>
                <a:ea typeface="Quattrocento Sans"/>
                <a:cs typeface="Quattrocento Sans"/>
                <a:sym typeface="Quattrocento Sans"/>
              </a:rPr>
              <a:t>SOUTHERN CHRISTIAN LEADERSHIP CONFERENCE </a:t>
            </a:r>
            <a:endParaRPr/>
          </a:p>
        </p:txBody>
      </p:sp>
      <p:sp>
        <p:nvSpPr>
          <p:cNvPr id="221" name="Google Shape;221;p22"/>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22" name="Google Shape;222;p22"/>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223" name="Google Shape;223;p22"/>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sp>
        <p:nvSpPr>
          <p:cNvPr id="224" name="Google Shape;224;p22"/>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25" name="Google Shape;225;p22"/>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226" name="Google Shape;226;p22"/>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227" name="Google Shape;227;p22"/>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228" name="Google Shape;228;p22"/>
          <p:cNvSpPr/>
          <p:nvPr/>
        </p:nvSpPr>
        <p:spPr>
          <a:xfrm>
            <a:off x="779847" y="2151727"/>
            <a:ext cx="8205032" cy="25545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252F66"/>
                </a:solidFill>
                <a:latin typeface="Calibri"/>
                <a:ea typeface="Calibri"/>
                <a:cs typeface="Calibri"/>
                <a:sym typeface="Calibri"/>
              </a:rPr>
              <a:t>The SCLC was formed in </a:t>
            </a:r>
            <a:r>
              <a:rPr lang="en-US" sz="3200">
                <a:solidFill>
                  <a:srgbClr val="FF0000"/>
                </a:solidFill>
                <a:latin typeface="Calibri"/>
                <a:ea typeface="Calibri"/>
                <a:cs typeface="Calibri"/>
                <a:sym typeface="Calibri"/>
              </a:rPr>
              <a:t>1954 </a:t>
            </a:r>
            <a:r>
              <a:rPr lang="en-US" sz="3200">
                <a:solidFill>
                  <a:srgbClr val="252F66"/>
                </a:solidFill>
                <a:latin typeface="Calibri"/>
                <a:ea typeface="Calibri"/>
                <a:cs typeface="Calibri"/>
                <a:sym typeface="Calibri"/>
              </a:rPr>
              <a:t>by Martin Luther King, Jr. (its first President), Ralph Abernathy, Ella Baker, Fred Shuttlesworth, and Bayard Rustin. It made </a:t>
            </a:r>
            <a:r>
              <a:rPr lang="en-US" sz="3200">
                <a:solidFill>
                  <a:srgbClr val="FF0000"/>
                </a:solidFill>
                <a:latin typeface="Calibri"/>
                <a:ea typeface="Calibri"/>
                <a:cs typeface="Calibri"/>
                <a:sym typeface="Calibri"/>
              </a:rPr>
              <a:t>nonviolence</a:t>
            </a:r>
            <a:r>
              <a:rPr lang="en-US" sz="3200">
                <a:solidFill>
                  <a:srgbClr val="252F66"/>
                </a:solidFill>
                <a:latin typeface="Calibri"/>
                <a:ea typeface="Calibri"/>
                <a:cs typeface="Calibri"/>
                <a:sym typeface="Calibri"/>
              </a:rPr>
              <a:t> its central tenet and had a national focus, not grassroots.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3"/>
          <p:cNvSpPr/>
          <p:nvPr/>
        </p:nvSpPr>
        <p:spPr>
          <a:xfrm>
            <a:off x="191388" y="1297925"/>
            <a:ext cx="853235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002060"/>
              </a:solidFill>
              <a:latin typeface="Quattrocento Sans"/>
              <a:ea typeface="Quattrocento Sans"/>
              <a:cs typeface="Quattrocento Sans"/>
              <a:sym typeface="Quattrocento Sans"/>
            </a:endParaRPr>
          </a:p>
        </p:txBody>
      </p:sp>
      <p:sp>
        <p:nvSpPr>
          <p:cNvPr id="234" name="Google Shape;234;p23"/>
          <p:cNvSpPr/>
          <p:nvPr/>
        </p:nvSpPr>
        <p:spPr>
          <a:xfrm>
            <a:off x="938968" y="175494"/>
            <a:ext cx="7535098"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SOUTHERN CHRISTIAN LEADERSHIP CONFERENCE </a:t>
            </a:r>
            <a:endParaRPr/>
          </a:p>
        </p:txBody>
      </p:sp>
      <p:sp>
        <p:nvSpPr>
          <p:cNvPr id="235" name="Google Shape;235;p23"/>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36" name="Google Shape;236;p23"/>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237" name="Google Shape;237;p23"/>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238" name="Google Shape;238;p23"/>
          <p:cNvPicPr preferRelativeResize="0"/>
          <p:nvPr/>
        </p:nvPicPr>
        <p:blipFill rotWithShape="1">
          <a:blip r:embed="rId4">
            <a:alphaModFix/>
          </a:blip>
          <a:srcRect b="0" l="0" r="0" t="0"/>
          <a:stretch/>
        </p:blipFill>
        <p:spPr>
          <a:xfrm>
            <a:off x="2071245" y="1297925"/>
            <a:ext cx="2126646" cy="3189969"/>
          </a:xfrm>
          <a:prstGeom prst="rect">
            <a:avLst/>
          </a:prstGeom>
          <a:noFill/>
          <a:ln>
            <a:noFill/>
          </a:ln>
          <a:effectLst>
            <a:outerShdw blurRad="292100" rotWithShape="0" algn="tl" dir="2700000" dist="139700">
              <a:srgbClr val="333333">
                <a:alpha val="64705"/>
              </a:srgbClr>
            </a:outerShdw>
          </a:effectLst>
        </p:spPr>
      </p:pic>
      <p:pic>
        <p:nvPicPr>
          <p:cNvPr id="239" name="Google Shape;239;p23"/>
          <p:cNvPicPr preferRelativeResize="0"/>
          <p:nvPr/>
        </p:nvPicPr>
        <p:blipFill rotWithShape="1">
          <a:blip r:embed="rId5">
            <a:alphaModFix/>
          </a:blip>
          <a:srcRect b="0" l="0" r="0" t="0"/>
          <a:stretch/>
        </p:blipFill>
        <p:spPr>
          <a:xfrm>
            <a:off x="5056368" y="1314121"/>
            <a:ext cx="2396071" cy="3315563"/>
          </a:xfrm>
          <a:prstGeom prst="rect">
            <a:avLst/>
          </a:prstGeom>
          <a:noFill/>
          <a:ln>
            <a:noFill/>
          </a:ln>
          <a:effectLst>
            <a:outerShdw blurRad="292100" rotWithShape="0" algn="tl" dir="2700000" dist="139700">
              <a:srgbClr val="333333">
                <a:alpha val="64705"/>
              </a:srgbClr>
            </a:outerShdw>
          </a:effectLst>
        </p:spPr>
      </p:pic>
      <p:pic>
        <p:nvPicPr>
          <p:cNvPr id="240" name="Google Shape;240;p23"/>
          <p:cNvPicPr preferRelativeResize="0"/>
          <p:nvPr/>
        </p:nvPicPr>
        <p:blipFill rotWithShape="1">
          <a:blip r:embed="rId6">
            <a:alphaModFix/>
          </a:blip>
          <a:srcRect b="0" l="0" r="0" t="0"/>
          <a:stretch/>
        </p:blipFill>
        <p:spPr>
          <a:xfrm>
            <a:off x="283541" y="4180868"/>
            <a:ext cx="2366953" cy="2366953"/>
          </a:xfrm>
          <a:prstGeom prst="rect">
            <a:avLst/>
          </a:prstGeom>
          <a:noFill/>
          <a:ln>
            <a:noFill/>
          </a:ln>
          <a:effectLst>
            <a:outerShdw blurRad="292100" rotWithShape="0" algn="tl" dir="2700000" dist="139700">
              <a:srgbClr val="333333">
                <a:alpha val="64705"/>
              </a:srgbClr>
            </a:outerShdw>
          </a:effectLst>
        </p:spPr>
      </p:pic>
      <p:pic>
        <p:nvPicPr>
          <p:cNvPr id="241" name="Google Shape;241;p23"/>
          <p:cNvPicPr preferRelativeResize="0"/>
          <p:nvPr/>
        </p:nvPicPr>
        <p:blipFill rotWithShape="1">
          <a:blip r:embed="rId7">
            <a:alphaModFix/>
          </a:blip>
          <a:srcRect b="0" l="0" r="0" t="0"/>
          <a:stretch/>
        </p:blipFill>
        <p:spPr>
          <a:xfrm>
            <a:off x="3274702" y="4221802"/>
            <a:ext cx="2365723" cy="2339102"/>
          </a:xfrm>
          <a:prstGeom prst="rect">
            <a:avLst/>
          </a:prstGeom>
          <a:noFill/>
          <a:ln>
            <a:noFill/>
          </a:ln>
          <a:effectLst>
            <a:outerShdw blurRad="292100" rotWithShape="0" algn="tl" dir="2700000" dist="139700">
              <a:srgbClr val="333333">
                <a:alpha val="64705"/>
              </a:srgbClr>
            </a:outerShdw>
          </a:effectLst>
        </p:spPr>
      </p:pic>
      <p:pic>
        <p:nvPicPr>
          <p:cNvPr id="242" name="Google Shape;242;p23"/>
          <p:cNvPicPr preferRelativeResize="0"/>
          <p:nvPr/>
        </p:nvPicPr>
        <p:blipFill rotWithShape="1">
          <a:blip r:embed="rId8">
            <a:alphaModFix/>
          </a:blip>
          <a:srcRect b="0" l="0" r="0" t="0"/>
          <a:stretch/>
        </p:blipFill>
        <p:spPr>
          <a:xfrm>
            <a:off x="7059505" y="4143572"/>
            <a:ext cx="2098927" cy="2471486"/>
          </a:xfrm>
          <a:prstGeom prst="rect">
            <a:avLst/>
          </a:prstGeom>
          <a:noFill/>
          <a:ln>
            <a:noFill/>
          </a:ln>
          <a:effectLst>
            <a:outerShdw blurRad="292100" rotWithShape="0" algn="tl" dir="2700000" dist="139700">
              <a:srgbClr val="333333">
                <a:alpha val="64705"/>
              </a:srgbClr>
            </a:outerShdw>
          </a:effectLst>
        </p:spPr>
      </p:pic>
      <p:sp>
        <p:nvSpPr>
          <p:cNvPr id="243" name="Google Shape;243;p23"/>
          <p:cNvSpPr/>
          <p:nvPr/>
        </p:nvSpPr>
        <p:spPr>
          <a:xfrm>
            <a:off x="105640" y="1998799"/>
            <a:ext cx="2301828"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Martin Luther King, Jr.</a:t>
            </a:r>
            <a:endParaRPr/>
          </a:p>
        </p:txBody>
      </p:sp>
      <p:sp>
        <p:nvSpPr>
          <p:cNvPr id="244" name="Google Shape;244;p23"/>
          <p:cNvSpPr/>
          <p:nvPr/>
        </p:nvSpPr>
        <p:spPr>
          <a:xfrm>
            <a:off x="8133024" y="3567499"/>
            <a:ext cx="1276336"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Bayard Rustin </a:t>
            </a:r>
            <a:endParaRPr/>
          </a:p>
        </p:txBody>
      </p:sp>
      <p:sp>
        <p:nvSpPr>
          <p:cNvPr id="245" name="Google Shape;245;p23"/>
          <p:cNvSpPr/>
          <p:nvPr/>
        </p:nvSpPr>
        <p:spPr>
          <a:xfrm>
            <a:off x="4069574" y="5836899"/>
            <a:ext cx="2550438"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Fred Shuttlesworth</a:t>
            </a:r>
            <a:endParaRPr/>
          </a:p>
        </p:txBody>
      </p:sp>
      <p:sp>
        <p:nvSpPr>
          <p:cNvPr id="246" name="Google Shape;246;p23"/>
          <p:cNvSpPr/>
          <p:nvPr/>
        </p:nvSpPr>
        <p:spPr>
          <a:xfrm>
            <a:off x="625826" y="6153393"/>
            <a:ext cx="2301828" cy="46166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Ella Baker</a:t>
            </a:r>
            <a:endParaRPr/>
          </a:p>
        </p:txBody>
      </p:sp>
      <p:sp>
        <p:nvSpPr>
          <p:cNvPr id="247" name="Google Shape;247;p23"/>
          <p:cNvSpPr/>
          <p:nvPr/>
        </p:nvSpPr>
        <p:spPr>
          <a:xfrm>
            <a:off x="7125039" y="1557495"/>
            <a:ext cx="1967857"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Ralph Abernathy</a:t>
            </a:r>
            <a:endParaRPr/>
          </a:p>
        </p:txBody>
      </p:sp>
      <p:sp>
        <p:nvSpPr>
          <p:cNvPr id="248" name="Google Shape;248;p23"/>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49" name="Google Shape;249;p23"/>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250" name="Google Shape;250;p23"/>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251" name="Google Shape;251;p23"/>
          <p:cNvPicPr preferRelativeResize="0"/>
          <p:nvPr/>
        </p:nvPicPr>
        <p:blipFill rotWithShape="1">
          <a:blip r:embed="rId9">
            <a:alphaModFix/>
          </a:blip>
          <a:srcRect b="0" l="0" r="0" t="0"/>
          <a:stretch/>
        </p:blipFill>
        <p:spPr>
          <a:xfrm>
            <a:off x="9857428" y="638523"/>
            <a:ext cx="2009732" cy="1469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4"/>
          <p:cNvSpPr/>
          <p:nvPr/>
        </p:nvSpPr>
        <p:spPr>
          <a:xfrm>
            <a:off x="191388" y="1297925"/>
            <a:ext cx="853235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002060"/>
              </a:solidFill>
              <a:latin typeface="Quattrocento Sans"/>
              <a:ea typeface="Quattrocento Sans"/>
              <a:cs typeface="Quattrocento Sans"/>
              <a:sym typeface="Quattrocento Sans"/>
            </a:endParaRPr>
          </a:p>
        </p:txBody>
      </p:sp>
      <p:sp>
        <p:nvSpPr>
          <p:cNvPr id="257" name="Google Shape;257;p24"/>
          <p:cNvSpPr/>
          <p:nvPr/>
        </p:nvSpPr>
        <p:spPr>
          <a:xfrm>
            <a:off x="938968" y="175494"/>
            <a:ext cx="7535098"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SOUTHERN CHRISTIAN LEADERSHIP CONFERENCE </a:t>
            </a:r>
            <a:endParaRPr/>
          </a:p>
        </p:txBody>
      </p:sp>
      <p:sp>
        <p:nvSpPr>
          <p:cNvPr id="258" name="Google Shape;258;p24"/>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59" name="Google Shape;259;p24"/>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260" name="Google Shape;260;p24"/>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261" name="Google Shape;261;p24"/>
          <p:cNvPicPr preferRelativeResize="0"/>
          <p:nvPr/>
        </p:nvPicPr>
        <p:blipFill rotWithShape="1">
          <a:blip r:embed="rId4">
            <a:alphaModFix/>
          </a:blip>
          <a:srcRect b="0" l="0" r="0" t="0"/>
          <a:stretch/>
        </p:blipFill>
        <p:spPr>
          <a:xfrm>
            <a:off x="3224289" y="1373510"/>
            <a:ext cx="3289297" cy="4933946"/>
          </a:xfrm>
          <a:prstGeom prst="rect">
            <a:avLst/>
          </a:prstGeom>
          <a:noFill/>
          <a:ln>
            <a:noFill/>
          </a:ln>
          <a:effectLst>
            <a:outerShdw blurRad="292100" rotWithShape="0" algn="tl" dir="2700000" dist="139700">
              <a:srgbClr val="333333">
                <a:alpha val="64705"/>
              </a:srgbClr>
            </a:outerShdw>
          </a:effectLst>
        </p:spPr>
      </p:pic>
      <p:sp>
        <p:nvSpPr>
          <p:cNvPr id="262" name="Google Shape;262;p24"/>
          <p:cNvSpPr/>
          <p:nvPr/>
        </p:nvSpPr>
        <p:spPr>
          <a:xfrm>
            <a:off x="558695" y="5560075"/>
            <a:ext cx="4310242" cy="46166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Martin Luther King, Jr.</a:t>
            </a:r>
            <a:endParaRPr/>
          </a:p>
        </p:txBody>
      </p:sp>
      <p:sp>
        <p:nvSpPr>
          <p:cNvPr id="263" name="Google Shape;263;p24"/>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64" name="Google Shape;264;p24"/>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265" name="Google Shape;265;p24"/>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266" name="Google Shape;266;p24"/>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5"/>
          <p:cNvSpPr/>
          <p:nvPr/>
        </p:nvSpPr>
        <p:spPr>
          <a:xfrm>
            <a:off x="191388" y="1297925"/>
            <a:ext cx="853235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002060"/>
              </a:solidFill>
              <a:latin typeface="Quattrocento Sans"/>
              <a:ea typeface="Quattrocento Sans"/>
              <a:cs typeface="Quattrocento Sans"/>
              <a:sym typeface="Quattrocento Sans"/>
            </a:endParaRPr>
          </a:p>
        </p:txBody>
      </p:sp>
      <p:sp>
        <p:nvSpPr>
          <p:cNvPr id="272" name="Google Shape;272;p25"/>
          <p:cNvSpPr/>
          <p:nvPr/>
        </p:nvSpPr>
        <p:spPr>
          <a:xfrm>
            <a:off x="938968" y="175494"/>
            <a:ext cx="7535098"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SOUTHERN CHRISTIAN LEADERSHIP CONFERENCE </a:t>
            </a:r>
            <a:endParaRPr/>
          </a:p>
        </p:txBody>
      </p:sp>
      <p:sp>
        <p:nvSpPr>
          <p:cNvPr id="273" name="Google Shape;273;p25"/>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74" name="Google Shape;274;p25"/>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275" name="Google Shape;275;p25"/>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276" name="Google Shape;276;p25"/>
          <p:cNvPicPr preferRelativeResize="0"/>
          <p:nvPr/>
        </p:nvPicPr>
        <p:blipFill rotWithShape="1">
          <a:blip r:embed="rId4">
            <a:alphaModFix/>
          </a:blip>
          <a:srcRect b="0" l="0" r="0" t="0"/>
          <a:stretch/>
        </p:blipFill>
        <p:spPr>
          <a:xfrm>
            <a:off x="317002" y="1725271"/>
            <a:ext cx="3775934" cy="4600693"/>
          </a:xfrm>
          <a:prstGeom prst="rect">
            <a:avLst/>
          </a:prstGeom>
          <a:noFill/>
          <a:ln>
            <a:noFill/>
          </a:ln>
          <a:effectLst>
            <a:outerShdw blurRad="292100" rotWithShape="0" algn="tl" dir="2700000" dist="139700">
              <a:srgbClr val="333333">
                <a:alpha val="64705"/>
              </a:srgbClr>
            </a:outerShdw>
          </a:effectLst>
        </p:spPr>
      </p:pic>
      <p:sp>
        <p:nvSpPr>
          <p:cNvPr id="277" name="Google Shape;277;p25"/>
          <p:cNvSpPr/>
          <p:nvPr/>
        </p:nvSpPr>
        <p:spPr>
          <a:xfrm>
            <a:off x="155292" y="6186940"/>
            <a:ext cx="2301828" cy="46166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Ella Baker</a:t>
            </a:r>
            <a:endParaRPr/>
          </a:p>
        </p:txBody>
      </p:sp>
      <p:sp>
        <p:nvSpPr>
          <p:cNvPr id="278" name="Google Shape;278;p25"/>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79" name="Google Shape;279;p25"/>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280" name="Google Shape;280;p25"/>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281" name="Google Shape;281;p25"/>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282" name="Google Shape;282;p25"/>
          <p:cNvSpPr/>
          <p:nvPr/>
        </p:nvSpPr>
        <p:spPr>
          <a:xfrm>
            <a:off x="4274564" y="1578795"/>
            <a:ext cx="5051579" cy="48936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Five-decade career. Largely a behind-the-scenes organizer. Worked with W.E.B. Du Bois, Thurgood Marshall, A. Philip Randolph, and Dr. King, among many others. Mentored Diane Nash, Stokely Carmichael, and Rosa Parks. She pushed to make sure that the Civil Rights Movement was not just a top-down movement, but also one from the </a:t>
            </a:r>
            <a:r>
              <a:rPr lang="en-US" sz="2400">
                <a:solidFill>
                  <a:srgbClr val="FF0000"/>
                </a:solidFill>
                <a:latin typeface="Calibri"/>
                <a:ea typeface="Calibri"/>
                <a:cs typeface="Calibri"/>
                <a:sym typeface="Calibri"/>
              </a:rPr>
              <a:t>grassroots up</a:t>
            </a:r>
            <a:r>
              <a:rPr lang="en-US" sz="2400">
                <a:solidFill>
                  <a:srgbClr val="252F66"/>
                </a:solidFill>
                <a:latin typeface="Calibri"/>
                <a:ea typeface="Calibri"/>
                <a:cs typeface="Calibri"/>
                <a:sym typeface="Calibri"/>
              </a:rPr>
              <a:t>. And that the Civil Rights Movement wasn’t just run by men—that </a:t>
            </a:r>
            <a:r>
              <a:rPr lang="en-US" sz="2400">
                <a:solidFill>
                  <a:srgbClr val="FF0000"/>
                </a:solidFill>
                <a:latin typeface="Calibri"/>
                <a:ea typeface="Calibri"/>
                <a:cs typeface="Calibri"/>
                <a:sym typeface="Calibri"/>
              </a:rPr>
              <a:t>women</a:t>
            </a:r>
            <a:r>
              <a:rPr lang="en-US" sz="2400">
                <a:solidFill>
                  <a:srgbClr val="252F66"/>
                </a:solidFill>
                <a:latin typeface="Calibri"/>
                <a:ea typeface="Calibri"/>
                <a:cs typeface="Calibri"/>
                <a:sym typeface="Calibri"/>
              </a:rPr>
              <a:t> would have a powerful voice in the movement, too.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6"/>
          <p:cNvSpPr/>
          <p:nvPr/>
        </p:nvSpPr>
        <p:spPr>
          <a:xfrm>
            <a:off x="191388" y="1297925"/>
            <a:ext cx="853235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002060"/>
              </a:solidFill>
              <a:latin typeface="Quattrocento Sans"/>
              <a:ea typeface="Quattrocento Sans"/>
              <a:cs typeface="Quattrocento Sans"/>
              <a:sym typeface="Quattrocento Sans"/>
            </a:endParaRPr>
          </a:p>
        </p:txBody>
      </p:sp>
      <p:sp>
        <p:nvSpPr>
          <p:cNvPr id="288" name="Google Shape;288;p26"/>
          <p:cNvSpPr/>
          <p:nvPr/>
        </p:nvSpPr>
        <p:spPr>
          <a:xfrm>
            <a:off x="938968" y="175494"/>
            <a:ext cx="7535098"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SOUTHERN CHRISTIAN LEADERSHIP CONFERENCE </a:t>
            </a:r>
            <a:endParaRPr/>
          </a:p>
        </p:txBody>
      </p:sp>
      <p:sp>
        <p:nvSpPr>
          <p:cNvPr id="289" name="Google Shape;289;p26"/>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90" name="Google Shape;290;p26"/>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291" name="Google Shape;291;p26"/>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292" name="Google Shape;292;p26"/>
          <p:cNvPicPr preferRelativeResize="0"/>
          <p:nvPr/>
        </p:nvPicPr>
        <p:blipFill rotWithShape="1">
          <a:blip r:embed="rId4">
            <a:alphaModFix/>
          </a:blip>
          <a:srcRect b="0" l="0" r="0" t="0"/>
          <a:stretch/>
        </p:blipFill>
        <p:spPr>
          <a:xfrm>
            <a:off x="624218" y="1373510"/>
            <a:ext cx="3711114" cy="5135254"/>
          </a:xfrm>
          <a:prstGeom prst="rect">
            <a:avLst/>
          </a:prstGeom>
          <a:noFill/>
          <a:ln>
            <a:noFill/>
          </a:ln>
          <a:effectLst>
            <a:outerShdw blurRad="292100" rotWithShape="0" algn="tl" dir="2700000" dist="139700">
              <a:srgbClr val="333333">
                <a:alpha val="64705"/>
              </a:srgbClr>
            </a:outerShdw>
          </a:effectLst>
        </p:spPr>
      </p:pic>
      <p:sp>
        <p:nvSpPr>
          <p:cNvPr id="293" name="Google Shape;293;p26"/>
          <p:cNvSpPr/>
          <p:nvPr/>
        </p:nvSpPr>
        <p:spPr>
          <a:xfrm>
            <a:off x="315448" y="5484490"/>
            <a:ext cx="1967857"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Ralph Abernathy</a:t>
            </a:r>
            <a:endParaRPr/>
          </a:p>
        </p:txBody>
      </p:sp>
      <p:sp>
        <p:nvSpPr>
          <p:cNvPr id="294" name="Google Shape;294;p26"/>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95" name="Google Shape;295;p26"/>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296" name="Google Shape;296;p26"/>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297" name="Google Shape;297;p26"/>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298" name="Google Shape;298;p26"/>
          <p:cNvSpPr/>
          <p:nvPr/>
        </p:nvSpPr>
        <p:spPr>
          <a:xfrm>
            <a:off x="4948163" y="2450343"/>
            <a:ext cx="4036716"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Baptist minister. Close friend and mentor to Dr. King.  Worked with Dr. King on the </a:t>
            </a:r>
            <a:r>
              <a:rPr lang="en-US" sz="2400">
                <a:solidFill>
                  <a:srgbClr val="FF0000"/>
                </a:solidFill>
                <a:latin typeface="Calibri"/>
                <a:ea typeface="Calibri"/>
                <a:cs typeface="Calibri"/>
                <a:sym typeface="Calibri"/>
              </a:rPr>
              <a:t>Montgomery Bus Boycott</a:t>
            </a:r>
            <a:r>
              <a:rPr lang="en-US" sz="2400">
                <a:solidFill>
                  <a:srgbClr val="252F66"/>
                </a:solidFill>
                <a:latin typeface="Calibri"/>
                <a:ea typeface="Calibri"/>
                <a:cs typeface="Calibri"/>
                <a:sym typeface="Calibri"/>
              </a:rPr>
              <a:t>. Co-Founder of SCLC. Became </a:t>
            </a:r>
            <a:r>
              <a:rPr lang="en-US" sz="2400">
                <a:solidFill>
                  <a:srgbClr val="FF0000"/>
                </a:solidFill>
                <a:latin typeface="Calibri"/>
                <a:ea typeface="Calibri"/>
                <a:cs typeface="Calibri"/>
                <a:sym typeface="Calibri"/>
              </a:rPr>
              <a:t>President of the organization </a:t>
            </a:r>
            <a:r>
              <a:rPr lang="en-US" sz="2400">
                <a:solidFill>
                  <a:srgbClr val="252F66"/>
                </a:solidFill>
                <a:latin typeface="Calibri"/>
                <a:ea typeface="Calibri"/>
                <a:cs typeface="Calibri"/>
                <a:sym typeface="Calibri"/>
              </a:rPr>
              <a:t>after King’s assassination.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7"/>
          <p:cNvSpPr/>
          <p:nvPr/>
        </p:nvSpPr>
        <p:spPr>
          <a:xfrm>
            <a:off x="191388" y="1297925"/>
            <a:ext cx="853235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002060"/>
              </a:solidFill>
              <a:latin typeface="Quattrocento Sans"/>
              <a:ea typeface="Quattrocento Sans"/>
              <a:cs typeface="Quattrocento Sans"/>
              <a:sym typeface="Quattrocento Sans"/>
            </a:endParaRPr>
          </a:p>
        </p:txBody>
      </p:sp>
      <p:sp>
        <p:nvSpPr>
          <p:cNvPr id="304" name="Google Shape;304;p27"/>
          <p:cNvSpPr/>
          <p:nvPr/>
        </p:nvSpPr>
        <p:spPr>
          <a:xfrm>
            <a:off x="938968" y="175494"/>
            <a:ext cx="7535098"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SOUTHERN CHRISTIAN LEADERSHIP CONFERENCE </a:t>
            </a:r>
            <a:endParaRPr/>
          </a:p>
        </p:txBody>
      </p:sp>
      <p:sp>
        <p:nvSpPr>
          <p:cNvPr id="305" name="Google Shape;305;p27"/>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06" name="Google Shape;306;p27"/>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307" name="Google Shape;307;p27"/>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308" name="Google Shape;308;p27"/>
          <p:cNvPicPr preferRelativeResize="0"/>
          <p:nvPr/>
        </p:nvPicPr>
        <p:blipFill rotWithShape="1">
          <a:blip r:embed="rId4">
            <a:alphaModFix/>
          </a:blip>
          <a:srcRect b="0" l="0" r="0" t="0"/>
          <a:stretch/>
        </p:blipFill>
        <p:spPr>
          <a:xfrm>
            <a:off x="628321" y="1373509"/>
            <a:ext cx="4616661" cy="4564711"/>
          </a:xfrm>
          <a:prstGeom prst="rect">
            <a:avLst/>
          </a:prstGeom>
          <a:noFill/>
          <a:ln>
            <a:noFill/>
          </a:ln>
          <a:effectLst>
            <a:outerShdw blurRad="292100" rotWithShape="0" algn="tl" dir="2700000" dist="139700">
              <a:srgbClr val="333333">
                <a:alpha val="64705"/>
              </a:srgbClr>
            </a:outerShdw>
          </a:effectLst>
        </p:spPr>
      </p:pic>
      <p:sp>
        <p:nvSpPr>
          <p:cNvPr id="309" name="Google Shape;309;p27"/>
          <p:cNvSpPr/>
          <p:nvPr/>
        </p:nvSpPr>
        <p:spPr>
          <a:xfrm>
            <a:off x="238478" y="5598305"/>
            <a:ext cx="2550438"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Fred Shuttlesworth</a:t>
            </a:r>
            <a:endParaRPr/>
          </a:p>
        </p:txBody>
      </p:sp>
      <p:sp>
        <p:nvSpPr>
          <p:cNvPr id="310" name="Google Shape;310;p27"/>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11" name="Google Shape;311;p27"/>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312" name="Google Shape;312;p27"/>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313" name="Google Shape;313;p27"/>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314" name="Google Shape;314;p27"/>
          <p:cNvSpPr/>
          <p:nvPr/>
        </p:nvSpPr>
        <p:spPr>
          <a:xfrm>
            <a:off x="5857813" y="2598004"/>
            <a:ext cx="3127066"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Minister from Birmingham.  </a:t>
            </a:r>
            <a:br>
              <a:rPr lang="en-US" sz="2400">
                <a:solidFill>
                  <a:srgbClr val="252F66"/>
                </a:solidFill>
                <a:latin typeface="Calibri"/>
                <a:ea typeface="Calibri"/>
                <a:cs typeface="Calibri"/>
                <a:sym typeface="Calibri"/>
              </a:rPr>
            </a:br>
            <a:r>
              <a:rPr lang="en-US" sz="2400">
                <a:solidFill>
                  <a:srgbClr val="252F66"/>
                </a:solidFill>
                <a:latin typeface="Calibri"/>
                <a:ea typeface="Calibri"/>
                <a:cs typeface="Calibri"/>
                <a:sym typeface="Calibri"/>
              </a:rPr>
              <a:t>Co-Founder of SCLC.  Ally of Dr. King.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8"/>
          <p:cNvSpPr/>
          <p:nvPr/>
        </p:nvSpPr>
        <p:spPr>
          <a:xfrm>
            <a:off x="191388" y="1297925"/>
            <a:ext cx="853235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002060"/>
              </a:solidFill>
              <a:latin typeface="Quattrocento Sans"/>
              <a:ea typeface="Quattrocento Sans"/>
              <a:cs typeface="Quattrocento Sans"/>
              <a:sym typeface="Quattrocento Sans"/>
            </a:endParaRPr>
          </a:p>
        </p:txBody>
      </p:sp>
      <p:sp>
        <p:nvSpPr>
          <p:cNvPr id="320" name="Google Shape;320;p28"/>
          <p:cNvSpPr/>
          <p:nvPr/>
        </p:nvSpPr>
        <p:spPr>
          <a:xfrm>
            <a:off x="938968" y="175494"/>
            <a:ext cx="7535098"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SOUTHERN CHRISTIAN LEADERSHIP CONFERENCE </a:t>
            </a:r>
            <a:endParaRPr/>
          </a:p>
        </p:txBody>
      </p:sp>
      <p:sp>
        <p:nvSpPr>
          <p:cNvPr id="321" name="Google Shape;321;p28"/>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22" name="Google Shape;322;p28"/>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323" name="Google Shape;323;p28"/>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324" name="Google Shape;324;p28"/>
          <p:cNvPicPr preferRelativeResize="0"/>
          <p:nvPr/>
        </p:nvPicPr>
        <p:blipFill rotWithShape="1">
          <a:blip r:embed="rId4">
            <a:alphaModFix/>
          </a:blip>
          <a:srcRect b="0" l="0" r="0" t="0"/>
          <a:stretch/>
        </p:blipFill>
        <p:spPr>
          <a:xfrm>
            <a:off x="766281" y="1373509"/>
            <a:ext cx="4187237" cy="4930471"/>
          </a:xfrm>
          <a:prstGeom prst="rect">
            <a:avLst/>
          </a:prstGeom>
          <a:noFill/>
          <a:ln>
            <a:noFill/>
          </a:ln>
          <a:effectLst>
            <a:outerShdw blurRad="292100" rotWithShape="0" algn="tl" dir="2700000" dist="139700">
              <a:srgbClr val="333333">
                <a:alpha val="64705"/>
              </a:srgbClr>
            </a:outerShdw>
          </a:effectLst>
        </p:spPr>
      </p:pic>
      <p:sp>
        <p:nvSpPr>
          <p:cNvPr id="325" name="Google Shape;325;p28"/>
          <p:cNvSpPr/>
          <p:nvPr/>
        </p:nvSpPr>
        <p:spPr>
          <a:xfrm>
            <a:off x="191388" y="5560075"/>
            <a:ext cx="2976287" cy="46166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Bayard Rustin </a:t>
            </a:r>
            <a:endParaRPr/>
          </a:p>
        </p:txBody>
      </p:sp>
      <p:sp>
        <p:nvSpPr>
          <p:cNvPr id="326" name="Google Shape;326;p28"/>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27" name="Google Shape;327;p28"/>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328" name="Google Shape;328;p28"/>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329" name="Google Shape;329;p28"/>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330" name="Google Shape;330;p28"/>
          <p:cNvSpPr/>
          <p:nvPr/>
        </p:nvSpPr>
        <p:spPr>
          <a:xfrm>
            <a:off x="5497686" y="2420755"/>
            <a:ext cx="3418530"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Ally of A. Philip Randolph.  Trailblazer of </a:t>
            </a:r>
            <a:r>
              <a:rPr lang="en-US" sz="2400">
                <a:solidFill>
                  <a:srgbClr val="FF0000"/>
                </a:solidFill>
                <a:latin typeface="Calibri"/>
                <a:ea typeface="Calibri"/>
                <a:cs typeface="Calibri"/>
                <a:sym typeface="Calibri"/>
              </a:rPr>
              <a:t>non-violent, direct action.</a:t>
            </a:r>
            <a:r>
              <a:rPr lang="en-US" sz="2400">
                <a:solidFill>
                  <a:srgbClr val="252F66"/>
                </a:solidFill>
                <a:latin typeface="Calibri"/>
                <a:ea typeface="Calibri"/>
                <a:cs typeface="Calibri"/>
                <a:sym typeface="Calibri"/>
              </a:rPr>
              <a:t> Taught Dr. King those principles.  Helped organize the </a:t>
            </a:r>
            <a:r>
              <a:rPr lang="en-US" sz="2400">
                <a:solidFill>
                  <a:srgbClr val="FF0000"/>
                </a:solidFill>
                <a:latin typeface="Calibri"/>
                <a:ea typeface="Calibri"/>
                <a:cs typeface="Calibri"/>
                <a:sym typeface="Calibri"/>
              </a:rPr>
              <a:t>Freedom Rides </a:t>
            </a:r>
            <a:r>
              <a:rPr lang="en-US" sz="2400">
                <a:solidFill>
                  <a:srgbClr val="252F66"/>
                </a:solidFill>
                <a:latin typeface="Calibri"/>
                <a:ea typeface="Calibri"/>
                <a:cs typeface="Calibri"/>
                <a:sym typeface="Calibri"/>
              </a:rPr>
              <a:t>and the March on Washington.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9"/>
          <p:cNvSpPr/>
          <p:nvPr/>
        </p:nvSpPr>
        <p:spPr>
          <a:xfrm>
            <a:off x="901768" y="638523"/>
            <a:ext cx="7535098" cy="1200329"/>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cap="none">
                <a:solidFill>
                  <a:srgbClr val="FFFFFF"/>
                </a:solidFill>
                <a:latin typeface="Quattrocento Sans"/>
                <a:ea typeface="Quattrocento Sans"/>
                <a:cs typeface="Quattrocento Sans"/>
                <a:sym typeface="Quattrocento Sans"/>
              </a:rPr>
              <a:t>CONGRESS OF RACIAL EQUALITY </a:t>
            </a:r>
            <a:endParaRPr/>
          </a:p>
        </p:txBody>
      </p:sp>
      <p:sp>
        <p:nvSpPr>
          <p:cNvPr id="336" name="Google Shape;336;p29"/>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37" name="Google Shape;337;p29"/>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338" name="Google Shape;338;p29"/>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sp>
        <p:nvSpPr>
          <p:cNvPr id="339" name="Google Shape;339;p29"/>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40" name="Google Shape;340;p29"/>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341" name="Google Shape;341;p29"/>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342" name="Google Shape;342;p29"/>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343" name="Google Shape;343;p29"/>
          <p:cNvSpPr/>
          <p:nvPr/>
        </p:nvSpPr>
        <p:spPr>
          <a:xfrm>
            <a:off x="414668" y="2137489"/>
            <a:ext cx="8509299" cy="30469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Formed in </a:t>
            </a:r>
            <a:r>
              <a:rPr lang="en-US" sz="2400">
                <a:solidFill>
                  <a:srgbClr val="FF0000"/>
                </a:solidFill>
                <a:latin typeface="Calibri"/>
                <a:ea typeface="Calibri"/>
                <a:cs typeface="Calibri"/>
                <a:sym typeface="Calibri"/>
              </a:rPr>
              <a:t>1942 </a:t>
            </a:r>
            <a:r>
              <a:rPr lang="en-US" sz="2400">
                <a:solidFill>
                  <a:srgbClr val="252F66"/>
                </a:solidFill>
                <a:latin typeface="Calibri"/>
                <a:ea typeface="Calibri"/>
                <a:cs typeface="Calibri"/>
                <a:sym typeface="Calibri"/>
              </a:rPr>
              <a:t>by </a:t>
            </a:r>
            <a:r>
              <a:rPr lang="en-US" sz="2400">
                <a:solidFill>
                  <a:srgbClr val="FF0000"/>
                </a:solidFill>
                <a:latin typeface="Calibri"/>
                <a:ea typeface="Calibri"/>
                <a:cs typeface="Calibri"/>
                <a:sym typeface="Calibri"/>
              </a:rPr>
              <a:t>James L. Farmer, Jr., George Houser, and Bernice Fisher. CORE’s goal </a:t>
            </a:r>
            <a:r>
              <a:rPr lang="en-US" sz="2400">
                <a:solidFill>
                  <a:srgbClr val="252F66"/>
                </a:solidFill>
                <a:latin typeface="Calibri"/>
                <a:ea typeface="Calibri"/>
                <a:cs typeface="Calibri"/>
                <a:sym typeface="Calibri"/>
              </a:rPr>
              <a:t>was to “</a:t>
            </a:r>
            <a:r>
              <a:rPr lang="en-US" sz="2400">
                <a:solidFill>
                  <a:srgbClr val="FF0000"/>
                </a:solidFill>
                <a:latin typeface="Calibri"/>
                <a:ea typeface="Calibri"/>
                <a:cs typeface="Calibri"/>
                <a:sym typeface="Calibri"/>
              </a:rPr>
              <a:t>bring about equality for all people regardless of race, creed, sex, age, disability, sexual orientation, religion or ethnic background.” </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The group was inspired by the example of Mahatma Gandhi’s teachings of non-violent resistance. Of the 50 original members, 22 were women.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0"/>
          <p:cNvSpPr/>
          <p:nvPr/>
        </p:nvSpPr>
        <p:spPr>
          <a:xfrm>
            <a:off x="817145" y="446860"/>
            <a:ext cx="7535098"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CONGRESS OF RACIAL EQUALITY </a:t>
            </a:r>
            <a:endParaRPr/>
          </a:p>
        </p:txBody>
      </p:sp>
      <p:sp>
        <p:nvSpPr>
          <p:cNvPr id="349" name="Google Shape;349;p30"/>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50" name="Google Shape;350;p30"/>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351" name="Google Shape;351;p30"/>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352" name="Google Shape;352;p30"/>
          <p:cNvPicPr preferRelativeResize="0"/>
          <p:nvPr/>
        </p:nvPicPr>
        <p:blipFill rotWithShape="1">
          <a:blip r:embed="rId4">
            <a:alphaModFix/>
          </a:blip>
          <a:srcRect b="0" l="0" r="0" t="0"/>
          <a:stretch/>
        </p:blipFill>
        <p:spPr>
          <a:xfrm>
            <a:off x="491151" y="1649635"/>
            <a:ext cx="2383088" cy="3439469"/>
          </a:xfrm>
          <a:prstGeom prst="rect">
            <a:avLst/>
          </a:prstGeom>
          <a:noFill/>
          <a:ln>
            <a:noFill/>
          </a:ln>
          <a:effectLst>
            <a:outerShdw blurRad="292100" rotWithShape="0" algn="tl" dir="2700000" dist="139700">
              <a:srgbClr val="333333">
                <a:alpha val="64705"/>
              </a:srgbClr>
            </a:outerShdw>
          </a:effectLst>
        </p:spPr>
      </p:pic>
      <p:pic>
        <p:nvPicPr>
          <p:cNvPr id="353" name="Google Shape;353;p30"/>
          <p:cNvPicPr preferRelativeResize="0"/>
          <p:nvPr/>
        </p:nvPicPr>
        <p:blipFill rotWithShape="1">
          <a:blip r:embed="rId5">
            <a:alphaModFix/>
          </a:blip>
          <a:srcRect b="0" l="0" r="0" t="0"/>
          <a:stretch/>
        </p:blipFill>
        <p:spPr>
          <a:xfrm>
            <a:off x="3433198" y="1649635"/>
            <a:ext cx="2472952" cy="3439469"/>
          </a:xfrm>
          <a:prstGeom prst="rect">
            <a:avLst/>
          </a:prstGeom>
          <a:noFill/>
          <a:ln>
            <a:noFill/>
          </a:ln>
          <a:effectLst>
            <a:outerShdw blurRad="292100" rotWithShape="0" algn="tl" dir="2700000" dist="139700">
              <a:srgbClr val="333333">
                <a:alpha val="64705"/>
              </a:srgbClr>
            </a:outerShdw>
          </a:effectLst>
        </p:spPr>
      </p:pic>
      <p:pic>
        <p:nvPicPr>
          <p:cNvPr id="354" name="Google Shape;354;p30"/>
          <p:cNvPicPr preferRelativeResize="0"/>
          <p:nvPr/>
        </p:nvPicPr>
        <p:blipFill rotWithShape="1">
          <a:blip r:embed="rId6">
            <a:alphaModFix/>
          </a:blip>
          <a:srcRect b="0" l="0" r="0" t="0"/>
          <a:stretch/>
        </p:blipFill>
        <p:spPr>
          <a:xfrm>
            <a:off x="6276908" y="1649635"/>
            <a:ext cx="2650389" cy="3439468"/>
          </a:xfrm>
          <a:prstGeom prst="rect">
            <a:avLst/>
          </a:prstGeom>
          <a:noFill/>
          <a:ln>
            <a:noFill/>
          </a:ln>
          <a:effectLst>
            <a:outerShdw blurRad="292100" rotWithShape="0" algn="tl" dir="2700000" dist="139700">
              <a:srgbClr val="333333">
                <a:alpha val="64705"/>
              </a:srgbClr>
            </a:outerShdw>
          </a:effectLst>
        </p:spPr>
      </p:pic>
      <p:sp>
        <p:nvSpPr>
          <p:cNvPr id="355" name="Google Shape;355;p30"/>
          <p:cNvSpPr/>
          <p:nvPr/>
        </p:nvSpPr>
        <p:spPr>
          <a:xfrm>
            <a:off x="537175" y="5318533"/>
            <a:ext cx="2301828"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James L. Farmer, Jr.</a:t>
            </a:r>
            <a:endParaRPr/>
          </a:p>
        </p:txBody>
      </p:sp>
      <p:sp>
        <p:nvSpPr>
          <p:cNvPr id="356" name="Google Shape;356;p30"/>
          <p:cNvSpPr/>
          <p:nvPr/>
        </p:nvSpPr>
        <p:spPr>
          <a:xfrm>
            <a:off x="3602955" y="5353160"/>
            <a:ext cx="2133437"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George Houser</a:t>
            </a:r>
            <a:endParaRPr/>
          </a:p>
        </p:txBody>
      </p:sp>
      <p:sp>
        <p:nvSpPr>
          <p:cNvPr id="357" name="Google Shape;357;p30"/>
          <p:cNvSpPr/>
          <p:nvPr/>
        </p:nvSpPr>
        <p:spPr>
          <a:xfrm>
            <a:off x="6598303" y="5318533"/>
            <a:ext cx="2133437"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Bernice Fisher</a:t>
            </a:r>
            <a:endParaRPr/>
          </a:p>
        </p:txBody>
      </p:sp>
      <p:sp>
        <p:nvSpPr>
          <p:cNvPr id="358" name="Google Shape;358;p30"/>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59" name="Google Shape;359;p30"/>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360" name="Google Shape;360;p30"/>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361" name="Google Shape;361;p30"/>
          <p:cNvPicPr preferRelativeResize="0"/>
          <p:nvPr/>
        </p:nvPicPr>
        <p:blipFill rotWithShape="1">
          <a:blip r:embed="rId7">
            <a:alphaModFix/>
          </a:blip>
          <a:srcRect b="0" l="0" r="0" t="0"/>
          <a:stretch/>
        </p:blipFill>
        <p:spPr>
          <a:xfrm>
            <a:off x="9857428" y="638523"/>
            <a:ext cx="2009732" cy="1469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1"/>
          <p:cNvSpPr/>
          <p:nvPr/>
        </p:nvSpPr>
        <p:spPr>
          <a:xfrm>
            <a:off x="817145" y="446860"/>
            <a:ext cx="7535098"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CONGRESS OF RACIAL EQUALITY </a:t>
            </a:r>
            <a:endParaRPr/>
          </a:p>
        </p:txBody>
      </p:sp>
      <p:sp>
        <p:nvSpPr>
          <p:cNvPr id="367" name="Google Shape;367;p31"/>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68" name="Google Shape;368;p31"/>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369" name="Google Shape;369;p31"/>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370" name="Google Shape;370;p31"/>
          <p:cNvPicPr preferRelativeResize="0"/>
          <p:nvPr/>
        </p:nvPicPr>
        <p:blipFill rotWithShape="1">
          <a:blip r:embed="rId4">
            <a:alphaModFix/>
          </a:blip>
          <a:srcRect b="0" l="0" r="0" t="0"/>
          <a:stretch/>
        </p:blipFill>
        <p:spPr>
          <a:xfrm>
            <a:off x="615945" y="1154781"/>
            <a:ext cx="3773175" cy="5445757"/>
          </a:xfrm>
          <a:prstGeom prst="rect">
            <a:avLst/>
          </a:prstGeom>
          <a:noFill/>
          <a:ln>
            <a:noFill/>
          </a:ln>
          <a:effectLst>
            <a:outerShdw blurRad="292100" rotWithShape="0" algn="tl" dir="2700000" dist="139700">
              <a:srgbClr val="333333">
                <a:alpha val="64705"/>
              </a:srgbClr>
            </a:outerShdw>
          </a:effectLst>
        </p:spPr>
      </p:pic>
      <p:sp>
        <p:nvSpPr>
          <p:cNvPr id="371" name="Google Shape;371;p31"/>
          <p:cNvSpPr/>
          <p:nvPr/>
        </p:nvSpPr>
        <p:spPr>
          <a:xfrm>
            <a:off x="322022" y="5421400"/>
            <a:ext cx="2301828"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James L. Farmer, Jr.</a:t>
            </a:r>
            <a:endParaRPr/>
          </a:p>
        </p:txBody>
      </p:sp>
      <p:sp>
        <p:nvSpPr>
          <p:cNvPr id="372" name="Google Shape;372;p31"/>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73" name="Google Shape;373;p31"/>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374" name="Google Shape;374;p31"/>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375" name="Google Shape;375;p31"/>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376" name="Google Shape;376;p31"/>
          <p:cNvSpPr/>
          <p:nvPr/>
        </p:nvSpPr>
        <p:spPr>
          <a:xfrm>
            <a:off x="5055818" y="2828835"/>
            <a:ext cx="3773175"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Committed to non-violence.  Organized the first Freedom Ride.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4"/>
          <p:cNvSpPr/>
          <p:nvPr/>
        </p:nvSpPr>
        <p:spPr>
          <a:xfrm>
            <a:off x="191388" y="1297925"/>
            <a:ext cx="853235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002060"/>
              </a:solidFill>
              <a:latin typeface="Quattrocento Sans"/>
              <a:ea typeface="Quattrocento Sans"/>
              <a:cs typeface="Quattrocento Sans"/>
              <a:sym typeface="Quattrocento Sans"/>
            </a:endParaRPr>
          </a:p>
        </p:txBody>
      </p:sp>
      <p:sp>
        <p:nvSpPr>
          <p:cNvPr id="103" name="Google Shape;103;p14"/>
          <p:cNvSpPr/>
          <p:nvPr/>
        </p:nvSpPr>
        <p:spPr>
          <a:xfrm>
            <a:off x="408121" y="1043310"/>
            <a:ext cx="8834741" cy="5693866"/>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002060"/>
              </a:buClr>
              <a:buSzPts val="2800"/>
              <a:buFont typeface="Arial"/>
              <a:buChar char="•"/>
            </a:pPr>
            <a:r>
              <a:rPr lang="en-US" sz="2800">
                <a:solidFill>
                  <a:srgbClr val="002060"/>
                </a:solidFill>
                <a:latin typeface="Calibri"/>
                <a:ea typeface="Calibri"/>
                <a:cs typeface="Calibri"/>
                <a:sym typeface="Calibri"/>
              </a:rPr>
              <a:t>What was the Civil Rights Movement?  When was it active?  Who were some of its leaders?  </a:t>
            </a:r>
            <a:endParaRPr/>
          </a:p>
          <a:p>
            <a:pPr indent="-457200" lvl="0" marL="457200" marR="0" rtl="0" algn="l">
              <a:spcBef>
                <a:spcPts val="0"/>
              </a:spcBef>
              <a:spcAft>
                <a:spcPts val="0"/>
              </a:spcAft>
              <a:buClr>
                <a:srgbClr val="002060"/>
              </a:buClr>
              <a:buSzPts val="2800"/>
              <a:buFont typeface="Arial"/>
              <a:buChar char="•"/>
            </a:pPr>
            <a:r>
              <a:rPr lang="en-US" sz="2800">
                <a:solidFill>
                  <a:srgbClr val="002060"/>
                </a:solidFill>
                <a:latin typeface="Calibri"/>
                <a:ea typeface="Calibri"/>
                <a:cs typeface="Calibri"/>
                <a:sym typeface="Calibri"/>
              </a:rPr>
              <a:t>What were some of the Civil Rights Movement’s core constitutional arguments?</a:t>
            </a:r>
            <a:endParaRPr/>
          </a:p>
          <a:p>
            <a:pPr indent="-457200" lvl="0" marL="457200" marR="0" rtl="0" algn="l">
              <a:spcBef>
                <a:spcPts val="0"/>
              </a:spcBef>
              <a:spcAft>
                <a:spcPts val="0"/>
              </a:spcAft>
              <a:buClr>
                <a:srgbClr val="002060"/>
              </a:buClr>
              <a:buSzPts val="2800"/>
              <a:buFont typeface="Arial"/>
              <a:buChar char="•"/>
            </a:pPr>
            <a:r>
              <a:rPr lang="en-US" sz="2800">
                <a:solidFill>
                  <a:srgbClr val="002060"/>
                </a:solidFill>
                <a:latin typeface="Calibri"/>
                <a:ea typeface="Calibri"/>
                <a:cs typeface="Calibri"/>
                <a:sym typeface="Calibri"/>
              </a:rPr>
              <a:t>What did the original Constitution say about civil rights, and how did later amendments transform our nation’s charter?</a:t>
            </a:r>
            <a:endParaRPr/>
          </a:p>
          <a:p>
            <a:pPr indent="-457200" lvl="0" marL="457200" marR="0" rtl="0" algn="l">
              <a:spcBef>
                <a:spcPts val="0"/>
              </a:spcBef>
              <a:spcAft>
                <a:spcPts val="0"/>
              </a:spcAft>
              <a:buClr>
                <a:srgbClr val="002060"/>
              </a:buClr>
              <a:buSzPts val="2800"/>
              <a:buFont typeface="Arial"/>
              <a:buChar char="•"/>
            </a:pPr>
            <a:r>
              <a:rPr lang="en-US" sz="2800">
                <a:solidFill>
                  <a:srgbClr val="002060"/>
                </a:solidFill>
                <a:latin typeface="Calibri"/>
                <a:ea typeface="Calibri"/>
                <a:cs typeface="Calibri"/>
                <a:sym typeface="Calibri"/>
              </a:rPr>
              <a:t>What was the Warren Court, and what were some of its key rulings in the 1950s and 1960s?</a:t>
            </a:r>
            <a:endParaRPr/>
          </a:p>
          <a:p>
            <a:pPr indent="-457200" lvl="0" marL="457200" marR="0" rtl="0" algn="l">
              <a:spcBef>
                <a:spcPts val="0"/>
              </a:spcBef>
              <a:spcAft>
                <a:spcPts val="0"/>
              </a:spcAft>
              <a:buClr>
                <a:srgbClr val="002060"/>
              </a:buClr>
              <a:buSzPts val="2800"/>
              <a:buFont typeface="Arial"/>
              <a:buChar char="•"/>
            </a:pPr>
            <a:r>
              <a:rPr lang="en-US" sz="2800">
                <a:solidFill>
                  <a:srgbClr val="002060"/>
                </a:solidFill>
                <a:latin typeface="Calibri"/>
                <a:ea typeface="Calibri"/>
                <a:cs typeface="Calibri"/>
                <a:sym typeface="Calibri"/>
              </a:rPr>
              <a:t>What were some of the landmark civil rights laws passed during the Civil Rights Era?</a:t>
            </a:r>
            <a:endParaRPr/>
          </a:p>
          <a:p>
            <a:pPr indent="-457200" lvl="0" marL="457200" marR="0" rtl="0" algn="l">
              <a:spcBef>
                <a:spcPts val="0"/>
              </a:spcBef>
              <a:spcAft>
                <a:spcPts val="0"/>
              </a:spcAft>
              <a:buClr>
                <a:srgbClr val="002060"/>
              </a:buClr>
              <a:buSzPts val="2800"/>
              <a:buFont typeface="Arial"/>
              <a:buChar char="•"/>
            </a:pPr>
            <a:r>
              <a:rPr lang="en-US" sz="2800">
                <a:solidFill>
                  <a:srgbClr val="002060"/>
                </a:solidFill>
                <a:latin typeface="Calibri"/>
                <a:ea typeface="Calibri"/>
                <a:cs typeface="Calibri"/>
                <a:sym typeface="Calibri"/>
              </a:rPr>
              <a:t>What is the constitutional legacy of the Civil Rights Movement and the Warren Court?</a:t>
            </a:r>
            <a:endParaRPr/>
          </a:p>
        </p:txBody>
      </p:sp>
      <p:sp>
        <p:nvSpPr>
          <p:cNvPr id="104" name="Google Shape;104;p14"/>
          <p:cNvSpPr/>
          <p:nvPr/>
        </p:nvSpPr>
        <p:spPr>
          <a:xfrm>
            <a:off x="430342" y="297096"/>
            <a:ext cx="488034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BIG QUESTIONS</a:t>
            </a:r>
            <a:endParaRPr/>
          </a:p>
        </p:txBody>
      </p:sp>
      <p:sp>
        <p:nvSpPr>
          <p:cNvPr id="105" name="Google Shape;105;p14"/>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6" name="Google Shape;106;p14"/>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07" name="Google Shape;107;p14"/>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sp>
        <p:nvSpPr>
          <p:cNvPr id="108" name="Google Shape;108;p14"/>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9" name="Google Shape;109;p14"/>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10" name="Google Shape;110;p14"/>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11" name="Google Shape;111;p14"/>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2"/>
          <p:cNvSpPr/>
          <p:nvPr/>
        </p:nvSpPr>
        <p:spPr>
          <a:xfrm>
            <a:off x="817145" y="446860"/>
            <a:ext cx="7535098"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CONGRESS OF RACIAL EQUALITY </a:t>
            </a:r>
            <a:endParaRPr/>
          </a:p>
        </p:txBody>
      </p:sp>
      <p:sp>
        <p:nvSpPr>
          <p:cNvPr id="382" name="Google Shape;382;p32"/>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83" name="Google Shape;383;p32"/>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384" name="Google Shape;384;p32"/>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385" name="Google Shape;385;p32"/>
          <p:cNvPicPr preferRelativeResize="0"/>
          <p:nvPr/>
        </p:nvPicPr>
        <p:blipFill rotWithShape="1">
          <a:blip r:embed="rId4">
            <a:alphaModFix/>
          </a:blip>
          <a:srcRect b="0" l="0" r="0" t="0"/>
          <a:stretch/>
        </p:blipFill>
        <p:spPr>
          <a:xfrm>
            <a:off x="720762" y="1067381"/>
            <a:ext cx="3948057" cy="5491097"/>
          </a:xfrm>
          <a:prstGeom prst="rect">
            <a:avLst/>
          </a:prstGeom>
          <a:noFill/>
          <a:ln>
            <a:noFill/>
          </a:ln>
          <a:effectLst>
            <a:outerShdw blurRad="292100" rotWithShape="0" algn="tl" dir="2700000" dist="139700">
              <a:srgbClr val="333333">
                <a:alpha val="64705"/>
              </a:srgbClr>
            </a:outerShdw>
          </a:effectLst>
        </p:spPr>
      </p:pic>
      <p:sp>
        <p:nvSpPr>
          <p:cNvPr id="386" name="Google Shape;386;p32"/>
          <p:cNvSpPr/>
          <p:nvPr/>
        </p:nvSpPr>
        <p:spPr>
          <a:xfrm>
            <a:off x="155292" y="5530768"/>
            <a:ext cx="2133437"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George Houser</a:t>
            </a:r>
            <a:endParaRPr/>
          </a:p>
        </p:txBody>
      </p:sp>
      <p:sp>
        <p:nvSpPr>
          <p:cNvPr id="387" name="Google Shape;387;p32"/>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88" name="Google Shape;388;p32"/>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389" name="Google Shape;389;p32"/>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390" name="Google Shape;390;p32"/>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391" name="Google Shape;391;p32"/>
          <p:cNvSpPr/>
          <p:nvPr/>
        </p:nvSpPr>
        <p:spPr>
          <a:xfrm>
            <a:off x="5234289" y="2900090"/>
            <a:ext cx="3320167"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Methodist Minister.  </a:t>
            </a:r>
            <a:br>
              <a:rPr lang="en-US" sz="2400">
                <a:solidFill>
                  <a:srgbClr val="252F66"/>
                </a:solidFill>
                <a:latin typeface="Calibri"/>
                <a:ea typeface="Calibri"/>
                <a:cs typeface="Calibri"/>
                <a:sym typeface="Calibri"/>
              </a:rPr>
            </a:br>
            <a:r>
              <a:rPr lang="en-US" sz="2400">
                <a:solidFill>
                  <a:srgbClr val="252F66"/>
                </a:solidFill>
                <a:latin typeface="Calibri"/>
                <a:ea typeface="Calibri"/>
                <a:cs typeface="Calibri"/>
                <a:sym typeface="Calibri"/>
              </a:rPr>
              <a:t>Co-Founded CORE.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3"/>
          <p:cNvSpPr/>
          <p:nvPr/>
        </p:nvSpPr>
        <p:spPr>
          <a:xfrm>
            <a:off x="817145" y="446860"/>
            <a:ext cx="7535098"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CONGRESS OF RACIAL EQUALITY </a:t>
            </a:r>
            <a:endParaRPr/>
          </a:p>
        </p:txBody>
      </p:sp>
      <p:sp>
        <p:nvSpPr>
          <p:cNvPr id="397" name="Google Shape;397;p33"/>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98" name="Google Shape;398;p33"/>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399" name="Google Shape;399;p33"/>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400" name="Google Shape;400;p33"/>
          <p:cNvPicPr preferRelativeResize="0"/>
          <p:nvPr/>
        </p:nvPicPr>
        <p:blipFill rotWithShape="1">
          <a:blip r:embed="rId4">
            <a:alphaModFix/>
          </a:blip>
          <a:srcRect b="0" l="0" r="0" t="0"/>
          <a:stretch/>
        </p:blipFill>
        <p:spPr>
          <a:xfrm>
            <a:off x="518785" y="1239329"/>
            <a:ext cx="4045545" cy="5249993"/>
          </a:xfrm>
          <a:prstGeom prst="rect">
            <a:avLst/>
          </a:prstGeom>
          <a:noFill/>
          <a:ln>
            <a:noFill/>
          </a:ln>
          <a:effectLst>
            <a:outerShdw blurRad="292100" rotWithShape="0" algn="tl" dir="2700000" dist="139700">
              <a:srgbClr val="333333">
                <a:alpha val="64705"/>
              </a:srgbClr>
            </a:outerShdw>
          </a:effectLst>
        </p:spPr>
      </p:pic>
      <p:sp>
        <p:nvSpPr>
          <p:cNvPr id="401" name="Google Shape;401;p33"/>
          <p:cNvSpPr/>
          <p:nvPr/>
        </p:nvSpPr>
        <p:spPr>
          <a:xfrm>
            <a:off x="272807" y="5421400"/>
            <a:ext cx="2133437"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Bernice Fisher</a:t>
            </a:r>
            <a:endParaRPr/>
          </a:p>
        </p:txBody>
      </p:sp>
      <p:sp>
        <p:nvSpPr>
          <p:cNvPr id="402" name="Google Shape;402;p33"/>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403" name="Google Shape;403;p33"/>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404" name="Google Shape;404;p33"/>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405" name="Google Shape;405;p33"/>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406" name="Google Shape;406;p33"/>
          <p:cNvSpPr/>
          <p:nvPr/>
        </p:nvSpPr>
        <p:spPr>
          <a:xfrm>
            <a:off x="5197350" y="2782669"/>
            <a:ext cx="3765176"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Co-Founder of CORE.  </a:t>
            </a:r>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Based in Chicago.  “Godmother” of the sit-in movement.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4"/>
          <p:cNvSpPr/>
          <p:nvPr/>
        </p:nvSpPr>
        <p:spPr>
          <a:xfrm>
            <a:off x="742553" y="896456"/>
            <a:ext cx="7535098" cy="1200329"/>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cap="none">
                <a:solidFill>
                  <a:srgbClr val="FFFFFF"/>
                </a:solidFill>
                <a:latin typeface="Quattrocento Sans"/>
                <a:ea typeface="Quattrocento Sans"/>
                <a:cs typeface="Quattrocento Sans"/>
                <a:sym typeface="Quattrocento Sans"/>
              </a:rPr>
              <a:t>LEADERSHIP CONFERENCE ON CIVIL RIGHTS (LCCR)</a:t>
            </a:r>
            <a:endParaRPr/>
          </a:p>
        </p:txBody>
      </p:sp>
      <p:sp>
        <p:nvSpPr>
          <p:cNvPr id="413" name="Google Shape;413;p34"/>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414" name="Google Shape;414;p34"/>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415" name="Google Shape;415;p34"/>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sp>
        <p:nvSpPr>
          <p:cNvPr id="416" name="Google Shape;416;p34"/>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417" name="Google Shape;417;p34"/>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418" name="Google Shape;418;p34"/>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419" name="Google Shape;419;p34"/>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420" name="Google Shape;420;p34"/>
          <p:cNvSpPr/>
          <p:nvPr/>
        </p:nvSpPr>
        <p:spPr>
          <a:xfrm>
            <a:off x="742553" y="2594868"/>
            <a:ext cx="8112664"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Founded in </a:t>
            </a:r>
            <a:r>
              <a:rPr lang="en-US" sz="2400">
                <a:solidFill>
                  <a:srgbClr val="FF0000"/>
                </a:solidFill>
                <a:latin typeface="Calibri"/>
                <a:ea typeface="Calibri"/>
                <a:cs typeface="Calibri"/>
                <a:sym typeface="Calibri"/>
              </a:rPr>
              <a:t>1950 </a:t>
            </a:r>
            <a:r>
              <a:rPr lang="en-US" sz="2400">
                <a:solidFill>
                  <a:srgbClr val="252F66"/>
                </a:solidFill>
                <a:latin typeface="Calibri"/>
                <a:ea typeface="Calibri"/>
                <a:cs typeface="Calibri"/>
                <a:sym typeface="Calibri"/>
              </a:rPr>
              <a:t>by Roy Wilkins, A. Philip Randolph, and Arnold Aronson. LCCR coordinated the national </a:t>
            </a:r>
            <a:r>
              <a:rPr lang="en-US" sz="2400">
                <a:solidFill>
                  <a:srgbClr val="FF0000"/>
                </a:solidFill>
                <a:latin typeface="Calibri"/>
                <a:ea typeface="Calibri"/>
                <a:cs typeface="Calibri"/>
                <a:sym typeface="Calibri"/>
              </a:rPr>
              <a:t>legislative campaigns </a:t>
            </a:r>
            <a:r>
              <a:rPr lang="en-US" sz="2400">
                <a:solidFill>
                  <a:srgbClr val="252F66"/>
                </a:solidFill>
                <a:latin typeface="Calibri"/>
                <a:ea typeface="Calibri"/>
                <a:cs typeface="Calibri"/>
                <a:sym typeface="Calibri"/>
              </a:rPr>
              <a:t>behind every major piece of civil rights legislation during this era. </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It </a:t>
            </a:r>
            <a:r>
              <a:rPr lang="en-US" sz="2400">
                <a:solidFill>
                  <a:srgbClr val="FF0000"/>
                </a:solidFill>
                <a:latin typeface="Calibri"/>
                <a:ea typeface="Calibri"/>
                <a:cs typeface="Calibri"/>
                <a:sym typeface="Calibri"/>
              </a:rPr>
              <a:t>still plays </a:t>
            </a:r>
            <a:r>
              <a:rPr lang="en-US" sz="2400">
                <a:solidFill>
                  <a:srgbClr val="252F66"/>
                </a:solidFill>
                <a:latin typeface="Calibri"/>
                <a:ea typeface="Calibri"/>
                <a:cs typeface="Calibri"/>
                <a:sym typeface="Calibri"/>
              </a:rPr>
              <a:t>a huge role in the civil rights community today.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5"/>
          <p:cNvSpPr/>
          <p:nvPr/>
        </p:nvSpPr>
        <p:spPr>
          <a:xfrm>
            <a:off x="1031336" y="349600"/>
            <a:ext cx="7535098"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LEADERSHIP CONFERENCE ON CIVIL RIGHTS </a:t>
            </a:r>
            <a:endParaRPr sz="2800" cap="none">
              <a:solidFill>
                <a:srgbClr val="FFFFFF"/>
              </a:solidFill>
              <a:latin typeface="Quattrocento Sans"/>
              <a:ea typeface="Quattrocento Sans"/>
              <a:cs typeface="Quattrocento Sans"/>
              <a:sym typeface="Quattrocento Sans"/>
            </a:endParaRPr>
          </a:p>
        </p:txBody>
      </p:sp>
      <p:sp>
        <p:nvSpPr>
          <p:cNvPr id="426" name="Google Shape;426;p35"/>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427" name="Google Shape;427;p35"/>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428" name="Google Shape;428;p35"/>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429" name="Google Shape;429;p35"/>
          <p:cNvPicPr preferRelativeResize="0"/>
          <p:nvPr/>
        </p:nvPicPr>
        <p:blipFill rotWithShape="1">
          <a:blip r:embed="rId4">
            <a:alphaModFix/>
          </a:blip>
          <a:srcRect b="0" l="0" r="0" t="0"/>
          <a:stretch/>
        </p:blipFill>
        <p:spPr>
          <a:xfrm>
            <a:off x="430342" y="1704341"/>
            <a:ext cx="8737086" cy="4579342"/>
          </a:xfrm>
          <a:prstGeom prst="rect">
            <a:avLst/>
          </a:prstGeom>
          <a:noFill/>
          <a:ln>
            <a:noFill/>
          </a:ln>
          <a:effectLst>
            <a:outerShdw blurRad="292100" rotWithShape="0" algn="tl" dir="2700000" dist="139700">
              <a:srgbClr val="333333">
                <a:alpha val="64705"/>
              </a:srgbClr>
            </a:outerShdw>
          </a:effectLst>
        </p:spPr>
      </p:pic>
      <p:sp>
        <p:nvSpPr>
          <p:cNvPr id="430" name="Google Shape;430;p35"/>
          <p:cNvSpPr/>
          <p:nvPr/>
        </p:nvSpPr>
        <p:spPr>
          <a:xfrm>
            <a:off x="722744" y="2612836"/>
            <a:ext cx="2301828" cy="461665"/>
          </a:xfrm>
          <a:prstGeom prst="rect">
            <a:avLst/>
          </a:prstGeom>
          <a:solidFill>
            <a:srgbClr val="252F66"/>
          </a:solidFill>
          <a:ln cap="flat" cmpd="sng" w="9525">
            <a:solidFill>
              <a:srgbClr val="FFFFF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Roy Wilkins</a:t>
            </a:r>
            <a:endParaRPr/>
          </a:p>
        </p:txBody>
      </p:sp>
      <p:sp>
        <p:nvSpPr>
          <p:cNvPr id="431" name="Google Shape;431;p35"/>
          <p:cNvSpPr/>
          <p:nvPr/>
        </p:nvSpPr>
        <p:spPr>
          <a:xfrm>
            <a:off x="2860230" y="4444662"/>
            <a:ext cx="2108146" cy="830997"/>
          </a:xfrm>
          <a:prstGeom prst="rect">
            <a:avLst/>
          </a:prstGeom>
          <a:solidFill>
            <a:srgbClr val="252F66"/>
          </a:solidFill>
          <a:ln cap="flat" cmpd="sng" w="9525">
            <a:solidFill>
              <a:srgbClr val="FFFFFF"/>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A. Philip Randolph</a:t>
            </a:r>
            <a:endParaRPr/>
          </a:p>
        </p:txBody>
      </p:sp>
      <p:sp>
        <p:nvSpPr>
          <p:cNvPr id="432" name="Google Shape;432;p35"/>
          <p:cNvSpPr/>
          <p:nvPr/>
        </p:nvSpPr>
        <p:spPr>
          <a:xfrm>
            <a:off x="6987627" y="4768978"/>
            <a:ext cx="1955626" cy="830997"/>
          </a:xfrm>
          <a:prstGeom prst="rect">
            <a:avLst/>
          </a:prstGeom>
          <a:solidFill>
            <a:srgbClr val="252F66"/>
          </a:solidFill>
          <a:ln cap="flat" cmpd="sng" w="9525">
            <a:solidFill>
              <a:schemeClr val="lt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Arnold Aronson</a:t>
            </a:r>
            <a:endParaRPr/>
          </a:p>
        </p:txBody>
      </p:sp>
      <p:sp>
        <p:nvSpPr>
          <p:cNvPr id="433" name="Google Shape;433;p35"/>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434" name="Google Shape;434;p35"/>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435" name="Google Shape;435;p35"/>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436" name="Google Shape;436;p35"/>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descr="https://upload.wikimedia.org/wikipedia/commons/c/ce/Roy_Wilkins_during_an_interview%2C_April_5%2C_1963.jpg" id="441" name="Google Shape;441;p36"/>
          <p:cNvPicPr preferRelativeResize="0"/>
          <p:nvPr/>
        </p:nvPicPr>
        <p:blipFill rotWithShape="1">
          <a:blip r:embed="rId3">
            <a:alphaModFix/>
          </a:blip>
          <a:srcRect b="0" l="0" r="0" t="0"/>
          <a:stretch/>
        </p:blipFill>
        <p:spPr>
          <a:xfrm>
            <a:off x="823851" y="1562707"/>
            <a:ext cx="3868435" cy="5071817"/>
          </a:xfrm>
          <a:prstGeom prst="rect">
            <a:avLst/>
          </a:prstGeom>
          <a:noFill/>
          <a:ln>
            <a:noFill/>
          </a:ln>
          <a:effectLst>
            <a:outerShdw blurRad="292100" rotWithShape="0" algn="tl" dir="2700000" dist="139700">
              <a:srgbClr val="333333">
                <a:alpha val="64705"/>
              </a:srgbClr>
            </a:outerShdw>
          </a:effectLst>
        </p:spPr>
      </p:pic>
      <p:sp>
        <p:nvSpPr>
          <p:cNvPr id="442" name="Google Shape;442;p36"/>
          <p:cNvSpPr/>
          <p:nvPr/>
        </p:nvSpPr>
        <p:spPr>
          <a:xfrm>
            <a:off x="1031336" y="349600"/>
            <a:ext cx="7535098"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LEADERSHIP CONFERENCE ON CIVIL RIGHTS </a:t>
            </a:r>
            <a:endParaRPr sz="2800" cap="none">
              <a:solidFill>
                <a:srgbClr val="FFFFFF"/>
              </a:solidFill>
              <a:latin typeface="Quattrocento Sans"/>
              <a:ea typeface="Quattrocento Sans"/>
              <a:cs typeface="Quattrocento Sans"/>
              <a:sym typeface="Quattrocento Sans"/>
            </a:endParaRPr>
          </a:p>
        </p:txBody>
      </p:sp>
      <p:sp>
        <p:nvSpPr>
          <p:cNvPr id="443" name="Google Shape;443;p36"/>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444" name="Google Shape;444;p36"/>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445" name="Google Shape;445;p36"/>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sp>
        <p:nvSpPr>
          <p:cNvPr id="446" name="Google Shape;446;p36"/>
          <p:cNvSpPr/>
          <p:nvPr/>
        </p:nvSpPr>
        <p:spPr>
          <a:xfrm>
            <a:off x="170080" y="5836899"/>
            <a:ext cx="2301828" cy="46166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Roy Wilkins</a:t>
            </a:r>
            <a:endParaRPr/>
          </a:p>
        </p:txBody>
      </p:sp>
      <p:sp>
        <p:nvSpPr>
          <p:cNvPr id="447" name="Google Shape;447;p36"/>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448" name="Google Shape;448;p36"/>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449" name="Google Shape;449;p36"/>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450" name="Google Shape;450;p36"/>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451" name="Google Shape;451;p36"/>
          <p:cNvSpPr/>
          <p:nvPr/>
        </p:nvSpPr>
        <p:spPr>
          <a:xfrm>
            <a:off x="5346057" y="2843668"/>
            <a:ext cx="3685006"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Active from the 1930s to the 1970s. Also served as Executive Secretary of the NAACP from 1955-63.</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pic>
        <p:nvPicPr>
          <p:cNvPr id="456" name="Google Shape;456;p37"/>
          <p:cNvPicPr preferRelativeResize="0"/>
          <p:nvPr/>
        </p:nvPicPr>
        <p:blipFill rotWithShape="1">
          <a:blip r:embed="rId3">
            <a:alphaModFix/>
          </a:blip>
          <a:srcRect b="0" l="0" r="0" t="0"/>
          <a:stretch/>
        </p:blipFill>
        <p:spPr>
          <a:xfrm>
            <a:off x="759875" y="1582341"/>
            <a:ext cx="3551030" cy="4749502"/>
          </a:xfrm>
          <a:prstGeom prst="rect">
            <a:avLst/>
          </a:prstGeom>
          <a:noFill/>
          <a:ln>
            <a:noFill/>
          </a:ln>
          <a:effectLst>
            <a:outerShdw blurRad="292100" rotWithShape="0" algn="tl" dir="2700000" dist="139700">
              <a:srgbClr val="333333">
                <a:alpha val="64705"/>
              </a:srgbClr>
            </a:outerShdw>
          </a:effectLst>
        </p:spPr>
      </p:pic>
      <p:sp>
        <p:nvSpPr>
          <p:cNvPr id="457" name="Google Shape;457;p37"/>
          <p:cNvSpPr/>
          <p:nvPr/>
        </p:nvSpPr>
        <p:spPr>
          <a:xfrm>
            <a:off x="1031336" y="349600"/>
            <a:ext cx="7535098"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LEADERSHIP CONFERENCE ON CIVIL RIGHTS </a:t>
            </a:r>
            <a:endParaRPr sz="2800" cap="none">
              <a:solidFill>
                <a:srgbClr val="FFFFFF"/>
              </a:solidFill>
              <a:latin typeface="Quattrocento Sans"/>
              <a:ea typeface="Quattrocento Sans"/>
              <a:cs typeface="Quattrocento Sans"/>
              <a:sym typeface="Quattrocento Sans"/>
            </a:endParaRPr>
          </a:p>
        </p:txBody>
      </p:sp>
      <p:sp>
        <p:nvSpPr>
          <p:cNvPr id="458" name="Google Shape;458;p37"/>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459" name="Google Shape;459;p37"/>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460" name="Google Shape;460;p37"/>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sp>
        <p:nvSpPr>
          <p:cNvPr id="461" name="Google Shape;461;p37"/>
          <p:cNvSpPr/>
          <p:nvPr/>
        </p:nvSpPr>
        <p:spPr>
          <a:xfrm>
            <a:off x="183523" y="5275659"/>
            <a:ext cx="2957709"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A. Philip Randolph</a:t>
            </a:r>
            <a:endParaRPr/>
          </a:p>
        </p:txBody>
      </p:sp>
      <p:sp>
        <p:nvSpPr>
          <p:cNvPr id="462" name="Google Shape;462;p37"/>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463" name="Google Shape;463;p37"/>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464" name="Google Shape;464;p37"/>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465" name="Google Shape;465;p37"/>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466" name="Google Shape;466;p37"/>
          <p:cNvSpPr/>
          <p:nvPr/>
        </p:nvSpPr>
        <p:spPr>
          <a:xfrm>
            <a:off x="5240163" y="2828835"/>
            <a:ext cx="2957709"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Prominent labor organizer and civil rights activist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8"/>
          <p:cNvSpPr/>
          <p:nvPr/>
        </p:nvSpPr>
        <p:spPr>
          <a:xfrm>
            <a:off x="1031336" y="349600"/>
            <a:ext cx="7535098"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LEADERSHIP CONFERENCE ON CIVIL RIGHTS </a:t>
            </a:r>
            <a:endParaRPr sz="2800" cap="none">
              <a:solidFill>
                <a:srgbClr val="FFFFFF"/>
              </a:solidFill>
              <a:latin typeface="Quattrocento Sans"/>
              <a:ea typeface="Quattrocento Sans"/>
              <a:cs typeface="Quattrocento Sans"/>
              <a:sym typeface="Quattrocento Sans"/>
            </a:endParaRPr>
          </a:p>
        </p:txBody>
      </p:sp>
      <p:sp>
        <p:nvSpPr>
          <p:cNvPr id="472" name="Google Shape;472;p38"/>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473" name="Google Shape;473;p38"/>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474" name="Google Shape;474;p38"/>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475" name="Google Shape;475;p38"/>
          <p:cNvPicPr preferRelativeResize="0"/>
          <p:nvPr/>
        </p:nvPicPr>
        <p:blipFill rotWithShape="1">
          <a:blip r:embed="rId4">
            <a:alphaModFix/>
          </a:blip>
          <a:srcRect b="0" l="0" r="0" t="0"/>
          <a:stretch/>
        </p:blipFill>
        <p:spPr>
          <a:xfrm>
            <a:off x="656216" y="1762849"/>
            <a:ext cx="3238053" cy="4745551"/>
          </a:xfrm>
          <a:prstGeom prst="rect">
            <a:avLst/>
          </a:prstGeom>
          <a:noFill/>
          <a:ln>
            <a:noFill/>
          </a:ln>
          <a:effectLst>
            <a:outerShdw blurRad="292100" rotWithShape="0" algn="tl" dir="2700000" dist="139700">
              <a:srgbClr val="333333">
                <a:alpha val="64705"/>
              </a:srgbClr>
            </a:outerShdw>
          </a:effectLst>
        </p:spPr>
      </p:pic>
      <p:sp>
        <p:nvSpPr>
          <p:cNvPr id="476" name="Google Shape;476;p38"/>
          <p:cNvSpPr/>
          <p:nvPr/>
        </p:nvSpPr>
        <p:spPr>
          <a:xfrm>
            <a:off x="155292" y="5339133"/>
            <a:ext cx="1955626"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Arnold Aronson</a:t>
            </a:r>
            <a:endParaRPr/>
          </a:p>
        </p:txBody>
      </p:sp>
      <p:sp>
        <p:nvSpPr>
          <p:cNvPr id="477" name="Google Shape;477;p38"/>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478" name="Google Shape;478;p38"/>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479" name="Google Shape;479;p38"/>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480" name="Google Shape;480;p38"/>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481" name="Google Shape;481;p38"/>
          <p:cNvSpPr/>
          <p:nvPr/>
        </p:nvSpPr>
        <p:spPr>
          <a:xfrm>
            <a:off x="4459020" y="3101577"/>
            <a:ext cx="4628551"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Founder of LCCR. Executive Secretary: 1950-80. Worked with Randolph to lobby FDR. Helped plan the March on Washington.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39"/>
          <p:cNvSpPr/>
          <p:nvPr/>
        </p:nvSpPr>
        <p:spPr>
          <a:xfrm>
            <a:off x="1000231" y="308261"/>
            <a:ext cx="7535098"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STUDENT NONVIOLENT COORDINATING COMMITTEE </a:t>
            </a:r>
            <a:endParaRPr/>
          </a:p>
        </p:txBody>
      </p:sp>
      <p:sp>
        <p:nvSpPr>
          <p:cNvPr id="487" name="Google Shape;487;p39"/>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488" name="Google Shape;488;p39"/>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489" name="Google Shape;489;p39"/>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sp>
        <p:nvSpPr>
          <p:cNvPr id="490" name="Google Shape;490;p39"/>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491" name="Google Shape;491;p39"/>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492" name="Google Shape;492;p39"/>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493" name="Google Shape;493;p39"/>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494" name="Google Shape;494;p39"/>
          <p:cNvSpPr/>
          <p:nvPr/>
        </p:nvSpPr>
        <p:spPr>
          <a:xfrm>
            <a:off x="340144" y="4224354"/>
            <a:ext cx="8973920"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Represented the next generation of leadership in the Civil Rights Movement. SNCC was formed in </a:t>
            </a:r>
            <a:r>
              <a:rPr lang="en-US" sz="2400">
                <a:solidFill>
                  <a:srgbClr val="FF0000"/>
                </a:solidFill>
                <a:latin typeface="Calibri"/>
                <a:ea typeface="Calibri"/>
                <a:cs typeface="Calibri"/>
                <a:sym typeface="Calibri"/>
              </a:rPr>
              <a:t>April 1960</a:t>
            </a:r>
            <a:r>
              <a:rPr lang="en-US" sz="2400">
                <a:solidFill>
                  <a:srgbClr val="252F66"/>
                </a:solidFill>
                <a:latin typeface="Calibri"/>
                <a:ea typeface="Calibri"/>
                <a:cs typeface="Calibri"/>
                <a:sym typeface="Calibri"/>
              </a:rPr>
              <a:t> at a conference at Shaw University in Raleigh, North Carolina. </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It grew out of the beginning of the </a:t>
            </a:r>
            <a:r>
              <a:rPr lang="en-US" sz="2400">
                <a:solidFill>
                  <a:srgbClr val="FF0000"/>
                </a:solidFill>
                <a:latin typeface="Calibri"/>
                <a:ea typeface="Calibri"/>
                <a:cs typeface="Calibri"/>
                <a:sym typeface="Calibri"/>
              </a:rPr>
              <a:t>sit-in movement </a:t>
            </a:r>
            <a:r>
              <a:rPr lang="en-US" sz="2400">
                <a:solidFill>
                  <a:srgbClr val="252F66"/>
                </a:solidFill>
                <a:latin typeface="Calibri"/>
                <a:ea typeface="Calibri"/>
                <a:cs typeface="Calibri"/>
                <a:sym typeface="Calibri"/>
              </a:rPr>
              <a:t>earlier that year—with </a:t>
            </a:r>
            <a:r>
              <a:rPr b="1" lang="en-US" sz="2400">
                <a:solidFill>
                  <a:srgbClr val="252F66"/>
                </a:solidFill>
                <a:latin typeface="Calibri"/>
                <a:ea typeface="Calibri"/>
                <a:cs typeface="Calibri"/>
                <a:sym typeface="Calibri"/>
              </a:rPr>
              <a:t>Ella Baker </a:t>
            </a:r>
            <a:r>
              <a:rPr lang="en-US" sz="2400">
                <a:solidFill>
                  <a:srgbClr val="252F66"/>
                </a:solidFill>
                <a:latin typeface="Calibri"/>
                <a:ea typeface="Calibri"/>
                <a:cs typeface="Calibri"/>
                <a:sym typeface="Calibri"/>
              </a:rPr>
              <a:t>playing a key role.</a:t>
            </a:r>
            <a:endParaRPr sz="1800">
              <a:solidFill>
                <a:schemeClr val="dk1"/>
              </a:solidFill>
              <a:latin typeface="Calibri"/>
              <a:ea typeface="Calibri"/>
              <a:cs typeface="Calibri"/>
              <a:sym typeface="Calibri"/>
            </a:endParaRPr>
          </a:p>
        </p:txBody>
      </p:sp>
      <p:pic>
        <p:nvPicPr>
          <p:cNvPr id="495" name="Google Shape;495;p39"/>
          <p:cNvPicPr preferRelativeResize="0"/>
          <p:nvPr/>
        </p:nvPicPr>
        <p:blipFill rotWithShape="1">
          <a:blip r:embed="rId5">
            <a:alphaModFix/>
          </a:blip>
          <a:srcRect b="0" l="0" r="0" t="0"/>
          <a:stretch/>
        </p:blipFill>
        <p:spPr>
          <a:xfrm>
            <a:off x="1721224" y="1514466"/>
            <a:ext cx="5533016" cy="2417236"/>
          </a:xfrm>
          <a:prstGeom prst="rect">
            <a:avLst/>
          </a:prstGeom>
          <a:noFill/>
          <a:ln>
            <a:noFill/>
          </a:ln>
          <a:effectLst>
            <a:outerShdw blurRad="292100" rotWithShape="0" algn="tl" dir="2700000" dist="139700">
              <a:srgbClr val="333333">
                <a:alpha val="64705"/>
              </a:srgbClr>
            </a:outerShdw>
          </a:effectLst>
        </p:spPr>
      </p:pic>
      <p:sp>
        <p:nvSpPr>
          <p:cNvPr id="496" name="Google Shape;496;p39"/>
          <p:cNvSpPr/>
          <p:nvPr/>
        </p:nvSpPr>
        <p:spPr>
          <a:xfrm>
            <a:off x="736205" y="3336666"/>
            <a:ext cx="2301828" cy="46166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Ella Baker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40"/>
          <p:cNvSpPr/>
          <p:nvPr/>
        </p:nvSpPr>
        <p:spPr>
          <a:xfrm>
            <a:off x="1000231" y="308261"/>
            <a:ext cx="7535098"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STUDENT NONVIOLENT COORDINATING COMMITTEE </a:t>
            </a:r>
            <a:endParaRPr/>
          </a:p>
        </p:txBody>
      </p:sp>
      <p:sp>
        <p:nvSpPr>
          <p:cNvPr id="502" name="Google Shape;502;p40"/>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503" name="Google Shape;503;p40"/>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504" name="Google Shape;504;p40"/>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sp>
        <p:nvSpPr>
          <p:cNvPr id="505" name="Google Shape;505;p40"/>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506" name="Google Shape;506;p40"/>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507" name="Google Shape;507;p40"/>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508" name="Google Shape;508;p40"/>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509" name="Google Shape;509;p40"/>
          <p:cNvSpPr/>
          <p:nvPr/>
        </p:nvSpPr>
        <p:spPr>
          <a:xfrm>
            <a:off x="155292" y="1748425"/>
            <a:ext cx="8988708" cy="480131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Baker supported a more egalitarian leadership structure. She wanted the Civil Rights Movement to look more like the Black Church, with men and women in leadership positions. She questioned the top-down leadership of organizations like SCLC, saying “strong people don’t need strong leaders.” She quit the SCLC to support the formation of SNCC. She convinced SNCC to form two wings—one for direct action, and the other for </a:t>
            </a:r>
            <a:r>
              <a:rPr lang="en-US" sz="2400">
                <a:solidFill>
                  <a:srgbClr val="FF0000"/>
                </a:solidFill>
                <a:latin typeface="Calibri"/>
                <a:ea typeface="Calibri"/>
                <a:cs typeface="Calibri"/>
                <a:sym typeface="Calibri"/>
              </a:rPr>
              <a:t>voter registration </a:t>
            </a:r>
            <a:r>
              <a:rPr lang="en-US" sz="2400">
                <a:solidFill>
                  <a:srgbClr val="252F66"/>
                </a:solidFill>
                <a:latin typeface="Calibri"/>
                <a:ea typeface="Calibri"/>
                <a:cs typeface="Calibri"/>
                <a:sym typeface="Calibri"/>
              </a:rPr>
              <a:t>drives. With CORE, she helped coordinate the Freedom Rides in 1961. </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Baker helped support and teach the student leadership of SNCC, including Diane Nash, Julian Bond, John Lewis, Stokely Carmichael, Bob Moses, and Bernice Johnson Reagan.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41"/>
          <p:cNvSpPr/>
          <p:nvPr/>
        </p:nvSpPr>
        <p:spPr>
          <a:xfrm>
            <a:off x="1000231" y="308261"/>
            <a:ext cx="7535098"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STUDENT NONVIOLENT COORDINATING COMMITTEE </a:t>
            </a:r>
            <a:endParaRPr/>
          </a:p>
        </p:txBody>
      </p:sp>
      <p:sp>
        <p:nvSpPr>
          <p:cNvPr id="515" name="Google Shape;515;p41"/>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516" name="Google Shape;516;p41"/>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517" name="Google Shape;517;p41"/>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518" name="Google Shape;518;p41"/>
          <p:cNvPicPr preferRelativeResize="0"/>
          <p:nvPr/>
        </p:nvPicPr>
        <p:blipFill rotWithShape="1">
          <a:blip r:embed="rId4">
            <a:alphaModFix/>
          </a:blip>
          <a:srcRect b="0" l="0" r="0" t="0"/>
          <a:stretch/>
        </p:blipFill>
        <p:spPr>
          <a:xfrm>
            <a:off x="513248" y="1734034"/>
            <a:ext cx="1805035" cy="1897423"/>
          </a:xfrm>
          <a:prstGeom prst="rect">
            <a:avLst/>
          </a:prstGeom>
          <a:noFill/>
          <a:ln>
            <a:noFill/>
          </a:ln>
          <a:effectLst>
            <a:outerShdw blurRad="292100" rotWithShape="0" algn="tl" dir="2700000" dist="139700">
              <a:srgbClr val="333333">
                <a:alpha val="64705"/>
              </a:srgbClr>
            </a:outerShdw>
          </a:effectLst>
        </p:spPr>
      </p:pic>
      <p:pic>
        <p:nvPicPr>
          <p:cNvPr id="519" name="Google Shape;519;p41"/>
          <p:cNvPicPr preferRelativeResize="0"/>
          <p:nvPr/>
        </p:nvPicPr>
        <p:blipFill rotWithShape="1">
          <a:blip r:embed="rId5">
            <a:alphaModFix/>
          </a:blip>
          <a:srcRect b="0" l="0" r="0" t="0"/>
          <a:stretch/>
        </p:blipFill>
        <p:spPr>
          <a:xfrm>
            <a:off x="6679124" y="1633972"/>
            <a:ext cx="1723518" cy="2218677"/>
          </a:xfrm>
          <a:prstGeom prst="rect">
            <a:avLst/>
          </a:prstGeom>
          <a:noFill/>
          <a:ln>
            <a:noFill/>
          </a:ln>
          <a:effectLst>
            <a:outerShdw blurRad="292100" rotWithShape="0" algn="tl" dir="2700000" dist="139700">
              <a:srgbClr val="333333">
                <a:alpha val="64705"/>
              </a:srgbClr>
            </a:outerShdw>
          </a:effectLst>
        </p:spPr>
      </p:pic>
      <p:pic>
        <p:nvPicPr>
          <p:cNvPr id="520" name="Google Shape;520;p41"/>
          <p:cNvPicPr preferRelativeResize="0"/>
          <p:nvPr/>
        </p:nvPicPr>
        <p:blipFill rotWithShape="1">
          <a:blip r:embed="rId6">
            <a:alphaModFix/>
          </a:blip>
          <a:srcRect b="0" l="0" r="0" t="0"/>
          <a:stretch/>
        </p:blipFill>
        <p:spPr>
          <a:xfrm>
            <a:off x="3581985" y="1767721"/>
            <a:ext cx="1994846" cy="1999833"/>
          </a:xfrm>
          <a:prstGeom prst="rect">
            <a:avLst/>
          </a:prstGeom>
          <a:noFill/>
          <a:ln>
            <a:noFill/>
          </a:ln>
          <a:effectLst>
            <a:outerShdw blurRad="292100" rotWithShape="0" algn="tl" dir="2700000" dist="139700">
              <a:srgbClr val="333333">
                <a:alpha val="64705"/>
              </a:srgbClr>
            </a:outerShdw>
          </a:effectLst>
        </p:spPr>
      </p:pic>
      <p:pic>
        <p:nvPicPr>
          <p:cNvPr id="521" name="Google Shape;521;p41"/>
          <p:cNvPicPr preferRelativeResize="0"/>
          <p:nvPr/>
        </p:nvPicPr>
        <p:blipFill rotWithShape="1">
          <a:blip r:embed="rId7">
            <a:alphaModFix/>
          </a:blip>
          <a:srcRect b="0" l="0" r="0" t="0"/>
          <a:stretch/>
        </p:blipFill>
        <p:spPr>
          <a:xfrm>
            <a:off x="1505994" y="4180927"/>
            <a:ext cx="1941919" cy="2185674"/>
          </a:xfrm>
          <a:prstGeom prst="rect">
            <a:avLst/>
          </a:prstGeom>
          <a:noFill/>
          <a:ln>
            <a:noFill/>
          </a:ln>
          <a:effectLst>
            <a:outerShdw blurRad="292100" rotWithShape="0" algn="tl" dir="2700000" dist="139700">
              <a:srgbClr val="333333">
                <a:alpha val="64705"/>
              </a:srgbClr>
            </a:outerShdw>
          </a:effectLst>
        </p:spPr>
      </p:pic>
      <p:pic>
        <p:nvPicPr>
          <p:cNvPr id="522" name="Google Shape;522;p41"/>
          <p:cNvPicPr preferRelativeResize="0"/>
          <p:nvPr/>
        </p:nvPicPr>
        <p:blipFill rotWithShape="1">
          <a:blip r:embed="rId8">
            <a:alphaModFix/>
          </a:blip>
          <a:srcRect b="0" l="0" r="0" t="0"/>
          <a:stretch/>
        </p:blipFill>
        <p:spPr>
          <a:xfrm>
            <a:off x="3845404" y="4164425"/>
            <a:ext cx="1870708" cy="2185674"/>
          </a:xfrm>
          <a:prstGeom prst="rect">
            <a:avLst/>
          </a:prstGeom>
          <a:noFill/>
          <a:ln>
            <a:noFill/>
          </a:ln>
          <a:effectLst>
            <a:outerShdw blurRad="292100" rotWithShape="0" algn="tl" dir="2700000" dist="139700">
              <a:srgbClr val="333333">
                <a:alpha val="64705"/>
              </a:srgbClr>
            </a:outerShdw>
          </a:effectLst>
        </p:spPr>
      </p:pic>
      <p:pic>
        <p:nvPicPr>
          <p:cNvPr id="523" name="Google Shape;523;p41"/>
          <p:cNvPicPr preferRelativeResize="0"/>
          <p:nvPr/>
        </p:nvPicPr>
        <p:blipFill rotWithShape="1">
          <a:blip r:embed="rId9">
            <a:alphaModFix/>
          </a:blip>
          <a:srcRect b="0" l="0" r="0" t="0"/>
          <a:stretch/>
        </p:blipFill>
        <p:spPr>
          <a:xfrm>
            <a:off x="6113604" y="4141826"/>
            <a:ext cx="1723518" cy="2203182"/>
          </a:xfrm>
          <a:prstGeom prst="rect">
            <a:avLst/>
          </a:prstGeom>
          <a:noFill/>
          <a:ln>
            <a:noFill/>
          </a:ln>
          <a:effectLst>
            <a:outerShdw blurRad="292100" rotWithShape="0" algn="tl" dir="2700000" dist="139700">
              <a:srgbClr val="333333">
                <a:alpha val="64705"/>
              </a:srgbClr>
            </a:outerShdw>
          </a:effectLst>
        </p:spPr>
      </p:pic>
      <p:sp>
        <p:nvSpPr>
          <p:cNvPr id="524" name="Google Shape;524;p41"/>
          <p:cNvSpPr/>
          <p:nvPr/>
        </p:nvSpPr>
        <p:spPr>
          <a:xfrm>
            <a:off x="5892150" y="5953357"/>
            <a:ext cx="2301828" cy="707886"/>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FFFF"/>
                </a:solidFill>
                <a:latin typeface="Quattrocento Sans"/>
                <a:ea typeface="Quattrocento Sans"/>
                <a:cs typeface="Quattrocento Sans"/>
                <a:sym typeface="Quattrocento Sans"/>
              </a:rPr>
              <a:t>Bernice Johnson Reagon</a:t>
            </a:r>
            <a:endParaRPr b="1" sz="2000">
              <a:solidFill>
                <a:srgbClr val="FFFFFF"/>
              </a:solidFill>
              <a:latin typeface="Quattrocento Sans"/>
              <a:ea typeface="Quattrocento Sans"/>
              <a:cs typeface="Quattrocento Sans"/>
              <a:sym typeface="Quattrocento Sans"/>
            </a:endParaRPr>
          </a:p>
        </p:txBody>
      </p:sp>
      <p:sp>
        <p:nvSpPr>
          <p:cNvPr id="525" name="Google Shape;525;p41"/>
          <p:cNvSpPr/>
          <p:nvPr/>
        </p:nvSpPr>
        <p:spPr>
          <a:xfrm>
            <a:off x="3603622" y="5953357"/>
            <a:ext cx="1192631" cy="707886"/>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FFFF"/>
                </a:solidFill>
                <a:latin typeface="Quattrocento Sans"/>
                <a:ea typeface="Quattrocento Sans"/>
                <a:cs typeface="Quattrocento Sans"/>
                <a:sym typeface="Quattrocento Sans"/>
              </a:rPr>
              <a:t>Bob </a:t>
            </a:r>
            <a:br>
              <a:rPr b="1" lang="en-US" sz="2000">
                <a:solidFill>
                  <a:srgbClr val="FFFFFF"/>
                </a:solidFill>
                <a:latin typeface="Quattrocento Sans"/>
                <a:ea typeface="Quattrocento Sans"/>
                <a:cs typeface="Quattrocento Sans"/>
                <a:sym typeface="Quattrocento Sans"/>
              </a:rPr>
            </a:br>
            <a:r>
              <a:rPr b="1" lang="en-US" sz="2000">
                <a:solidFill>
                  <a:srgbClr val="FFFFFF"/>
                </a:solidFill>
                <a:latin typeface="Quattrocento Sans"/>
                <a:ea typeface="Quattrocento Sans"/>
                <a:cs typeface="Quattrocento Sans"/>
                <a:sym typeface="Quattrocento Sans"/>
              </a:rPr>
              <a:t>Moses</a:t>
            </a:r>
            <a:endParaRPr/>
          </a:p>
        </p:txBody>
      </p:sp>
      <p:sp>
        <p:nvSpPr>
          <p:cNvPr id="526" name="Google Shape;526;p41"/>
          <p:cNvSpPr/>
          <p:nvPr/>
        </p:nvSpPr>
        <p:spPr>
          <a:xfrm>
            <a:off x="1311199" y="5953804"/>
            <a:ext cx="1663105" cy="707886"/>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FFFF"/>
                </a:solidFill>
                <a:latin typeface="Quattrocento Sans"/>
                <a:ea typeface="Quattrocento Sans"/>
                <a:cs typeface="Quattrocento Sans"/>
                <a:sym typeface="Quattrocento Sans"/>
              </a:rPr>
              <a:t>Stokely Carmichael</a:t>
            </a:r>
            <a:endParaRPr/>
          </a:p>
        </p:txBody>
      </p:sp>
      <p:sp>
        <p:nvSpPr>
          <p:cNvPr id="527" name="Google Shape;527;p41"/>
          <p:cNvSpPr/>
          <p:nvPr/>
        </p:nvSpPr>
        <p:spPr>
          <a:xfrm>
            <a:off x="4097177" y="3393526"/>
            <a:ext cx="1723518" cy="40011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FFFF"/>
                </a:solidFill>
                <a:latin typeface="Quattrocento Sans"/>
                <a:ea typeface="Quattrocento Sans"/>
                <a:cs typeface="Quattrocento Sans"/>
                <a:sym typeface="Quattrocento Sans"/>
              </a:rPr>
              <a:t>John Lewis</a:t>
            </a:r>
            <a:endParaRPr/>
          </a:p>
        </p:txBody>
      </p:sp>
      <p:sp>
        <p:nvSpPr>
          <p:cNvPr id="528" name="Google Shape;528;p41"/>
          <p:cNvSpPr/>
          <p:nvPr/>
        </p:nvSpPr>
        <p:spPr>
          <a:xfrm>
            <a:off x="1098703" y="3367444"/>
            <a:ext cx="1858339" cy="40011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FFFF"/>
                </a:solidFill>
                <a:latin typeface="Quattrocento Sans"/>
                <a:ea typeface="Quattrocento Sans"/>
                <a:cs typeface="Quattrocento Sans"/>
                <a:sym typeface="Quattrocento Sans"/>
              </a:rPr>
              <a:t>Diane Nash</a:t>
            </a:r>
            <a:endParaRPr/>
          </a:p>
        </p:txBody>
      </p:sp>
      <p:sp>
        <p:nvSpPr>
          <p:cNvPr id="529" name="Google Shape;529;p41"/>
          <p:cNvSpPr/>
          <p:nvPr/>
        </p:nvSpPr>
        <p:spPr>
          <a:xfrm>
            <a:off x="7479264" y="3428551"/>
            <a:ext cx="1849257" cy="40011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FFFF"/>
                </a:solidFill>
                <a:latin typeface="Quattrocento Sans"/>
                <a:ea typeface="Quattrocento Sans"/>
                <a:cs typeface="Quattrocento Sans"/>
                <a:sym typeface="Quattrocento Sans"/>
              </a:rPr>
              <a:t>Julian Bond </a:t>
            </a:r>
            <a:endParaRPr/>
          </a:p>
        </p:txBody>
      </p:sp>
      <p:sp>
        <p:nvSpPr>
          <p:cNvPr id="530" name="Google Shape;530;p41"/>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531" name="Google Shape;531;p41"/>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532" name="Google Shape;532;p41"/>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533" name="Google Shape;533;p41"/>
          <p:cNvPicPr preferRelativeResize="0"/>
          <p:nvPr/>
        </p:nvPicPr>
        <p:blipFill rotWithShape="1">
          <a:blip r:embed="rId10">
            <a:alphaModFix/>
          </a:blip>
          <a:srcRect b="0" l="0" r="0" t="0"/>
          <a:stretch/>
        </p:blipFill>
        <p:spPr>
          <a:xfrm>
            <a:off x="9857428" y="638523"/>
            <a:ext cx="2009732" cy="1469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5"/>
          <p:cNvSpPr/>
          <p:nvPr/>
        </p:nvSpPr>
        <p:spPr>
          <a:xfrm>
            <a:off x="191388" y="1297925"/>
            <a:ext cx="853235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002060"/>
              </a:solidFill>
              <a:latin typeface="Quattrocento Sans"/>
              <a:ea typeface="Quattrocento Sans"/>
              <a:cs typeface="Quattrocento Sans"/>
              <a:sym typeface="Quattrocento Sans"/>
            </a:endParaRPr>
          </a:p>
        </p:txBody>
      </p:sp>
      <p:sp>
        <p:nvSpPr>
          <p:cNvPr id="117" name="Google Shape;117;p15"/>
          <p:cNvSpPr/>
          <p:nvPr/>
        </p:nvSpPr>
        <p:spPr>
          <a:xfrm>
            <a:off x="430342" y="1166842"/>
            <a:ext cx="8740510" cy="4524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02060"/>
                </a:solidFill>
                <a:latin typeface="Calibri"/>
                <a:ea typeface="Calibri"/>
                <a:cs typeface="Calibri"/>
                <a:sym typeface="Calibri"/>
              </a:rPr>
              <a:t>While the American people wrote the </a:t>
            </a:r>
            <a:r>
              <a:rPr lang="en-US" sz="3200">
                <a:solidFill>
                  <a:srgbClr val="FF0000"/>
                </a:solidFill>
                <a:latin typeface="Calibri"/>
                <a:ea typeface="Calibri"/>
                <a:cs typeface="Calibri"/>
                <a:sym typeface="Calibri"/>
              </a:rPr>
              <a:t>Declaration of Independence’s</a:t>
            </a:r>
            <a:r>
              <a:rPr lang="en-US" sz="3200">
                <a:solidFill>
                  <a:srgbClr val="002060"/>
                </a:solidFill>
                <a:latin typeface="Calibri"/>
                <a:ea typeface="Calibri"/>
                <a:cs typeface="Calibri"/>
                <a:sym typeface="Calibri"/>
              </a:rPr>
              <a:t> promise of </a:t>
            </a:r>
            <a:r>
              <a:rPr lang="en-US" sz="3200">
                <a:solidFill>
                  <a:srgbClr val="FF0000"/>
                </a:solidFill>
                <a:latin typeface="Calibri"/>
                <a:ea typeface="Calibri"/>
                <a:cs typeface="Calibri"/>
                <a:sym typeface="Calibri"/>
              </a:rPr>
              <a:t>freedom and equality </a:t>
            </a:r>
            <a:r>
              <a:rPr lang="en-US" sz="3200">
                <a:solidFill>
                  <a:srgbClr val="002060"/>
                </a:solidFill>
                <a:latin typeface="Calibri"/>
                <a:ea typeface="Calibri"/>
                <a:cs typeface="Calibri"/>
                <a:sym typeface="Calibri"/>
              </a:rPr>
              <a:t>into the Constitution after the Civil War, it would take nearly a century and the courage of many </a:t>
            </a:r>
            <a:r>
              <a:rPr lang="en-US" sz="3200">
                <a:solidFill>
                  <a:srgbClr val="FF0000"/>
                </a:solidFill>
                <a:latin typeface="Calibri"/>
                <a:ea typeface="Calibri"/>
                <a:cs typeface="Calibri"/>
                <a:sym typeface="Calibri"/>
              </a:rPr>
              <a:t>African Americans and their allies </a:t>
            </a:r>
            <a:r>
              <a:rPr lang="en-US" sz="3200">
                <a:solidFill>
                  <a:srgbClr val="002060"/>
                </a:solidFill>
                <a:latin typeface="Calibri"/>
                <a:ea typeface="Calibri"/>
                <a:cs typeface="Calibri"/>
                <a:sym typeface="Calibri"/>
              </a:rPr>
              <a:t>in the Civil Rights Movement—coupled with important decisions by the Warren Court and landmark statutes like the Civil Rights Act of 1964 and the Voting Rights Act of 1965—to make these promises a reality.</a:t>
            </a:r>
            <a:endParaRPr/>
          </a:p>
        </p:txBody>
      </p:sp>
      <p:sp>
        <p:nvSpPr>
          <p:cNvPr id="118" name="Google Shape;118;p15"/>
          <p:cNvSpPr/>
          <p:nvPr/>
        </p:nvSpPr>
        <p:spPr>
          <a:xfrm>
            <a:off x="430342" y="297096"/>
            <a:ext cx="488034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BIG IDEA</a:t>
            </a:r>
            <a:endParaRPr/>
          </a:p>
        </p:txBody>
      </p:sp>
      <p:sp>
        <p:nvSpPr>
          <p:cNvPr id="119" name="Google Shape;119;p15"/>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0" name="Google Shape;120;p15"/>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21" name="Google Shape;121;p15"/>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22" name="Google Shape;122;p15"/>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42"/>
          <p:cNvSpPr/>
          <p:nvPr/>
        </p:nvSpPr>
        <p:spPr>
          <a:xfrm>
            <a:off x="1000231" y="308261"/>
            <a:ext cx="7535098"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STUDENT NONVIOLENT COORDINATING COMMITTEE </a:t>
            </a:r>
            <a:endParaRPr/>
          </a:p>
        </p:txBody>
      </p:sp>
      <p:sp>
        <p:nvSpPr>
          <p:cNvPr id="539" name="Google Shape;539;p42"/>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540" name="Google Shape;540;p42"/>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541" name="Google Shape;541;p42"/>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542" name="Google Shape;542;p42"/>
          <p:cNvPicPr preferRelativeResize="0"/>
          <p:nvPr/>
        </p:nvPicPr>
        <p:blipFill rotWithShape="1">
          <a:blip r:embed="rId4">
            <a:alphaModFix/>
          </a:blip>
          <a:srcRect b="0" l="0" r="0" t="0"/>
          <a:stretch/>
        </p:blipFill>
        <p:spPr>
          <a:xfrm>
            <a:off x="626234" y="1816144"/>
            <a:ext cx="3883169" cy="4426042"/>
          </a:xfrm>
          <a:prstGeom prst="rect">
            <a:avLst/>
          </a:prstGeom>
          <a:noFill/>
          <a:ln>
            <a:noFill/>
          </a:ln>
          <a:effectLst>
            <a:outerShdw blurRad="292100" rotWithShape="0" algn="tl" dir="2700000" dist="139700">
              <a:srgbClr val="333333">
                <a:alpha val="64705"/>
              </a:srgbClr>
            </a:outerShdw>
          </a:effectLst>
        </p:spPr>
      </p:pic>
      <p:sp>
        <p:nvSpPr>
          <p:cNvPr id="543" name="Google Shape;543;p42"/>
          <p:cNvSpPr/>
          <p:nvPr/>
        </p:nvSpPr>
        <p:spPr>
          <a:xfrm>
            <a:off x="267455" y="5636844"/>
            <a:ext cx="1723518" cy="40011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FFFF"/>
                </a:solidFill>
                <a:latin typeface="Quattrocento Sans"/>
                <a:ea typeface="Quattrocento Sans"/>
                <a:cs typeface="Quattrocento Sans"/>
                <a:sym typeface="Quattrocento Sans"/>
              </a:rPr>
              <a:t>John Lewis</a:t>
            </a:r>
            <a:endParaRPr/>
          </a:p>
        </p:txBody>
      </p:sp>
      <p:sp>
        <p:nvSpPr>
          <p:cNvPr id="544" name="Google Shape;544;p42"/>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545" name="Google Shape;545;p42"/>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546" name="Google Shape;546;p42"/>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547" name="Google Shape;547;p42"/>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548" name="Google Shape;548;p42"/>
          <p:cNvSpPr/>
          <p:nvPr/>
        </p:nvSpPr>
        <p:spPr>
          <a:xfrm>
            <a:off x="4927604" y="2399880"/>
            <a:ext cx="4280941"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Chair of SNCC: 1963-66.  </a:t>
            </a:r>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Skull fractured at Selma.  Youngest speaker at the March on Washington. Among the “Big Six” leaders that organized it.  One of the thirteen original Freedom Riders.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43"/>
          <p:cNvSpPr/>
          <p:nvPr/>
        </p:nvSpPr>
        <p:spPr>
          <a:xfrm>
            <a:off x="1000231" y="308261"/>
            <a:ext cx="7535098"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STUDENT NONVIOLENT COORDINATING COMMITTEE </a:t>
            </a:r>
            <a:endParaRPr/>
          </a:p>
        </p:txBody>
      </p:sp>
      <p:sp>
        <p:nvSpPr>
          <p:cNvPr id="554" name="Google Shape;554;p43"/>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555" name="Google Shape;555;p43"/>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556" name="Google Shape;556;p43"/>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557" name="Google Shape;557;p43"/>
          <p:cNvPicPr preferRelativeResize="0"/>
          <p:nvPr/>
        </p:nvPicPr>
        <p:blipFill rotWithShape="1">
          <a:blip r:embed="rId4">
            <a:alphaModFix/>
          </a:blip>
          <a:srcRect b="0" l="0" r="0" t="0"/>
          <a:stretch/>
        </p:blipFill>
        <p:spPr>
          <a:xfrm>
            <a:off x="543714" y="1820683"/>
            <a:ext cx="4224066" cy="4440268"/>
          </a:xfrm>
          <a:prstGeom prst="rect">
            <a:avLst/>
          </a:prstGeom>
          <a:noFill/>
          <a:ln>
            <a:noFill/>
          </a:ln>
          <a:effectLst>
            <a:outerShdw blurRad="292100" rotWithShape="0" algn="tl" dir="2700000" dist="139700">
              <a:srgbClr val="333333">
                <a:alpha val="64705"/>
              </a:srgbClr>
            </a:outerShdw>
          </a:effectLst>
        </p:spPr>
      </p:pic>
      <p:sp>
        <p:nvSpPr>
          <p:cNvPr id="558" name="Google Shape;558;p43"/>
          <p:cNvSpPr/>
          <p:nvPr/>
        </p:nvSpPr>
        <p:spPr>
          <a:xfrm>
            <a:off x="298258" y="5636844"/>
            <a:ext cx="1858339" cy="40011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FFFF"/>
                </a:solidFill>
                <a:latin typeface="Quattrocento Sans"/>
                <a:ea typeface="Quattrocento Sans"/>
                <a:cs typeface="Quattrocento Sans"/>
                <a:sym typeface="Quattrocento Sans"/>
              </a:rPr>
              <a:t>Diane Nash</a:t>
            </a:r>
            <a:endParaRPr/>
          </a:p>
        </p:txBody>
      </p:sp>
      <p:sp>
        <p:nvSpPr>
          <p:cNvPr id="559" name="Google Shape;559;p43"/>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560" name="Google Shape;560;p43"/>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561" name="Google Shape;561;p43"/>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562" name="Google Shape;562;p43"/>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563" name="Google Shape;563;p43"/>
          <p:cNvSpPr/>
          <p:nvPr/>
        </p:nvSpPr>
        <p:spPr>
          <a:xfrm>
            <a:off x="5290122" y="2558545"/>
            <a:ext cx="3797449"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Worked to integrate lunch counters in Nashville.  Freedom Rides. Co-Founder of SNCC. Participated in the Selma voting rights movement, too.</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44"/>
          <p:cNvSpPr/>
          <p:nvPr/>
        </p:nvSpPr>
        <p:spPr>
          <a:xfrm>
            <a:off x="1000231" y="308261"/>
            <a:ext cx="7535098"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STUDENT NONVIOLENT COORDINATING COMMITTEE </a:t>
            </a:r>
            <a:endParaRPr/>
          </a:p>
        </p:txBody>
      </p:sp>
      <p:sp>
        <p:nvSpPr>
          <p:cNvPr id="569" name="Google Shape;569;p44"/>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570" name="Google Shape;570;p44"/>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571" name="Google Shape;571;p44"/>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572" name="Google Shape;572;p44"/>
          <p:cNvPicPr preferRelativeResize="0"/>
          <p:nvPr/>
        </p:nvPicPr>
        <p:blipFill rotWithShape="1">
          <a:blip r:embed="rId4">
            <a:alphaModFix/>
          </a:blip>
          <a:srcRect b="0" l="0" r="0" t="0"/>
          <a:stretch/>
        </p:blipFill>
        <p:spPr>
          <a:xfrm>
            <a:off x="894996" y="1806094"/>
            <a:ext cx="3477346" cy="4476372"/>
          </a:xfrm>
          <a:prstGeom prst="rect">
            <a:avLst/>
          </a:prstGeom>
          <a:noFill/>
          <a:ln>
            <a:noFill/>
          </a:ln>
          <a:effectLst>
            <a:outerShdw blurRad="292100" rotWithShape="0" algn="tl" dir="2700000" dist="139700">
              <a:srgbClr val="333333">
                <a:alpha val="64705"/>
              </a:srgbClr>
            </a:outerShdw>
          </a:effectLst>
        </p:spPr>
      </p:pic>
      <p:sp>
        <p:nvSpPr>
          <p:cNvPr id="573" name="Google Shape;573;p44"/>
          <p:cNvSpPr/>
          <p:nvPr/>
        </p:nvSpPr>
        <p:spPr>
          <a:xfrm>
            <a:off x="336186" y="5489516"/>
            <a:ext cx="1849257" cy="40011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FFFF"/>
                </a:solidFill>
                <a:latin typeface="Quattrocento Sans"/>
                <a:ea typeface="Quattrocento Sans"/>
                <a:cs typeface="Quattrocento Sans"/>
                <a:sym typeface="Quattrocento Sans"/>
              </a:rPr>
              <a:t>Julian Bond </a:t>
            </a:r>
            <a:endParaRPr/>
          </a:p>
        </p:txBody>
      </p:sp>
      <p:sp>
        <p:nvSpPr>
          <p:cNvPr id="574" name="Google Shape;574;p44"/>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575" name="Google Shape;575;p44"/>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576" name="Google Shape;576;p44"/>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577" name="Google Shape;577;p44"/>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578" name="Google Shape;578;p44"/>
          <p:cNvSpPr/>
          <p:nvPr/>
        </p:nvSpPr>
        <p:spPr>
          <a:xfrm>
            <a:off x="4735598" y="3105835"/>
            <a:ext cx="4408401"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Helped found SNCC. Later, the Southern Poverty Law Center (1971).</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45"/>
          <p:cNvSpPr/>
          <p:nvPr/>
        </p:nvSpPr>
        <p:spPr>
          <a:xfrm>
            <a:off x="1000231" y="308261"/>
            <a:ext cx="7535098"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STUDENT NONVIOLENT COORDINATING COMMITTEE </a:t>
            </a:r>
            <a:endParaRPr/>
          </a:p>
        </p:txBody>
      </p:sp>
      <p:sp>
        <p:nvSpPr>
          <p:cNvPr id="584" name="Google Shape;584;p45"/>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585" name="Google Shape;585;p45"/>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586" name="Google Shape;586;p45"/>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587" name="Google Shape;587;p45"/>
          <p:cNvPicPr preferRelativeResize="0"/>
          <p:nvPr/>
        </p:nvPicPr>
        <p:blipFill rotWithShape="1">
          <a:blip r:embed="rId4">
            <a:alphaModFix/>
          </a:blip>
          <a:srcRect b="0" l="0" r="0" t="0"/>
          <a:stretch/>
        </p:blipFill>
        <p:spPr>
          <a:xfrm>
            <a:off x="537806" y="1878790"/>
            <a:ext cx="4096346" cy="4610531"/>
          </a:xfrm>
          <a:prstGeom prst="rect">
            <a:avLst/>
          </a:prstGeom>
          <a:noFill/>
          <a:ln>
            <a:noFill/>
          </a:ln>
          <a:effectLst>
            <a:outerShdw blurRad="292100" rotWithShape="0" algn="tl" dir="2700000" dist="139700">
              <a:srgbClr val="333333">
                <a:alpha val="64705"/>
              </a:srgbClr>
            </a:outerShdw>
          </a:effectLst>
        </p:spPr>
      </p:pic>
      <p:sp>
        <p:nvSpPr>
          <p:cNvPr id="588" name="Google Shape;588;p45"/>
          <p:cNvSpPr/>
          <p:nvPr/>
        </p:nvSpPr>
        <p:spPr>
          <a:xfrm>
            <a:off x="382514" y="5482956"/>
            <a:ext cx="1663105" cy="707886"/>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FFFF"/>
                </a:solidFill>
                <a:latin typeface="Quattrocento Sans"/>
                <a:ea typeface="Quattrocento Sans"/>
                <a:cs typeface="Quattrocento Sans"/>
                <a:sym typeface="Quattrocento Sans"/>
              </a:rPr>
              <a:t>Stokely Carmichael</a:t>
            </a:r>
            <a:endParaRPr/>
          </a:p>
        </p:txBody>
      </p:sp>
      <p:sp>
        <p:nvSpPr>
          <p:cNvPr id="589" name="Google Shape;589;p45"/>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590" name="Google Shape;590;p45"/>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591" name="Google Shape;591;p45"/>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592" name="Google Shape;592;p45"/>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593" name="Google Shape;593;p45"/>
          <p:cNvSpPr/>
          <p:nvPr/>
        </p:nvSpPr>
        <p:spPr>
          <a:xfrm>
            <a:off x="5421854" y="3105835"/>
            <a:ext cx="3722146"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Later, a leader in the Black Power movement and the Black Panthers.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46"/>
          <p:cNvSpPr/>
          <p:nvPr/>
        </p:nvSpPr>
        <p:spPr>
          <a:xfrm>
            <a:off x="1000231" y="308261"/>
            <a:ext cx="7535098"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STUDENT NONVIOLENT COORDINATING COMMITTEE </a:t>
            </a:r>
            <a:endParaRPr/>
          </a:p>
        </p:txBody>
      </p:sp>
      <p:sp>
        <p:nvSpPr>
          <p:cNvPr id="599" name="Google Shape;599;p46"/>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600" name="Google Shape;600;p46"/>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601" name="Google Shape;601;p46"/>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602" name="Google Shape;602;p46"/>
          <p:cNvPicPr preferRelativeResize="0"/>
          <p:nvPr/>
        </p:nvPicPr>
        <p:blipFill rotWithShape="1">
          <a:blip r:embed="rId4">
            <a:alphaModFix/>
          </a:blip>
          <a:srcRect b="0" l="0" r="0" t="0"/>
          <a:stretch/>
        </p:blipFill>
        <p:spPr>
          <a:xfrm>
            <a:off x="585836" y="1597499"/>
            <a:ext cx="4238599" cy="4952240"/>
          </a:xfrm>
          <a:prstGeom prst="rect">
            <a:avLst/>
          </a:prstGeom>
          <a:noFill/>
          <a:ln>
            <a:noFill/>
          </a:ln>
          <a:effectLst>
            <a:outerShdw blurRad="292100" rotWithShape="0" algn="tl" dir="2700000" dist="139700">
              <a:srgbClr val="333333">
                <a:alpha val="64705"/>
              </a:srgbClr>
            </a:outerShdw>
          </a:effectLst>
        </p:spPr>
      </p:pic>
      <p:sp>
        <p:nvSpPr>
          <p:cNvPr id="603" name="Google Shape;603;p46"/>
          <p:cNvSpPr/>
          <p:nvPr/>
        </p:nvSpPr>
        <p:spPr>
          <a:xfrm>
            <a:off x="359778" y="5953357"/>
            <a:ext cx="2345357" cy="40011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FFFF"/>
                </a:solidFill>
                <a:latin typeface="Quattrocento Sans"/>
                <a:ea typeface="Quattrocento Sans"/>
                <a:cs typeface="Quattrocento Sans"/>
                <a:sym typeface="Quattrocento Sans"/>
              </a:rPr>
              <a:t>Bob Moses</a:t>
            </a:r>
            <a:endParaRPr/>
          </a:p>
        </p:txBody>
      </p:sp>
      <p:sp>
        <p:nvSpPr>
          <p:cNvPr id="604" name="Google Shape;604;p46"/>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605" name="Google Shape;605;p46"/>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606" name="Google Shape;606;p46"/>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607" name="Google Shape;607;p46"/>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608" name="Google Shape;608;p46"/>
          <p:cNvSpPr/>
          <p:nvPr/>
        </p:nvSpPr>
        <p:spPr>
          <a:xfrm>
            <a:off x="5518004" y="2967334"/>
            <a:ext cx="3227294"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Voter education and registration in Mississippi.</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47"/>
          <p:cNvSpPr/>
          <p:nvPr/>
        </p:nvSpPr>
        <p:spPr>
          <a:xfrm>
            <a:off x="1000231" y="308261"/>
            <a:ext cx="7535098"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STUDENT NONVIOLENT COORDINATING COMMITTEE </a:t>
            </a:r>
            <a:endParaRPr/>
          </a:p>
        </p:txBody>
      </p:sp>
      <p:sp>
        <p:nvSpPr>
          <p:cNvPr id="614" name="Google Shape;614;p47"/>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615" name="Google Shape;615;p47"/>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616" name="Google Shape;616;p47"/>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617" name="Google Shape;617;p47"/>
          <p:cNvPicPr preferRelativeResize="0"/>
          <p:nvPr/>
        </p:nvPicPr>
        <p:blipFill rotWithShape="1">
          <a:blip r:embed="rId4">
            <a:alphaModFix/>
          </a:blip>
          <a:srcRect b="0" l="0" r="0" t="0"/>
          <a:stretch/>
        </p:blipFill>
        <p:spPr>
          <a:xfrm>
            <a:off x="637962" y="1678324"/>
            <a:ext cx="3804946" cy="4863882"/>
          </a:xfrm>
          <a:prstGeom prst="rect">
            <a:avLst/>
          </a:prstGeom>
          <a:noFill/>
          <a:ln>
            <a:noFill/>
          </a:ln>
          <a:effectLst>
            <a:outerShdw blurRad="292100" rotWithShape="0" algn="tl" dir="2700000" dist="139700">
              <a:srgbClr val="333333">
                <a:alpha val="64705"/>
              </a:srgbClr>
            </a:outerShdw>
          </a:effectLst>
        </p:spPr>
      </p:pic>
      <p:sp>
        <p:nvSpPr>
          <p:cNvPr id="618" name="Google Shape;618;p47"/>
          <p:cNvSpPr/>
          <p:nvPr/>
        </p:nvSpPr>
        <p:spPr>
          <a:xfrm>
            <a:off x="155292" y="5482956"/>
            <a:ext cx="2301828" cy="707886"/>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FFFF"/>
                </a:solidFill>
                <a:latin typeface="Quattrocento Sans"/>
                <a:ea typeface="Quattrocento Sans"/>
                <a:cs typeface="Quattrocento Sans"/>
                <a:sym typeface="Quattrocento Sans"/>
              </a:rPr>
              <a:t>Bernice Johnson Reagon</a:t>
            </a:r>
            <a:endParaRPr b="1" sz="2000">
              <a:solidFill>
                <a:srgbClr val="FFFFFF"/>
              </a:solidFill>
              <a:latin typeface="Quattrocento Sans"/>
              <a:ea typeface="Quattrocento Sans"/>
              <a:cs typeface="Quattrocento Sans"/>
              <a:sym typeface="Quattrocento Sans"/>
            </a:endParaRPr>
          </a:p>
        </p:txBody>
      </p:sp>
      <p:sp>
        <p:nvSpPr>
          <p:cNvPr id="619" name="Google Shape;619;p47"/>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620" name="Google Shape;620;p47"/>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621" name="Google Shape;621;p47"/>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622" name="Google Shape;622;p47"/>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623" name="Google Shape;623;p47"/>
          <p:cNvSpPr/>
          <p:nvPr/>
        </p:nvSpPr>
        <p:spPr>
          <a:xfrm>
            <a:off x="5162015" y="2870516"/>
            <a:ext cx="3614569"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Songwriter and composer.  Founding member of SNCC.  Showed the power of collective singing to bring people together.</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48"/>
          <p:cNvSpPr/>
          <p:nvPr/>
        </p:nvSpPr>
        <p:spPr>
          <a:xfrm>
            <a:off x="1000231" y="308261"/>
            <a:ext cx="7535098"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STUDENT NONVIOLENT COORDINATING COMMITTEE </a:t>
            </a:r>
            <a:endParaRPr/>
          </a:p>
        </p:txBody>
      </p:sp>
      <p:sp>
        <p:nvSpPr>
          <p:cNvPr id="629" name="Google Shape;629;p48"/>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630" name="Google Shape;630;p48"/>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631" name="Google Shape;631;p48"/>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sp>
        <p:nvSpPr>
          <p:cNvPr id="632" name="Google Shape;632;p48"/>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633" name="Google Shape;633;p48"/>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634" name="Google Shape;634;p48"/>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635" name="Google Shape;635;p48"/>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636" name="Google Shape;636;p48"/>
          <p:cNvSpPr/>
          <p:nvPr/>
        </p:nvSpPr>
        <p:spPr>
          <a:xfrm>
            <a:off x="574799" y="1438891"/>
            <a:ext cx="8354048" cy="1339213"/>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400">
                <a:solidFill>
                  <a:srgbClr val="252F66"/>
                </a:solidFill>
                <a:latin typeface="Calibri"/>
                <a:ea typeface="Calibri"/>
                <a:cs typeface="Calibri"/>
                <a:sym typeface="Calibri"/>
              </a:rPr>
              <a:t>Other young leaders who emerged from SNCC included Fannie Lou Hamer, Ruby Doris Smith Robinson, James Bevar, and Marion Barry.</a:t>
            </a:r>
            <a:endParaRPr sz="2000" u="none" strike="noStrike">
              <a:solidFill>
                <a:srgbClr val="252F66"/>
              </a:solidFill>
              <a:latin typeface="Arial"/>
              <a:ea typeface="Arial"/>
              <a:cs typeface="Arial"/>
              <a:sym typeface="Arial"/>
            </a:endParaRPr>
          </a:p>
        </p:txBody>
      </p:sp>
      <p:pic>
        <p:nvPicPr>
          <p:cNvPr id="637" name="Google Shape;637;p48"/>
          <p:cNvPicPr preferRelativeResize="0"/>
          <p:nvPr/>
        </p:nvPicPr>
        <p:blipFill rotWithShape="1">
          <a:blip r:embed="rId5">
            <a:alphaModFix/>
          </a:blip>
          <a:srcRect b="0" l="0" r="0" t="0"/>
          <a:stretch/>
        </p:blipFill>
        <p:spPr>
          <a:xfrm>
            <a:off x="713360" y="2917636"/>
            <a:ext cx="2030958" cy="3054052"/>
          </a:xfrm>
          <a:prstGeom prst="rect">
            <a:avLst/>
          </a:prstGeom>
          <a:noFill/>
          <a:ln>
            <a:noFill/>
          </a:ln>
          <a:effectLst>
            <a:outerShdw blurRad="292100" rotWithShape="0" algn="tl" dir="2700000" dist="139700">
              <a:srgbClr val="333333">
                <a:alpha val="64705"/>
              </a:srgbClr>
            </a:outerShdw>
          </a:effectLst>
        </p:spPr>
      </p:pic>
      <p:pic>
        <p:nvPicPr>
          <p:cNvPr id="638" name="Google Shape;638;p48"/>
          <p:cNvPicPr preferRelativeResize="0"/>
          <p:nvPr/>
        </p:nvPicPr>
        <p:blipFill rotWithShape="1">
          <a:blip r:embed="rId6">
            <a:alphaModFix/>
          </a:blip>
          <a:srcRect b="0" l="0" r="0" t="0"/>
          <a:stretch/>
        </p:blipFill>
        <p:spPr>
          <a:xfrm>
            <a:off x="3447312" y="2917636"/>
            <a:ext cx="2254800" cy="3054052"/>
          </a:xfrm>
          <a:prstGeom prst="rect">
            <a:avLst/>
          </a:prstGeom>
          <a:noFill/>
          <a:ln>
            <a:noFill/>
          </a:ln>
          <a:effectLst>
            <a:outerShdw blurRad="292100" rotWithShape="0" algn="tl" dir="2700000" dist="139700">
              <a:srgbClr val="333333">
                <a:alpha val="64705"/>
              </a:srgbClr>
            </a:outerShdw>
          </a:effectLst>
        </p:spPr>
      </p:pic>
      <p:pic>
        <p:nvPicPr>
          <p:cNvPr id="639" name="Google Shape;639;p48"/>
          <p:cNvPicPr preferRelativeResize="0"/>
          <p:nvPr/>
        </p:nvPicPr>
        <p:blipFill rotWithShape="1">
          <a:blip r:embed="rId7">
            <a:alphaModFix/>
          </a:blip>
          <a:srcRect b="0" l="0" r="0" t="0"/>
          <a:stretch/>
        </p:blipFill>
        <p:spPr>
          <a:xfrm>
            <a:off x="6405106" y="2917636"/>
            <a:ext cx="2254800" cy="3070849"/>
          </a:xfrm>
          <a:prstGeom prst="rect">
            <a:avLst/>
          </a:prstGeom>
          <a:noFill/>
          <a:ln>
            <a:noFill/>
          </a:ln>
          <a:effectLst>
            <a:outerShdw blurRad="292100" rotWithShape="0" algn="tl" dir="2700000" dist="139700">
              <a:srgbClr val="333333">
                <a:alpha val="64705"/>
              </a:srgbClr>
            </a:outerShdw>
          </a:effectLst>
        </p:spPr>
      </p:pic>
      <p:sp>
        <p:nvSpPr>
          <p:cNvPr id="640" name="Google Shape;640;p48"/>
          <p:cNvSpPr/>
          <p:nvPr/>
        </p:nvSpPr>
        <p:spPr>
          <a:xfrm>
            <a:off x="136454" y="5712646"/>
            <a:ext cx="2301828" cy="707886"/>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FFFF"/>
                </a:solidFill>
                <a:latin typeface="Quattrocento Sans"/>
                <a:ea typeface="Quattrocento Sans"/>
                <a:cs typeface="Quattrocento Sans"/>
                <a:sym typeface="Quattrocento Sans"/>
              </a:rPr>
              <a:t>Fannie Lou Hamer</a:t>
            </a:r>
            <a:endParaRPr/>
          </a:p>
        </p:txBody>
      </p:sp>
      <p:sp>
        <p:nvSpPr>
          <p:cNvPr id="641" name="Google Shape;641;p48"/>
          <p:cNvSpPr/>
          <p:nvPr/>
        </p:nvSpPr>
        <p:spPr>
          <a:xfrm>
            <a:off x="2988921" y="5712646"/>
            <a:ext cx="2301828" cy="707886"/>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FFFF"/>
                </a:solidFill>
                <a:latin typeface="Quattrocento Sans"/>
                <a:ea typeface="Quattrocento Sans"/>
                <a:cs typeface="Quattrocento Sans"/>
                <a:sym typeface="Quattrocento Sans"/>
              </a:rPr>
              <a:t>Ruby Doris Smith Robinson</a:t>
            </a:r>
            <a:endParaRPr/>
          </a:p>
        </p:txBody>
      </p:sp>
      <p:sp>
        <p:nvSpPr>
          <p:cNvPr id="642" name="Google Shape;642;p48"/>
          <p:cNvSpPr/>
          <p:nvPr/>
        </p:nvSpPr>
        <p:spPr>
          <a:xfrm>
            <a:off x="5965305" y="5712646"/>
            <a:ext cx="2301828" cy="40011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FFFF"/>
                </a:solidFill>
                <a:latin typeface="Quattrocento Sans"/>
                <a:ea typeface="Quattrocento Sans"/>
                <a:cs typeface="Quattrocento Sans"/>
                <a:sym typeface="Quattrocento Sans"/>
              </a:rPr>
              <a:t>Marion Barry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49"/>
          <p:cNvSpPr/>
          <p:nvPr/>
        </p:nvSpPr>
        <p:spPr>
          <a:xfrm>
            <a:off x="1417226" y="1079696"/>
            <a:ext cx="6345204" cy="1200329"/>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cap="none">
                <a:solidFill>
                  <a:srgbClr val="FFFFFF"/>
                </a:solidFill>
                <a:latin typeface="Quattrocento Sans"/>
                <a:ea typeface="Quattrocento Sans"/>
                <a:cs typeface="Quattrocento Sans"/>
                <a:sym typeface="Quattrocento Sans"/>
              </a:rPr>
              <a:t>THE COMMITTEE FOR EQUAL JUSTICE</a:t>
            </a:r>
            <a:endParaRPr/>
          </a:p>
        </p:txBody>
      </p:sp>
      <p:sp>
        <p:nvSpPr>
          <p:cNvPr id="648" name="Google Shape;648;p49"/>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649" name="Google Shape;649;p49"/>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650" name="Google Shape;650;p49"/>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651" name="Google Shape;651;p49"/>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652" name="Google Shape;652;p49"/>
          <p:cNvSpPr/>
          <p:nvPr/>
        </p:nvSpPr>
        <p:spPr>
          <a:xfrm>
            <a:off x="408121" y="2690336"/>
            <a:ext cx="8363415"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The group was founded by Rosa Parks and Recy Taylor in </a:t>
            </a:r>
            <a:r>
              <a:rPr lang="en-US" sz="2400">
                <a:solidFill>
                  <a:srgbClr val="FF0000"/>
                </a:solidFill>
                <a:latin typeface="Calibri"/>
                <a:ea typeface="Calibri"/>
                <a:cs typeface="Calibri"/>
                <a:sym typeface="Calibri"/>
              </a:rPr>
              <a:t>1944</a:t>
            </a:r>
            <a:r>
              <a:rPr lang="en-US" sz="2400">
                <a:solidFill>
                  <a:srgbClr val="252F66"/>
                </a:solidFill>
                <a:latin typeface="Calibri"/>
                <a:ea typeface="Calibri"/>
                <a:cs typeface="Calibri"/>
                <a:sym typeface="Calibri"/>
              </a:rPr>
              <a:t> and focused on </a:t>
            </a:r>
            <a:r>
              <a:rPr lang="en-US" sz="2400">
                <a:solidFill>
                  <a:srgbClr val="FF0000"/>
                </a:solidFill>
                <a:latin typeface="Calibri"/>
                <a:ea typeface="Calibri"/>
                <a:cs typeface="Calibri"/>
                <a:sym typeface="Calibri"/>
              </a:rPr>
              <a:t>equality for African American women</a:t>
            </a:r>
            <a:r>
              <a:rPr lang="en-US" sz="2400">
                <a:solidFill>
                  <a:srgbClr val="252F66"/>
                </a:solidFill>
                <a:latin typeface="Calibri"/>
                <a:ea typeface="Calibri"/>
                <a:cs typeface="Calibri"/>
                <a:sym typeface="Calibri"/>
              </a:rPr>
              <a:t>. Parks and Taylor helped found the group, in part, to bring greater attention to violence against African American women.</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50"/>
          <p:cNvSpPr/>
          <p:nvPr/>
        </p:nvSpPr>
        <p:spPr>
          <a:xfrm>
            <a:off x="1155202" y="655949"/>
            <a:ext cx="6345204"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THE COMMITTEE FOR EQUAL JUSTICE</a:t>
            </a:r>
            <a:endParaRPr/>
          </a:p>
        </p:txBody>
      </p:sp>
      <p:pic>
        <p:nvPicPr>
          <p:cNvPr descr="Recy Taylor.jpg" id="658" name="Google Shape;658;p50"/>
          <p:cNvPicPr preferRelativeResize="0"/>
          <p:nvPr/>
        </p:nvPicPr>
        <p:blipFill rotWithShape="1">
          <a:blip r:embed="rId3">
            <a:alphaModFix/>
          </a:blip>
          <a:srcRect b="0" l="0" r="0" t="0"/>
          <a:stretch/>
        </p:blipFill>
        <p:spPr>
          <a:xfrm>
            <a:off x="4903751" y="1980066"/>
            <a:ext cx="3125971" cy="3899179"/>
          </a:xfrm>
          <a:prstGeom prst="rect">
            <a:avLst/>
          </a:prstGeom>
          <a:noFill/>
          <a:ln>
            <a:noFill/>
          </a:ln>
          <a:effectLst>
            <a:outerShdw blurRad="292100" rotWithShape="0" algn="tl" dir="2700000" dist="139700">
              <a:srgbClr val="333333">
                <a:alpha val="64705"/>
              </a:srgbClr>
            </a:outerShdw>
          </a:effectLst>
        </p:spPr>
      </p:pic>
      <p:pic>
        <p:nvPicPr>
          <p:cNvPr descr="Rosaparks.jpg" id="659" name="Google Shape;659;p50"/>
          <p:cNvPicPr preferRelativeResize="0"/>
          <p:nvPr/>
        </p:nvPicPr>
        <p:blipFill rotWithShape="1">
          <a:blip r:embed="rId4">
            <a:alphaModFix/>
          </a:blip>
          <a:srcRect b="0" l="0" r="0" t="0"/>
          <a:stretch/>
        </p:blipFill>
        <p:spPr>
          <a:xfrm>
            <a:off x="937488" y="1980067"/>
            <a:ext cx="3224792" cy="3899178"/>
          </a:xfrm>
          <a:prstGeom prst="rect">
            <a:avLst/>
          </a:prstGeom>
          <a:noFill/>
          <a:ln>
            <a:noFill/>
          </a:ln>
          <a:effectLst>
            <a:outerShdw blurRad="292100" rotWithShape="0" algn="tl" dir="2700000" dist="139700">
              <a:srgbClr val="333333">
                <a:alpha val="64705"/>
              </a:srgbClr>
            </a:outerShdw>
          </a:effectLst>
        </p:spPr>
      </p:pic>
      <p:sp>
        <p:nvSpPr>
          <p:cNvPr id="660" name="Google Shape;660;p50"/>
          <p:cNvSpPr txBox="1"/>
          <p:nvPr/>
        </p:nvSpPr>
        <p:spPr>
          <a:xfrm>
            <a:off x="196017" y="5597009"/>
            <a:ext cx="2970679" cy="562447"/>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400"/>
              <a:buFont typeface="Quattrocento Sans"/>
              <a:buNone/>
            </a:pPr>
            <a:r>
              <a:rPr lang="en-US" sz="2400">
                <a:solidFill>
                  <a:schemeClr val="lt1"/>
                </a:solidFill>
                <a:latin typeface="Quattrocento Sans"/>
                <a:ea typeface="Quattrocento Sans"/>
                <a:cs typeface="Quattrocento Sans"/>
                <a:sym typeface="Quattrocento Sans"/>
              </a:rPr>
              <a:t>Rosa Parks </a:t>
            </a:r>
            <a:endParaRPr/>
          </a:p>
        </p:txBody>
      </p:sp>
      <p:sp>
        <p:nvSpPr>
          <p:cNvPr id="661" name="Google Shape;661;p50"/>
          <p:cNvSpPr txBox="1"/>
          <p:nvPr/>
        </p:nvSpPr>
        <p:spPr>
          <a:xfrm>
            <a:off x="4608916" y="5597010"/>
            <a:ext cx="2742327" cy="562447"/>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400"/>
              <a:buFont typeface="Quattrocento Sans"/>
              <a:buNone/>
            </a:pPr>
            <a:r>
              <a:rPr lang="en-US" sz="2400">
                <a:solidFill>
                  <a:schemeClr val="lt1"/>
                </a:solidFill>
                <a:latin typeface="Quattrocento Sans"/>
                <a:ea typeface="Quattrocento Sans"/>
                <a:cs typeface="Quattrocento Sans"/>
                <a:sym typeface="Quattrocento Sans"/>
              </a:rPr>
              <a:t>Recy Taylor</a:t>
            </a:r>
            <a:endParaRPr/>
          </a:p>
        </p:txBody>
      </p:sp>
      <p:sp>
        <p:nvSpPr>
          <p:cNvPr id="662" name="Google Shape;662;p50"/>
          <p:cNvSpPr txBox="1"/>
          <p:nvPr/>
        </p:nvSpPr>
        <p:spPr>
          <a:xfrm>
            <a:off x="196017" y="342900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3" name="Google Shape;663;p50"/>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664" name="Google Shape;664;p50"/>
          <p:cNvPicPr preferRelativeResize="0"/>
          <p:nvPr/>
        </p:nvPicPr>
        <p:blipFill rotWithShape="1">
          <a:blip r:embed="rId5">
            <a:alphaModFix/>
          </a:blip>
          <a:srcRect b="0" l="0" r="0" t="0"/>
          <a:stretch/>
        </p:blipFill>
        <p:spPr>
          <a:xfrm>
            <a:off x="9650983" y="5184477"/>
            <a:ext cx="2385725" cy="1304845"/>
          </a:xfrm>
          <a:prstGeom prst="rect">
            <a:avLst/>
          </a:prstGeom>
          <a:noFill/>
          <a:ln>
            <a:noFill/>
          </a:ln>
        </p:spPr>
      </p:pic>
      <p:sp>
        <p:nvSpPr>
          <p:cNvPr id="665" name="Google Shape;665;p50"/>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666" name="Google Shape;666;p50"/>
          <p:cNvPicPr preferRelativeResize="0"/>
          <p:nvPr/>
        </p:nvPicPr>
        <p:blipFill rotWithShape="1">
          <a:blip r:embed="rId6">
            <a:alphaModFix/>
          </a:blip>
          <a:srcRect b="0" l="0" r="0" t="0"/>
          <a:stretch/>
        </p:blipFill>
        <p:spPr>
          <a:xfrm>
            <a:off x="9857428" y="638523"/>
            <a:ext cx="2009732" cy="14699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51"/>
          <p:cNvSpPr/>
          <p:nvPr/>
        </p:nvSpPr>
        <p:spPr>
          <a:xfrm>
            <a:off x="1155202" y="655949"/>
            <a:ext cx="6345204"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THE COMMITTEE FOR EQUAL JUSTICE</a:t>
            </a:r>
            <a:endParaRPr/>
          </a:p>
        </p:txBody>
      </p:sp>
      <p:pic>
        <p:nvPicPr>
          <p:cNvPr descr="Rosaparks.jpg" id="672" name="Google Shape;672;p51"/>
          <p:cNvPicPr preferRelativeResize="0"/>
          <p:nvPr/>
        </p:nvPicPr>
        <p:blipFill rotWithShape="1">
          <a:blip r:embed="rId3">
            <a:alphaModFix/>
          </a:blip>
          <a:srcRect b="0" l="0" r="0" t="0"/>
          <a:stretch/>
        </p:blipFill>
        <p:spPr>
          <a:xfrm>
            <a:off x="937488" y="1980067"/>
            <a:ext cx="3224792" cy="3899178"/>
          </a:xfrm>
          <a:prstGeom prst="rect">
            <a:avLst/>
          </a:prstGeom>
          <a:noFill/>
          <a:ln>
            <a:noFill/>
          </a:ln>
          <a:effectLst>
            <a:outerShdw blurRad="292100" rotWithShape="0" algn="tl" dir="2700000" dist="139700">
              <a:srgbClr val="333333">
                <a:alpha val="64705"/>
              </a:srgbClr>
            </a:outerShdw>
          </a:effectLst>
        </p:spPr>
      </p:pic>
      <p:sp>
        <p:nvSpPr>
          <p:cNvPr id="673" name="Google Shape;673;p51"/>
          <p:cNvSpPr txBox="1"/>
          <p:nvPr/>
        </p:nvSpPr>
        <p:spPr>
          <a:xfrm>
            <a:off x="196017" y="5597009"/>
            <a:ext cx="2970679" cy="562447"/>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400"/>
              <a:buFont typeface="Quattrocento Sans"/>
              <a:buNone/>
            </a:pPr>
            <a:r>
              <a:rPr lang="en-US" sz="2400">
                <a:solidFill>
                  <a:schemeClr val="lt1"/>
                </a:solidFill>
                <a:latin typeface="Quattrocento Sans"/>
                <a:ea typeface="Quattrocento Sans"/>
                <a:cs typeface="Quattrocento Sans"/>
                <a:sym typeface="Quattrocento Sans"/>
              </a:rPr>
              <a:t>Rosa Parks </a:t>
            </a:r>
            <a:endParaRPr/>
          </a:p>
        </p:txBody>
      </p:sp>
      <p:sp>
        <p:nvSpPr>
          <p:cNvPr id="674" name="Google Shape;674;p51"/>
          <p:cNvSpPr txBox="1"/>
          <p:nvPr/>
        </p:nvSpPr>
        <p:spPr>
          <a:xfrm>
            <a:off x="196017" y="342900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5" name="Google Shape;675;p51"/>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676" name="Google Shape;676;p51"/>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677" name="Google Shape;677;p51"/>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678" name="Google Shape;678;p51"/>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679" name="Google Shape;679;p51"/>
          <p:cNvSpPr/>
          <p:nvPr/>
        </p:nvSpPr>
        <p:spPr>
          <a:xfrm>
            <a:off x="4719021" y="2644170"/>
            <a:ext cx="3976146"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Rosa Parks was already the secretary of the Montgomery Chapter of the NAACP—a position that she held for 14 years.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6"/>
          <p:cNvSpPr/>
          <p:nvPr/>
        </p:nvSpPr>
        <p:spPr>
          <a:xfrm>
            <a:off x="1613977" y="638523"/>
            <a:ext cx="5665658" cy="646331"/>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cap="none">
                <a:solidFill>
                  <a:srgbClr val="FFFFFF"/>
                </a:solidFill>
                <a:latin typeface="Quattrocento Sans"/>
                <a:ea typeface="Quattrocento Sans"/>
                <a:cs typeface="Quattrocento Sans"/>
                <a:sym typeface="Quattrocento Sans"/>
              </a:rPr>
              <a:t>NAACP</a:t>
            </a:r>
            <a:endParaRPr/>
          </a:p>
        </p:txBody>
      </p:sp>
      <p:sp>
        <p:nvSpPr>
          <p:cNvPr id="128" name="Google Shape;128;p16"/>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9" name="Google Shape;129;p16"/>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30" name="Google Shape;130;p16"/>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sp>
        <p:nvSpPr>
          <p:cNvPr id="131" name="Google Shape;131;p16"/>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32" name="Google Shape;132;p16"/>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33" name="Google Shape;133;p16"/>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34" name="Google Shape;134;p16"/>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135" name="Google Shape;135;p16"/>
          <p:cNvSpPr/>
          <p:nvPr/>
        </p:nvSpPr>
        <p:spPr>
          <a:xfrm>
            <a:off x="268411" y="1671257"/>
            <a:ext cx="8819160" cy="4314707"/>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400">
                <a:solidFill>
                  <a:srgbClr val="252F66"/>
                </a:solidFill>
                <a:latin typeface="Calibri"/>
                <a:ea typeface="Calibri"/>
                <a:cs typeface="Calibri"/>
                <a:sym typeface="Calibri"/>
              </a:rPr>
              <a:t>Founded in </a:t>
            </a:r>
            <a:r>
              <a:rPr b="1" lang="en-US" sz="2400">
                <a:solidFill>
                  <a:srgbClr val="FF0000"/>
                </a:solidFill>
                <a:latin typeface="Calibri"/>
                <a:ea typeface="Calibri"/>
                <a:cs typeface="Calibri"/>
                <a:sym typeface="Calibri"/>
              </a:rPr>
              <a:t>1909 </a:t>
            </a:r>
            <a:r>
              <a:rPr lang="en-US" sz="2400">
                <a:solidFill>
                  <a:srgbClr val="252F66"/>
                </a:solidFill>
                <a:latin typeface="Calibri"/>
                <a:ea typeface="Calibri"/>
                <a:cs typeface="Calibri"/>
                <a:sym typeface="Calibri"/>
              </a:rPr>
              <a:t>by </a:t>
            </a:r>
            <a:r>
              <a:rPr lang="en-US" sz="2400">
                <a:solidFill>
                  <a:srgbClr val="FF0000"/>
                </a:solidFill>
                <a:latin typeface="Calibri"/>
                <a:ea typeface="Calibri"/>
                <a:cs typeface="Calibri"/>
                <a:sym typeface="Calibri"/>
              </a:rPr>
              <a:t>Ida B. Wells, W.E.B. Du Bois, Mary White Ovington, and Moorfield Storey.</a:t>
            </a:r>
            <a:endParaRPr sz="2400">
              <a:solidFill>
                <a:srgbClr val="FF0000"/>
              </a:solidFill>
              <a:latin typeface="Calibri"/>
              <a:ea typeface="Calibri"/>
              <a:cs typeface="Calibri"/>
              <a:sym typeface="Calibri"/>
            </a:endParaRPr>
          </a:p>
          <a:p>
            <a:pPr indent="0" lvl="0" marL="914400" marR="0" rtl="0" algn="l">
              <a:lnSpc>
                <a:spcPct val="115000"/>
              </a:lnSpc>
              <a:spcBef>
                <a:spcPts val="0"/>
              </a:spcBef>
              <a:spcAft>
                <a:spcPts val="0"/>
              </a:spcAft>
              <a:buNone/>
            </a:pPr>
            <a:r>
              <a:rPr lang="en-US" sz="2400">
                <a:solidFill>
                  <a:srgbClr val="FF0000"/>
                </a:solidFill>
                <a:latin typeface="Calibri"/>
                <a:ea typeface="Calibri"/>
                <a:cs typeface="Calibri"/>
                <a:sym typeface="Calibri"/>
              </a:rPr>
              <a:t> </a:t>
            </a:r>
            <a:endParaRPr sz="2400">
              <a:solidFill>
                <a:srgbClr val="FF0000"/>
              </a:solidFill>
              <a:latin typeface="Calibri"/>
              <a:ea typeface="Calibri"/>
              <a:cs typeface="Calibri"/>
              <a:sym typeface="Calibri"/>
            </a:endParaRPr>
          </a:p>
          <a:p>
            <a:pPr indent="0" lvl="0" marL="0" marR="0" rtl="0" algn="l">
              <a:lnSpc>
                <a:spcPct val="115000"/>
              </a:lnSpc>
              <a:spcBef>
                <a:spcPts val="0"/>
              </a:spcBef>
              <a:spcAft>
                <a:spcPts val="0"/>
              </a:spcAft>
              <a:buNone/>
            </a:pPr>
            <a:r>
              <a:rPr lang="en-US" sz="2400">
                <a:solidFill>
                  <a:srgbClr val="252F66"/>
                </a:solidFill>
                <a:latin typeface="Calibri"/>
                <a:ea typeface="Calibri"/>
                <a:cs typeface="Calibri"/>
                <a:sym typeface="Calibri"/>
              </a:rPr>
              <a:t>The NAACP’s charter gave its mission: </a:t>
            </a:r>
            <a:r>
              <a:rPr b="1" lang="en-US" sz="2400">
                <a:solidFill>
                  <a:srgbClr val="252F66"/>
                </a:solidFill>
                <a:latin typeface="Calibri"/>
                <a:ea typeface="Calibri"/>
                <a:cs typeface="Calibri"/>
                <a:sym typeface="Calibri"/>
              </a:rPr>
              <a:t>“To promote </a:t>
            </a:r>
            <a:r>
              <a:rPr b="1" lang="en-US" sz="2400">
                <a:solidFill>
                  <a:srgbClr val="FF0000"/>
                </a:solidFill>
                <a:latin typeface="Calibri"/>
                <a:ea typeface="Calibri"/>
                <a:cs typeface="Calibri"/>
                <a:sym typeface="Calibri"/>
              </a:rPr>
              <a:t>equality of rights </a:t>
            </a:r>
            <a:r>
              <a:rPr b="1" lang="en-US" sz="2400">
                <a:solidFill>
                  <a:srgbClr val="252F66"/>
                </a:solidFill>
                <a:latin typeface="Calibri"/>
                <a:ea typeface="Calibri"/>
                <a:cs typeface="Calibri"/>
                <a:sym typeface="Calibri"/>
              </a:rPr>
              <a:t>and </a:t>
            </a:r>
            <a:r>
              <a:rPr b="1" lang="en-US" sz="2400">
                <a:solidFill>
                  <a:srgbClr val="FF0000"/>
                </a:solidFill>
                <a:latin typeface="Calibri"/>
                <a:ea typeface="Calibri"/>
                <a:cs typeface="Calibri"/>
                <a:sym typeface="Calibri"/>
              </a:rPr>
              <a:t>eradicate caste </a:t>
            </a:r>
            <a:r>
              <a:rPr b="1" lang="en-US" sz="2400">
                <a:solidFill>
                  <a:srgbClr val="252F66"/>
                </a:solidFill>
                <a:latin typeface="Calibri"/>
                <a:ea typeface="Calibri"/>
                <a:cs typeface="Calibri"/>
                <a:sym typeface="Calibri"/>
              </a:rPr>
              <a:t>or race prejudice among citizens of the United States; to advance the interest of colored citizens; to secure for them impartial suffrage; and to increase their opportunities for securing justice in the courts, education for their children, employment according to their ability, and </a:t>
            </a:r>
            <a:r>
              <a:rPr b="1" lang="en-US" sz="2400">
                <a:solidFill>
                  <a:srgbClr val="FF0000"/>
                </a:solidFill>
                <a:latin typeface="Calibri"/>
                <a:ea typeface="Calibri"/>
                <a:cs typeface="Calibri"/>
                <a:sym typeface="Calibri"/>
              </a:rPr>
              <a:t>complete equality before the law</a:t>
            </a:r>
            <a:r>
              <a:rPr b="1" lang="en-US" sz="2400">
                <a:solidFill>
                  <a:srgbClr val="252F66"/>
                </a:solidFill>
                <a:latin typeface="Calibri"/>
                <a:ea typeface="Calibri"/>
                <a:cs typeface="Calibri"/>
                <a:sym typeface="Calibri"/>
              </a:rPr>
              <a:t>.”</a:t>
            </a:r>
            <a:endParaRPr sz="2400">
              <a:solidFill>
                <a:srgbClr val="252F66"/>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52"/>
          <p:cNvSpPr/>
          <p:nvPr/>
        </p:nvSpPr>
        <p:spPr>
          <a:xfrm>
            <a:off x="1155202" y="655949"/>
            <a:ext cx="7128186"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THE COMMITTEE FOR EQUAL JUSTICE</a:t>
            </a:r>
            <a:endParaRPr/>
          </a:p>
        </p:txBody>
      </p:sp>
      <p:pic>
        <p:nvPicPr>
          <p:cNvPr descr="Recy Taylor.jpg" id="685" name="Google Shape;685;p52"/>
          <p:cNvPicPr preferRelativeResize="0"/>
          <p:nvPr/>
        </p:nvPicPr>
        <p:blipFill rotWithShape="1">
          <a:blip r:embed="rId3">
            <a:alphaModFix/>
          </a:blip>
          <a:srcRect b="0" l="0" r="0" t="0"/>
          <a:stretch/>
        </p:blipFill>
        <p:spPr>
          <a:xfrm>
            <a:off x="2788439" y="1566089"/>
            <a:ext cx="3946955" cy="4923233"/>
          </a:xfrm>
          <a:prstGeom prst="rect">
            <a:avLst/>
          </a:prstGeom>
          <a:noFill/>
          <a:ln>
            <a:noFill/>
          </a:ln>
          <a:effectLst>
            <a:outerShdw blurRad="292100" rotWithShape="0" algn="tl" dir="2700000" dist="139700">
              <a:srgbClr val="333333">
                <a:alpha val="64705"/>
              </a:srgbClr>
            </a:outerShdw>
          </a:effectLst>
        </p:spPr>
      </p:pic>
      <p:sp>
        <p:nvSpPr>
          <p:cNvPr id="686" name="Google Shape;686;p52"/>
          <p:cNvSpPr txBox="1"/>
          <p:nvPr/>
        </p:nvSpPr>
        <p:spPr>
          <a:xfrm>
            <a:off x="398719" y="5598595"/>
            <a:ext cx="2742327" cy="476608"/>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400"/>
              <a:buFont typeface="Quattrocento Sans"/>
              <a:buNone/>
            </a:pPr>
            <a:r>
              <a:rPr lang="en-US" sz="2400">
                <a:solidFill>
                  <a:schemeClr val="lt1"/>
                </a:solidFill>
                <a:latin typeface="Quattrocento Sans"/>
                <a:ea typeface="Quattrocento Sans"/>
                <a:cs typeface="Quattrocento Sans"/>
                <a:sym typeface="Quattrocento Sans"/>
              </a:rPr>
              <a:t>Recy Taylor</a:t>
            </a:r>
            <a:endParaRPr/>
          </a:p>
        </p:txBody>
      </p:sp>
      <p:sp>
        <p:nvSpPr>
          <p:cNvPr id="687" name="Google Shape;687;p52"/>
          <p:cNvSpPr txBox="1"/>
          <p:nvPr/>
        </p:nvSpPr>
        <p:spPr>
          <a:xfrm>
            <a:off x="196017" y="342900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8" name="Google Shape;688;p52"/>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689" name="Google Shape;689;p52"/>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690" name="Google Shape;690;p52"/>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691" name="Google Shape;691;p52"/>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53"/>
          <p:cNvSpPr/>
          <p:nvPr/>
        </p:nvSpPr>
        <p:spPr>
          <a:xfrm>
            <a:off x="1497909" y="315357"/>
            <a:ext cx="6345204" cy="646331"/>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cap="none">
                <a:solidFill>
                  <a:srgbClr val="FFFFFF"/>
                </a:solidFill>
                <a:latin typeface="Quattrocento Sans"/>
                <a:ea typeface="Quattrocento Sans"/>
                <a:cs typeface="Quattrocento Sans"/>
                <a:sym typeface="Quattrocento Sans"/>
              </a:rPr>
              <a:t>THE WARREN COURT</a:t>
            </a:r>
            <a:endParaRPr/>
          </a:p>
        </p:txBody>
      </p:sp>
      <p:sp>
        <p:nvSpPr>
          <p:cNvPr id="697" name="Google Shape;697;p53"/>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698" name="Google Shape;698;p53"/>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699" name="Google Shape;699;p53"/>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700" name="Google Shape;700;p53"/>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701" name="Google Shape;701;p53"/>
          <p:cNvSpPr/>
          <p:nvPr/>
        </p:nvSpPr>
        <p:spPr>
          <a:xfrm>
            <a:off x="4666545" y="1818187"/>
            <a:ext cx="4556320" cy="30469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Finally, the Supreme Court also played a key role during the Civil Rights Era.</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The Warren Court—led by Chief Justice Earl Warren—ran from </a:t>
            </a:r>
            <a:r>
              <a:rPr lang="en-US" sz="2400">
                <a:solidFill>
                  <a:srgbClr val="FF0000"/>
                </a:solidFill>
                <a:latin typeface="Calibri"/>
                <a:ea typeface="Calibri"/>
                <a:cs typeface="Calibri"/>
                <a:sym typeface="Calibri"/>
              </a:rPr>
              <a:t>1953 through 1969.</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p:txBody>
      </p:sp>
      <p:pic>
        <p:nvPicPr>
          <p:cNvPr id="702" name="Google Shape;702;p53"/>
          <p:cNvPicPr preferRelativeResize="0"/>
          <p:nvPr/>
        </p:nvPicPr>
        <p:blipFill rotWithShape="1">
          <a:blip r:embed="rId5">
            <a:alphaModFix/>
          </a:blip>
          <a:srcRect b="0" l="0" r="0" t="0"/>
          <a:stretch/>
        </p:blipFill>
        <p:spPr>
          <a:xfrm>
            <a:off x="675991" y="1536711"/>
            <a:ext cx="3628817" cy="4524316"/>
          </a:xfrm>
          <a:prstGeom prst="rect">
            <a:avLst/>
          </a:prstGeom>
          <a:noFill/>
          <a:ln>
            <a:noFill/>
          </a:ln>
          <a:effectLst>
            <a:outerShdw blurRad="292100" rotWithShape="0" algn="tl" dir="2700000" dist="139700">
              <a:srgbClr val="333333">
                <a:alpha val="64705"/>
              </a:srgbClr>
            </a:outerShdw>
          </a:effectLst>
        </p:spPr>
      </p:pic>
      <p:sp>
        <p:nvSpPr>
          <p:cNvPr id="703" name="Google Shape;703;p53"/>
          <p:cNvSpPr txBox="1"/>
          <p:nvPr/>
        </p:nvSpPr>
        <p:spPr>
          <a:xfrm>
            <a:off x="408121" y="5430489"/>
            <a:ext cx="2181603" cy="93967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Chief Justice Earl Warren</a:t>
            </a:r>
            <a:endParaRPr b="1" i="0" sz="2400" u="none" cap="none" strike="noStrike">
              <a:solidFill>
                <a:srgbClr val="FFFFFF"/>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54"/>
          <p:cNvSpPr/>
          <p:nvPr/>
        </p:nvSpPr>
        <p:spPr>
          <a:xfrm>
            <a:off x="1497909" y="315357"/>
            <a:ext cx="6345204" cy="646331"/>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cap="none">
                <a:solidFill>
                  <a:srgbClr val="FFFFFF"/>
                </a:solidFill>
                <a:latin typeface="Quattrocento Sans"/>
                <a:ea typeface="Quattrocento Sans"/>
                <a:cs typeface="Quattrocento Sans"/>
                <a:sym typeface="Quattrocento Sans"/>
              </a:rPr>
              <a:t>THE WARREN COURT</a:t>
            </a:r>
            <a:endParaRPr/>
          </a:p>
        </p:txBody>
      </p:sp>
      <p:sp>
        <p:nvSpPr>
          <p:cNvPr id="709" name="Google Shape;709;p54"/>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710" name="Google Shape;710;p54"/>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711" name="Google Shape;711;p54"/>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712" name="Google Shape;712;p54"/>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713" name="Google Shape;713;p54"/>
          <p:cNvSpPr/>
          <p:nvPr/>
        </p:nvSpPr>
        <p:spPr>
          <a:xfrm>
            <a:off x="408121" y="1360987"/>
            <a:ext cx="8834741" cy="52629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This is the Court of </a:t>
            </a:r>
            <a:r>
              <a:rPr i="1" lang="en-US" sz="2400">
                <a:solidFill>
                  <a:srgbClr val="252F66"/>
                </a:solidFill>
                <a:latin typeface="Calibri"/>
                <a:ea typeface="Calibri"/>
                <a:cs typeface="Calibri"/>
                <a:sym typeface="Calibri"/>
              </a:rPr>
              <a:t>Brown v. Board of Education </a:t>
            </a:r>
            <a:r>
              <a:rPr lang="en-US" sz="2400">
                <a:solidFill>
                  <a:srgbClr val="252F66"/>
                </a:solidFill>
                <a:latin typeface="Calibri"/>
                <a:ea typeface="Calibri"/>
                <a:cs typeface="Calibri"/>
                <a:sym typeface="Calibri"/>
              </a:rPr>
              <a:t>(declaring school segregation unconstitutional) and other landmark decisions—allying the Supreme Court with the growing Civil Rights Movement in the 1960s.</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For much of its history, the Supreme Court was no ally of civil rights reformers.</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That changed with the Warren Court—with Chief Justice Warren and his colleagues carving out an important role for the Supreme Court in protecting minority rights, especially those of unpopular groups (like African Americans) that often couldn’t rely on elected officials to protect them.</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pic>
        <p:nvPicPr>
          <p:cNvPr id="718" name="Google Shape;718;p55"/>
          <p:cNvPicPr preferRelativeResize="0"/>
          <p:nvPr/>
        </p:nvPicPr>
        <p:blipFill rotWithShape="1">
          <a:blip r:embed="rId3">
            <a:alphaModFix/>
          </a:blip>
          <a:srcRect b="0" l="0" r="0" t="0"/>
          <a:stretch/>
        </p:blipFill>
        <p:spPr>
          <a:xfrm>
            <a:off x="408121" y="1165578"/>
            <a:ext cx="7221071" cy="4944157"/>
          </a:xfrm>
          <a:prstGeom prst="rect">
            <a:avLst/>
          </a:prstGeom>
          <a:noFill/>
          <a:ln>
            <a:noFill/>
          </a:ln>
          <a:effectLst>
            <a:outerShdw blurRad="292100" rotWithShape="0" algn="tl" dir="2700000" dist="139700">
              <a:srgbClr val="333333">
                <a:alpha val="64705"/>
              </a:srgbClr>
            </a:outerShdw>
          </a:effectLst>
        </p:spPr>
      </p:pic>
      <p:sp>
        <p:nvSpPr>
          <p:cNvPr id="719" name="Google Shape;719;p55"/>
          <p:cNvSpPr/>
          <p:nvPr/>
        </p:nvSpPr>
        <p:spPr>
          <a:xfrm>
            <a:off x="1497909" y="315357"/>
            <a:ext cx="6345204" cy="646331"/>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cap="none">
                <a:solidFill>
                  <a:srgbClr val="FFFFFF"/>
                </a:solidFill>
                <a:latin typeface="Quattrocento Sans"/>
                <a:ea typeface="Quattrocento Sans"/>
                <a:cs typeface="Quattrocento Sans"/>
                <a:sym typeface="Quattrocento Sans"/>
              </a:rPr>
              <a:t>THE WARREN COURT</a:t>
            </a:r>
            <a:endParaRPr/>
          </a:p>
        </p:txBody>
      </p:sp>
      <p:sp>
        <p:nvSpPr>
          <p:cNvPr id="720" name="Google Shape;720;p55"/>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721" name="Google Shape;721;p55"/>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722" name="Google Shape;722;p55"/>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723" name="Google Shape;723;p55"/>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724" name="Google Shape;724;p55"/>
          <p:cNvSpPr txBox="1"/>
          <p:nvPr/>
        </p:nvSpPr>
        <p:spPr>
          <a:xfrm>
            <a:off x="2366682" y="4680802"/>
            <a:ext cx="6945461" cy="18085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Warren Court Pictured in 1953</a:t>
            </a:r>
            <a:endParaRPr/>
          </a:p>
          <a:p>
            <a:pPr indent="0" lvl="0" marL="0" marR="0" rtl="0" algn="l">
              <a:spcBef>
                <a:spcPts val="0"/>
              </a:spcBef>
              <a:spcAft>
                <a:spcPts val="0"/>
              </a:spcAft>
              <a:buNone/>
            </a:pPr>
            <a:r>
              <a:rPr b="1" lang="en-US" sz="2000">
                <a:solidFill>
                  <a:srgbClr val="FFFFFF"/>
                </a:solidFill>
                <a:latin typeface="Calibri"/>
                <a:ea typeface="Calibri"/>
                <a:cs typeface="Calibri"/>
                <a:sym typeface="Calibri"/>
              </a:rPr>
              <a:t>Back row (left to right): Tom Clark, Robert H. Jackson, Harold Burton, and Sherman Minton</a:t>
            </a:r>
            <a:endParaRPr/>
          </a:p>
          <a:p>
            <a:pPr indent="0" lvl="0" marL="0" marR="0" rtl="0" algn="l">
              <a:spcBef>
                <a:spcPts val="0"/>
              </a:spcBef>
              <a:spcAft>
                <a:spcPts val="0"/>
              </a:spcAft>
              <a:buNone/>
            </a:pPr>
            <a:r>
              <a:rPr b="1" lang="en-US" sz="2000">
                <a:solidFill>
                  <a:srgbClr val="FFFFFF"/>
                </a:solidFill>
                <a:latin typeface="Calibri"/>
                <a:ea typeface="Calibri"/>
                <a:cs typeface="Calibri"/>
                <a:sym typeface="Calibri"/>
              </a:rPr>
              <a:t>Front row (left to right): Felix Frankfurter, Hugo Black, Earl Warren, Stanley Reed, and William O. Douglas</a:t>
            </a:r>
            <a:endParaRPr b="1" i="0" sz="2000" u="none" cap="none" strike="noStrike">
              <a:solidFill>
                <a:srgbClr val="FFFFFF"/>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56"/>
          <p:cNvSpPr/>
          <p:nvPr/>
        </p:nvSpPr>
        <p:spPr>
          <a:xfrm>
            <a:off x="484726" y="629588"/>
            <a:ext cx="7580457" cy="92333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cap="none">
                <a:solidFill>
                  <a:srgbClr val="FFFFFF"/>
                </a:solidFill>
                <a:latin typeface="Quattrocento Sans"/>
                <a:ea typeface="Quattrocento Sans"/>
                <a:cs typeface="Quattrocento Sans"/>
                <a:sym typeface="Quattrocento Sans"/>
              </a:rPr>
              <a:t>DECLARATION OF INDEPENDENCE</a:t>
            </a:r>
            <a:br>
              <a:rPr lang="en-US" sz="3000" cap="none">
                <a:solidFill>
                  <a:srgbClr val="FFFFFF"/>
                </a:solidFill>
                <a:latin typeface="Quattrocento Sans"/>
                <a:ea typeface="Quattrocento Sans"/>
                <a:cs typeface="Quattrocento Sans"/>
                <a:sym typeface="Quattrocento Sans"/>
              </a:rPr>
            </a:br>
            <a:r>
              <a:rPr lang="en-US" sz="2400" cap="none">
                <a:solidFill>
                  <a:srgbClr val="FFFFFF"/>
                </a:solidFill>
                <a:latin typeface="Quattrocento Sans"/>
                <a:ea typeface="Quattrocento Sans"/>
                <a:cs typeface="Quattrocento Sans"/>
                <a:sym typeface="Quattrocento Sans"/>
              </a:rPr>
              <a:t>1776</a:t>
            </a:r>
            <a:endParaRPr sz="3000" cap="none">
              <a:solidFill>
                <a:srgbClr val="FFFFFF"/>
              </a:solidFill>
              <a:latin typeface="Quattrocento Sans"/>
              <a:ea typeface="Quattrocento Sans"/>
              <a:cs typeface="Quattrocento Sans"/>
              <a:sym typeface="Quattrocento Sans"/>
            </a:endParaRPr>
          </a:p>
        </p:txBody>
      </p:sp>
      <p:sp>
        <p:nvSpPr>
          <p:cNvPr id="730" name="Google Shape;730;p56"/>
          <p:cNvSpPr/>
          <p:nvPr/>
        </p:nvSpPr>
        <p:spPr>
          <a:xfrm>
            <a:off x="4939212" y="2288253"/>
            <a:ext cx="3976588" cy="31085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2800">
                <a:solidFill>
                  <a:srgbClr val="252F66"/>
                </a:solidFill>
                <a:latin typeface="Calibri"/>
                <a:ea typeface="Calibri"/>
                <a:cs typeface="Calibri"/>
                <a:sym typeface="Calibri"/>
              </a:rPr>
              <a:t>“We hold these truths to be self-evident, that all  men are created equal, endowed by their creator with the natural rights of “life, liberty, and the pursuit of happiness.” </a:t>
            </a:r>
            <a:endParaRPr/>
          </a:p>
        </p:txBody>
      </p:sp>
      <p:pic>
        <p:nvPicPr>
          <p:cNvPr id="731" name="Google Shape;731;p56"/>
          <p:cNvPicPr preferRelativeResize="0"/>
          <p:nvPr/>
        </p:nvPicPr>
        <p:blipFill rotWithShape="1">
          <a:blip r:embed="rId3">
            <a:alphaModFix/>
          </a:blip>
          <a:srcRect b="0" l="0" r="0" t="0"/>
          <a:stretch/>
        </p:blipFill>
        <p:spPr>
          <a:xfrm>
            <a:off x="580513" y="1904104"/>
            <a:ext cx="3976588" cy="4717228"/>
          </a:xfrm>
          <a:prstGeom prst="rect">
            <a:avLst/>
          </a:prstGeom>
          <a:noFill/>
          <a:ln>
            <a:noFill/>
          </a:ln>
          <a:effectLst>
            <a:outerShdw blurRad="292100" rotWithShape="0" algn="tl" dir="2700000" dist="139700">
              <a:srgbClr val="333333">
                <a:alpha val="64705"/>
              </a:srgbClr>
            </a:outerShdw>
          </a:effectLst>
        </p:spPr>
      </p:pic>
      <p:sp>
        <p:nvSpPr>
          <p:cNvPr id="732" name="Google Shape;732;p56"/>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733" name="Google Shape;733;p56"/>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734" name="Google Shape;734;p56"/>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735" name="Google Shape;735;p56"/>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57"/>
          <p:cNvSpPr/>
          <p:nvPr/>
        </p:nvSpPr>
        <p:spPr>
          <a:xfrm>
            <a:off x="484726" y="629588"/>
            <a:ext cx="7580457" cy="92333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cap="none">
                <a:solidFill>
                  <a:srgbClr val="FFFFFF"/>
                </a:solidFill>
                <a:latin typeface="Quattrocento Sans"/>
                <a:ea typeface="Quattrocento Sans"/>
                <a:cs typeface="Quattrocento Sans"/>
                <a:sym typeface="Quattrocento Sans"/>
              </a:rPr>
              <a:t>DECLARATION OF INDEPENDENCE</a:t>
            </a:r>
            <a:br>
              <a:rPr lang="en-US" sz="3000" cap="none">
                <a:solidFill>
                  <a:srgbClr val="FFFFFF"/>
                </a:solidFill>
                <a:latin typeface="Quattrocento Sans"/>
                <a:ea typeface="Quattrocento Sans"/>
                <a:cs typeface="Quattrocento Sans"/>
                <a:sym typeface="Quattrocento Sans"/>
              </a:rPr>
            </a:br>
            <a:r>
              <a:rPr lang="en-US" sz="2400" cap="none">
                <a:solidFill>
                  <a:srgbClr val="FFFFFF"/>
                </a:solidFill>
                <a:latin typeface="Quattrocento Sans"/>
                <a:ea typeface="Quattrocento Sans"/>
                <a:cs typeface="Quattrocento Sans"/>
                <a:sym typeface="Quattrocento Sans"/>
              </a:rPr>
              <a:t>1776</a:t>
            </a:r>
            <a:endParaRPr sz="3000" cap="none">
              <a:solidFill>
                <a:srgbClr val="FFFFFF"/>
              </a:solidFill>
              <a:latin typeface="Quattrocento Sans"/>
              <a:ea typeface="Quattrocento Sans"/>
              <a:cs typeface="Quattrocento Sans"/>
              <a:sym typeface="Quattrocento Sans"/>
            </a:endParaRPr>
          </a:p>
        </p:txBody>
      </p:sp>
      <p:sp>
        <p:nvSpPr>
          <p:cNvPr id="741" name="Google Shape;741;p57"/>
          <p:cNvSpPr/>
          <p:nvPr/>
        </p:nvSpPr>
        <p:spPr>
          <a:xfrm>
            <a:off x="4182381" y="1827207"/>
            <a:ext cx="5060481" cy="44012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252F66"/>
                </a:solidFill>
                <a:latin typeface="Calibri"/>
                <a:ea typeface="Calibri"/>
                <a:cs typeface="Calibri"/>
                <a:sym typeface="Calibri"/>
              </a:rPr>
              <a:t>Constitutional reformers across history have laid </a:t>
            </a:r>
            <a:r>
              <a:rPr lang="en-US" sz="2800">
                <a:solidFill>
                  <a:srgbClr val="FF0000"/>
                </a:solidFill>
                <a:latin typeface="Calibri"/>
                <a:ea typeface="Calibri"/>
                <a:cs typeface="Calibri"/>
                <a:sym typeface="Calibri"/>
              </a:rPr>
              <a:t>claim to this promise</a:t>
            </a:r>
            <a:r>
              <a:rPr lang="en-US" sz="2800">
                <a:solidFill>
                  <a:srgbClr val="252F66"/>
                </a:solidFill>
                <a:latin typeface="Calibri"/>
                <a:ea typeface="Calibri"/>
                <a:cs typeface="Calibri"/>
                <a:sym typeface="Calibri"/>
              </a:rPr>
              <a:t>—arguing that the Declaration’s promise of freedom and equality has been at the core of our nation’s purpose since the very beginning and arguing that for much of our nation’s history we have failed to live up to its inspiring words.</a:t>
            </a:r>
            <a:endParaRPr/>
          </a:p>
        </p:txBody>
      </p:sp>
      <p:pic>
        <p:nvPicPr>
          <p:cNvPr id="742" name="Google Shape;742;p57"/>
          <p:cNvPicPr preferRelativeResize="0"/>
          <p:nvPr/>
        </p:nvPicPr>
        <p:blipFill rotWithShape="1">
          <a:blip r:embed="rId3">
            <a:alphaModFix/>
          </a:blip>
          <a:srcRect b="0" l="0" r="0" t="0"/>
          <a:stretch/>
        </p:blipFill>
        <p:spPr>
          <a:xfrm>
            <a:off x="408121" y="1968650"/>
            <a:ext cx="3291907" cy="3905025"/>
          </a:xfrm>
          <a:prstGeom prst="rect">
            <a:avLst/>
          </a:prstGeom>
          <a:noFill/>
          <a:ln>
            <a:noFill/>
          </a:ln>
          <a:effectLst>
            <a:outerShdw blurRad="292100" rotWithShape="0" algn="tl" dir="2700000" dist="139700">
              <a:srgbClr val="333333">
                <a:alpha val="64705"/>
              </a:srgbClr>
            </a:outerShdw>
          </a:effectLst>
        </p:spPr>
      </p:pic>
      <p:sp>
        <p:nvSpPr>
          <p:cNvPr id="743" name="Google Shape;743;p57"/>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744" name="Google Shape;744;p57"/>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745" name="Google Shape;745;p57"/>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746" name="Google Shape;746;p57"/>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pic>
        <p:nvPicPr>
          <p:cNvPr descr="https://upload.wikimedia.org/wikipedia/commons/thumb/1/1c/Prince_hall_portrait.jpg/320px-Prince_hall_portrait.jpg" id="751" name="Google Shape;751;p58"/>
          <p:cNvPicPr preferRelativeResize="0"/>
          <p:nvPr/>
        </p:nvPicPr>
        <p:blipFill rotWithShape="1">
          <a:blip r:embed="rId3">
            <a:alphaModFix/>
          </a:blip>
          <a:srcRect b="0" l="0" r="0" t="0"/>
          <a:stretch/>
        </p:blipFill>
        <p:spPr>
          <a:xfrm>
            <a:off x="702879" y="338137"/>
            <a:ext cx="3048000" cy="6181725"/>
          </a:xfrm>
          <a:prstGeom prst="rect">
            <a:avLst/>
          </a:prstGeom>
          <a:noFill/>
          <a:ln>
            <a:noFill/>
          </a:ln>
          <a:effectLst>
            <a:outerShdw blurRad="292100" rotWithShape="0" algn="tl" dir="2700000" dist="139700">
              <a:srgbClr val="333333">
                <a:alpha val="64705"/>
              </a:srgbClr>
            </a:outerShdw>
          </a:effectLst>
        </p:spPr>
      </p:pic>
      <p:sp>
        <p:nvSpPr>
          <p:cNvPr id="752" name="Google Shape;752;p58"/>
          <p:cNvSpPr/>
          <p:nvPr/>
        </p:nvSpPr>
        <p:spPr>
          <a:xfrm>
            <a:off x="155292" y="5643261"/>
            <a:ext cx="2238864" cy="101566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cap="none">
                <a:solidFill>
                  <a:srgbClr val="FFFFFF"/>
                </a:solidFill>
                <a:latin typeface="Quattrocento Sans"/>
                <a:ea typeface="Quattrocento Sans"/>
                <a:cs typeface="Quattrocento Sans"/>
                <a:sym typeface="Quattrocento Sans"/>
              </a:rPr>
              <a:t>PRINCE HALL</a:t>
            </a:r>
            <a:endParaRPr/>
          </a:p>
        </p:txBody>
      </p:sp>
      <p:sp>
        <p:nvSpPr>
          <p:cNvPr id="753" name="Google Shape;753;p58"/>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754" name="Google Shape;754;p58"/>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755" name="Google Shape;755;p58"/>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756" name="Google Shape;756;p58"/>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757" name="Google Shape;757;p58"/>
          <p:cNvSpPr/>
          <p:nvPr/>
        </p:nvSpPr>
        <p:spPr>
          <a:xfrm>
            <a:off x="4487305" y="1914442"/>
            <a:ext cx="4481932" cy="2538067"/>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800">
                <a:solidFill>
                  <a:srgbClr val="FF0000"/>
                </a:solidFill>
                <a:latin typeface="Calibri"/>
                <a:ea typeface="Calibri"/>
                <a:cs typeface="Calibri"/>
                <a:sym typeface="Calibri"/>
              </a:rPr>
              <a:t>1777 petition </a:t>
            </a:r>
            <a:r>
              <a:rPr lang="en-US" sz="2800">
                <a:solidFill>
                  <a:srgbClr val="252F66"/>
                </a:solidFill>
                <a:latin typeface="Calibri"/>
                <a:ea typeface="Calibri"/>
                <a:cs typeface="Calibri"/>
                <a:sym typeface="Calibri"/>
              </a:rPr>
              <a:t>pushed for the Massachusetts legislature to realize the Declaration of Independence’s promise and abolish slavery in the state.</a:t>
            </a:r>
            <a:endParaRPr sz="2400">
              <a:solidFill>
                <a:srgbClr val="252F66"/>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pic>
        <p:nvPicPr>
          <p:cNvPr id="762" name="Google Shape;762;p59"/>
          <p:cNvPicPr preferRelativeResize="0"/>
          <p:nvPr/>
        </p:nvPicPr>
        <p:blipFill rotWithShape="1">
          <a:blip r:embed="rId3">
            <a:alphaModFix/>
          </a:blip>
          <a:srcRect b="0" l="0" r="0" t="0"/>
          <a:stretch/>
        </p:blipFill>
        <p:spPr>
          <a:xfrm>
            <a:off x="530267" y="482779"/>
            <a:ext cx="4102658" cy="5892442"/>
          </a:xfrm>
          <a:prstGeom prst="rect">
            <a:avLst/>
          </a:prstGeom>
          <a:noFill/>
          <a:ln>
            <a:noFill/>
          </a:ln>
          <a:effectLst>
            <a:outerShdw blurRad="292100" rotWithShape="0" algn="tl" dir="2700000" dist="139700">
              <a:srgbClr val="333333">
                <a:alpha val="64705"/>
              </a:srgbClr>
            </a:outerShdw>
          </a:effectLst>
        </p:spPr>
      </p:pic>
      <p:sp>
        <p:nvSpPr>
          <p:cNvPr id="763" name="Google Shape;763;p59"/>
          <p:cNvSpPr/>
          <p:nvPr/>
        </p:nvSpPr>
        <p:spPr>
          <a:xfrm>
            <a:off x="169548" y="5610988"/>
            <a:ext cx="3703269" cy="101566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cap="none">
                <a:solidFill>
                  <a:srgbClr val="FFFFFF"/>
                </a:solidFill>
                <a:latin typeface="Quattrocento Sans"/>
                <a:ea typeface="Quattrocento Sans"/>
                <a:cs typeface="Quattrocento Sans"/>
                <a:sym typeface="Quattrocento Sans"/>
              </a:rPr>
              <a:t>FREDERICK DOUGLASS </a:t>
            </a:r>
            <a:endParaRPr/>
          </a:p>
        </p:txBody>
      </p:sp>
      <p:sp>
        <p:nvSpPr>
          <p:cNvPr id="764" name="Google Shape;764;p59"/>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765" name="Google Shape;765;p59"/>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766" name="Google Shape;766;p59"/>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767" name="Google Shape;767;p59"/>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768" name="Google Shape;768;p59"/>
          <p:cNvSpPr/>
          <p:nvPr/>
        </p:nvSpPr>
        <p:spPr>
          <a:xfrm>
            <a:off x="5188261" y="1330480"/>
            <a:ext cx="3982591" cy="4024628"/>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i="1" lang="en-US" sz="2800">
                <a:solidFill>
                  <a:srgbClr val="252F66"/>
                </a:solidFill>
                <a:latin typeface="Calibri"/>
                <a:ea typeface="Calibri"/>
                <a:cs typeface="Calibri"/>
                <a:sym typeface="Calibri"/>
              </a:rPr>
              <a:t>“What is to a Slave the Fourth of July?” </a:t>
            </a:r>
            <a:r>
              <a:rPr lang="en-US" sz="2800">
                <a:solidFill>
                  <a:srgbClr val="252F66"/>
                </a:solidFill>
                <a:latin typeface="Calibri"/>
                <a:ea typeface="Calibri"/>
                <a:cs typeface="Calibri"/>
                <a:sym typeface="Calibri"/>
              </a:rPr>
              <a:t>speech challenged his white audience to live up to the words of their Founding creed and its promise of freedom and equality for everyone.</a:t>
            </a:r>
            <a:endParaRPr sz="2400">
              <a:solidFill>
                <a:srgbClr val="252F66"/>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pic>
        <p:nvPicPr>
          <p:cNvPr id="773" name="Google Shape;773;p60"/>
          <p:cNvPicPr preferRelativeResize="0"/>
          <p:nvPr/>
        </p:nvPicPr>
        <p:blipFill rotWithShape="1">
          <a:blip r:embed="rId3">
            <a:alphaModFix/>
          </a:blip>
          <a:srcRect b="0" l="0" r="0" t="0"/>
          <a:stretch/>
        </p:blipFill>
        <p:spPr>
          <a:xfrm>
            <a:off x="683644" y="559615"/>
            <a:ext cx="3825845" cy="5738769"/>
          </a:xfrm>
          <a:prstGeom prst="rect">
            <a:avLst/>
          </a:prstGeom>
          <a:noFill/>
          <a:ln>
            <a:noFill/>
          </a:ln>
          <a:effectLst>
            <a:outerShdw blurRad="292100" rotWithShape="0" algn="tl" dir="2700000" dist="139700">
              <a:srgbClr val="333333">
                <a:alpha val="64705"/>
              </a:srgbClr>
            </a:outerShdw>
          </a:effectLst>
        </p:spPr>
      </p:pic>
      <p:sp>
        <p:nvSpPr>
          <p:cNvPr id="774" name="Google Shape;774;p60"/>
          <p:cNvSpPr/>
          <p:nvPr/>
        </p:nvSpPr>
        <p:spPr>
          <a:xfrm>
            <a:off x="353730" y="5479913"/>
            <a:ext cx="3703269" cy="101566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cap="none">
                <a:solidFill>
                  <a:srgbClr val="FFFFFF"/>
                </a:solidFill>
                <a:latin typeface="Quattrocento Sans"/>
                <a:ea typeface="Quattrocento Sans"/>
                <a:cs typeface="Quattrocento Sans"/>
                <a:sym typeface="Quattrocento Sans"/>
              </a:rPr>
              <a:t>DR. MARTIN LUTHER KING, JR. </a:t>
            </a:r>
            <a:endParaRPr/>
          </a:p>
        </p:txBody>
      </p:sp>
      <p:sp>
        <p:nvSpPr>
          <p:cNvPr id="775" name="Google Shape;775;p60"/>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776" name="Google Shape;776;p60"/>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777" name="Google Shape;777;p60"/>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778" name="Google Shape;778;p60"/>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779" name="Google Shape;779;p60"/>
          <p:cNvSpPr/>
          <p:nvPr/>
        </p:nvSpPr>
        <p:spPr>
          <a:xfrm>
            <a:off x="4917610" y="2108498"/>
            <a:ext cx="4011236" cy="2538067"/>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800">
                <a:solidFill>
                  <a:srgbClr val="252F66"/>
                </a:solidFill>
                <a:latin typeface="Calibri"/>
                <a:ea typeface="Calibri"/>
                <a:cs typeface="Calibri"/>
                <a:sym typeface="Calibri"/>
              </a:rPr>
              <a:t>Described the Declaration (and the Constitution) as a “promissory note” issued to all Americans, regardless of their race.</a:t>
            </a:r>
            <a:endParaRPr sz="2400">
              <a:solidFill>
                <a:srgbClr val="252F66"/>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61"/>
          <p:cNvSpPr/>
          <p:nvPr/>
        </p:nvSpPr>
        <p:spPr>
          <a:xfrm>
            <a:off x="549563" y="381727"/>
            <a:ext cx="8107326" cy="92333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cap="none">
                <a:solidFill>
                  <a:srgbClr val="FFFFFF"/>
                </a:solidFill>
                <a:latin typeface="Quattrocento Sans"/>
                <a:ea typeface="Quattrocento Sans"/>
                <a:cs typeface="Quattrocento Sans"/>
                <a:sym typeface="Quattrocento Sans"/>
              </a:rPr>
              <a:t>THE CONSTITUTION</a:t>
            </a:r>
            <a:br>
              <a:rPr lang="en-US" sz="3000" cap="none">
                <a:solidFill>
                  <a:srgbClr val="FFFFFF"/>
                </a:solidFill>
                <a:latin typeface="Quattrocento Sans"/>
                <a:ea typeface="Quattrocento Sans"/>
                <a:cs typeface="Quattrocento Sans"/>
                <a:sym typeface="Quattrocento Sans"/>
              </a:rPr>
            </a:br>
            <a:r>
              <a:rPr lang="en-US" sz="2400" cap="none">
                <a:solidFill>
                  <a:srgbClr val="FFFFFF"/>
                </a:solidFill>
                <a:latin typeface="Quattrocento Sans"/>
                <a:ea typeface="Quattrocento Sans"/>
                <a:cs typeface="Quattrocento Sans"/>
                <a:sym typeface="Quattrocento Sans"/>
              </a:rPr>
              <a:t>1787</a:t>
            </a:r>
            <a:endParaRPr sz="3000" cap="none">
              <a:solidFill>
                <a:srgbClr val="FFFFFF"/>
              </a:solidFill>
              <a:latin typeface="Quattrocento Sans"/>
              <a:ea typeface="Quattrocento Sans"/>
              <a:cs typeface="Quattrocento Sans"/>
              <a:sym typeface="Quattrocento Sans"/>
            </a:endParaRPr>
          </a:p>
        </p:txBody>
      </p:sp>
      <p:sp>
        <p:nvSpPr>
          <p:cNvPr id="785" name="Google Shape;785;p61"/>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786" name="Google Shape;786;p61"/>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787" name="Google Shape;787;p61"/>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788" name="Google Shape;788;p61"/>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789" name="Google Shape;789;p61"/>
          <p:cNvSpPr/>
          <p:nvPr/>
        </p:nvSpPr>
        <p:spPr>
          <a:xfrm>
            <a:off x="4827984" y="2821068"/>
            <a:ext cx="4415399"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4400">
                <a:solidFill>
                  <a:srgbClr val="252F66"/>
                </a:solidFill>
                <a:latin typeface="Calibri"/>
                <a:ea typeface="Calibri"/>
                <a:cs typeface="Calibri"/>
                <a:sym typeface="Calibri"/>
              </a:rPr>
              <a:t>“We the People” </a:t>
            </a:r>
            <a:endParaRPr/>
          </a:p>
        </p:txBody>
      </p:sp>
      <p:pic>
        <p:nvPicPr>
          <p:cNvPr id="790" name="Google Shape;790;p61"/>
          <p:cNvPicPr preferRelativeResize="0"/>
          <p:nvPr/>
        </p:nvPicPr>
        <p:blipFill rotWithShape="1">
          <a:blip r:embed="rId5">
            <a:alphaModFix/>
          </a:blip>
          <a:srcRect b="0" l="0" r="0" t="0"/>
          <a:stretch/>
        </p:blipFill>
        <p:spPr>
          <a:xfrm>
            <a:off x="766924" y="1753495"/>
            <a:ext cx="3836302" cy="4641925"/>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7"/>
          <p:cNvSpPr/>
          <p:nvPr/>
        </p:nvSpPr>
        <p:spPr>
          <a:xfrm>
            <a:off x="1624735" y="262062"/>
            <a:ext cx="5665658"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NAACP</a:t>
            </a:r>
            <a:endParaRPr/>
          </a:p>
        </p:txBody>
      </p:sp>
      <p:sp>
        <p:nvSpPr>
          <p:cNvPr id="141" name="Google Shape;141;p17"/>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42" name="Google Shape;142;p17"/>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43" name="Google Shape;143;p17"/>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44" name="Google Shape;144;p17"/>
          <p:cNvPicPr preferRelativeResize="0"/>
          <p:nvPr/>
        </p:nvPicPr>
        <p:blipFill rotWithShape="1">
          <a:blip r:embed="rId4">
            <a:alphaModFix/>
          </a:blip>
          <a:srcRect b="0" l="0" r="0" t="0"/>
          <a:stretch/>
        </p:blipFill>
        <p:spPr>
          <a:xfrm>
            <a:off x="925393" y="999045"/>
            <a:ext cx="2060317" cy="2683564"/>
          </a:xfrm>
          <a:prstGeom prst="rect">
            <a:avLst/>
          </a:prstGeom>
          <a:noFill/>
          <a:ln>
            <a:noFill/>
          </a:ln>
          <a:effectLst>
            <a:outerShdw blurRad="292100" rotWithShape="0" algn="tl" dir="2700000" dist="139700">
              <a:srgbClr val="333333">
                <a:alpha val="64705"/>
              </a:srgbClr>
            </a:outerShdw>
          </a:effectLst>
        </p:spPr>
      </p:pic>
      <p:pic>
        <p:nvPicPr>
          <p:cNvPr id="145" name="Google Shape;145;p17"/>
          <p:cNvPicPr preferRelativeResize="0"/>
          <p:nvPr/>
        </p:nvPicPr>
        <p:blipFill rotWithShape="1">
          <a:blip r:embed="rId5">
            <a:alphaModFix/>
          </a:blip>
          <a:srcRect b="0" l="0" r="0" t="0"/>
          <a:stretch/>
        </p:blipFill>
        <p:spPr>
          <a:xfrm>
            <a:off x="4939818" y="1167266"/>
            <a:ext cx="1694974" cy="2515342"/>
          </a:xfrm>
          <a:prstGeom prst="rect">
            <a:avLst/>
          </a:prstGeom>
          <a:noFill/>
          <a:ln>
            <a:noFill/>
          </a:ln>
          <a:effectLst>
            <a:outerShdw blurRad="292100" rotWithShape="0" algn="tl" dir="2700000" dist="139700">
              <a:srgbClr val="333333">
                <a:alpha val="64705"/>
              </a:srgbClr>
            </a:outerShdw>
          </a:effectLst>
        </p:spPr>
      </p:pic>
      <p:pic>
        <p:nvPicPr>
          <p:cNvPr id="146" name="Google Shape;146;p17"/>
          <p:cNvPicPr preferRelativeResize="0"/>
          <p:nvPr/>
        </p:nvPicPr>
        <p:blipFill rotWithShape="1">
          <a:blip r:embed="rId6">
            <a:alphaModFix/>
          </a:blip>
          <a:srcRect b="0" l="0" r="0" t="0"/>
          <a:stretch/>
        </p:blipFill>
        <p:spPr>
          <a:xfrm>
            <a:off x="4750575" y="3851251"/>
            <a:ext cx="2073461" cy="2638071"/>
          </a:xfrm>
          <a:prstGeom prst="rect">
            <a:avLst/>
          </a:prstGeom>
          <a:noFill/>
          <a:ln>
            <a:noFill/>
          </a:ln>
          <a:effectLst>
            <a:outerShdw blurRad="292100" rotWithShape="0" algn="tl" dir="2700000" dist="139700">
              <a:srgbClr val="333333">
                <a:alpha val="64705"/>
              </a:srgbClr>
            </a:outerShdw>
          </a:effectLst>
        </p:spPr>
      </p:pic>
      <p:sp>
        <p:nvSpPr>
          <p:cNvPr id="147" name="Google Shape;147;p17"/>
          <p:cNvSpPr/>
          <p:nvPr/>
        </p:nvSpPr>
        <p:spPr>
          <a:xfrm>
            <a:off x="6444513" y="2568618"/>
            <a:ext cx="2394749"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FFFFF"/>
                </a:solidFill>
                <a:latin typeface="Quattrocento Sans"/>
                <a:ea typeface="Quattrocento Sans"/>
                <a:cs typeface="Quattrocento Sans"/>
                <a:sym typeface="Quattrocento Sans"/>
              </a:rPr>
              <a:t>Mary White Ovington</a:t>
            </a:r>
            <a:endParaRPr/>
          </a:p>
        </p:txBody>
      </p:sp>
      <p:sp>
        <p:nvSpPr>
          <p:cNvPr id="148" name="Google Shape;148;p17"/>
          <p:cNvSpPr/>
          <p:nvPr/>
        </p:nvSpPr>
        <p:spPr>
          <a:xfrm>
            <a:off x="2590676" y="2851611"/>
            <a:ext cx="1490271"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FFFFF"/>
                </a:solidFill>
                <a:latin typeface="Quattrocento Sans"/>
                <a:ea typeface="Quattrocento Sans"/>
                <a:cs typeface="Quattrocento Sans"/>
                <a:sym typeface="Quattrocento Sans"/>
              </a:rPr>
              <a:t>W.E.B. Du Bois</a:t>
            </a:r>
            <a:endParaRPr/>
          </a:p>
        </p:txBody>
      </p:sp>
      <p:sp>
        <p:nvSpPr>
          <p:cNvPr id="149" name="Google Shape;149;p17"/>
          <p:cNvSpPr/>
          <p:nvPr/>
        </p:nvSpPr>
        <p:spPr>
          <a:xfrm>
            <a:off x="6384270" y="5491276"/>
            <a:ext cx="1816964"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FFFFF"/>
                </a:solidFill>
                <a:latin typeface="Quattrocento Sans"/>
                <a:ea typeface="Quattrocento Sans"/>
                <a:cs typeface="Quattrocento Sans"/>
                <a:sym typeface="Quattrocento Sans"/>
              </a:rPr>
              <a:t>Moorfield Stoley</a:t>
            </a:r>
            <a:endParaRPr sz="2400">
              <a:solidFill>
                <a:srgbClr val="FFFFFF"/>
              </a:solidFill>
              <a:latin typeface="Quattrocento Sans"/>
              <a:ea typeface="Quattrocento Sans"/>
              <a:cs typeface="Quattrocento Sans"/>
              <a:sym typeface="Quattrocento Sans"/>
            </a:endParaRPr>
          </a:p>
        </p:txBody>
      </p:sp>
      <p:sp>
        <p:nvSpPr>
          <p:cNvPr id="150" name="Google Shape;150;p17"/>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1" name="Google Shape;151;p17"/>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52" name="Google Shape;152;p17"/>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53" name="Google Shape;153;p17"/>
          <p:cNvPicPr preferRelativeResize="0"/>
          <p:nvPr/>
        </p:nvPicPr>
        <p:blipFill rotWithShape="1">
          <a:blip r:embed="rId7">
            <a:alphaModFix/>
          </a:blip>
          <a:srcRect b="0" l="0" r="0" t="0"/>
          <a:stretch/>
        </p:blipFill>
        <p:spPr>
          <a:xfrm>
            <a:off x="9857428" y="638523"/>
            <a:ext cx="2009732" cy="1469975"/>
          </a:xfrm>
          <a:prstGeom prst="rect">
            <a:avLst/>
          </a:prstGeom>
          <a:noFill/>
          <a:ln>
            <a:noFill/>
          </a:ln>
        </p:spPr>
      </p:pic>
      <p:pic>
        <p:nvPicPr>
          <p:cNvPr id="154" name="Google Shape;154;p17"/>
          <p:cNvPicPr preferRelativeResize="0"/>
          <p:nvPr/>
        </p:nvPicPr>
        <p:blipFill rotWithShape="1">
          <a:blip r:embed="rId8">
            <a:alphaModFix/>
          </a:blip>
          <a:srcRect b="0" l="0" r="0" t="0"/>
          <a:stretch/>
        </p:blipFill>
        <p:spPr>
          <a:xfrm>
            <a:off x="914270" y="3851251"/>
            <a:ext cx="2206010" cy="2744687"/>
          </a:xfrm>
          <a:prstGeom prst="rect">
            <a:avLst/>
          </a:prstGeom>
          <a:noFill/>
          <a:ln>
            <a:noFill/>
          </a:ln>
          <a:effectLst>
            <a:outerShdw blurRad="292100" rotWithShape="0" algn="tl" dir="2700000" dist="139700">
              <a:srgbClr val="333333">
                <a:alpha val="64705"/>
              </a:srgbClr>
            </a:outerShdw>
          </a:effectLst>
        </p:spPr>
      </p:pic>
      <p:sp>
        <p:nvSpPr>
          <p:cNvPr id="155" name="Google Shape;155;p17"/>
          <p:cNvSpPr/>
          <p:nvPr/>
        </p:nvSpPr>
        <p:spPr>
          <a:xfrm>
            <a:off x="2710981" y="5560075"/>
            <a:ext cx="1490271"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FFFFF"/>
                </a:solidFill>
                <a:latin typeface="Quattrocento Sans"/>
                <a:ea typeface="Quattrocento Sans"/>
                <a:cs typeface="Quattrocento Sans"/>
                <a:sym typeface="Quattrocento Sans"/>
              </a:rPr>
              <a:t>Ida B. Wells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62"/>
          <p:cNvSpPr/>
          <p:nvPr/>
        </p:nvSpPr>
        <p:spPr>
          <a:xfrm>
            <a:off x="498514" y="672933"/>
            <a:ext cx="8244042" cy="101566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cap="none">
                <a:solidFill>
                  <a:srgbClr val="FFFFFF"/>
                </a:solidFill>
                <a:latin typeface="Quattrocento Sans"/>
                <a:ea typeface="Quattrocento Sans"/>
                <a:cs typeface="Quattrocento Sans"/>
                <a:sym typeface="Quattrocento Sans"/>
              </a:rPr>
              <a:t>THE “SECOND FOUNDING AND THE RECONSTRUCTION AMENDMENTS </a:t>
            </a:r>
            <a:endParaRPr/>
          </a:p>
        </p:txBody>
      </p:sp>
      <p:sp>
        <p:nvSpPr>
          <p:cNvPr id="796" name="Google Shape;796;p62"/>
          <p:cNvSpPr/>
          <p:nvPr/>
        </p:nvSpPr>
        <p:spPr>
          <a:xfrm>
            <a:off x="299731" y="2153194"/>
            <a:ext cx="8625608" cy="403187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02060"/>
                </a:solidFill>
                <a:latin typeface="Calibri"/>
                <a:ea typeface="Calibri"/>
                <a:cs typeface="Calibri"/>
                <a:sym typeface="Calibri"/>
              </a:rPr>
              <a:t>The </a:t>
            </a:r>
            <a:r>
              <a:rPr b="1" lang="en-US" sz="3200">
                <a:solidFill>
                  <a:srgbClr val="002060"/>
                </a:solidFill>
                <a:latin typeface="Calibri"/>
                <a:ea typeface="Calibri"/>
                <a:cs typeface="Calibri"/>
                <a:sym typeface="Calibri"/>
              </a:rPr>
              <a:t>13th Amendment </a:t>
            </a:r>
            <a:r>
              <a:rPr lang="en-US" sz="3200">
                <a:solidFill>
                  <a:srgbClr val="002060"/>
                </a:solidFill>
                <a:latin typeface="Calibri"/>
                <a:ea typeface="Calibri"/>
                <a:cs typeface="Calibri"/>
                <a:sym typeface="Calibri"/>
              </a:rPr>
              <a:t>abolished slavery (1865).</a:t>
            </a:r>
            <a:endParaRPr/>
          </a:p>
          <a:p>
            <a:pPr indent="0" lvl="0" marL="0" marR="0" rtl="0" algn="l">
              <a:spcBef>
                <a:spcPts val="0"/>
              </a:spcBef>
              <a:spcAft>
                <a:spcPts val="0"/>
              </a:spcAft>
              <a:buNone/>
            </a:pPr>
            <a:r>
              <a:t/>
            </a:r>
            <a:endParaRPr sz="3200">
              <a:solidFill>
                <a:srgbClr val="002060"/>
              </a:solidFill>
              <a:latin typeface="Calibri"/>
              <a:ea typeface="Calibri"/>
              <a:cs typeface="Calibri"/>
              <a:sym typeface="Calibri"/>
            </a:endParaRPr>
          </a:p>
          <a:p>
            <a:pPr indent="0" lvl="0" marL="0" marR="0" rtl="0" algn="l">
              <a:spcBef>
                <a:spcPts val="0"/>
              </a:spcBef>
              <a:spcAft>
                <a:spcPts val="0"/>
              </a:spcAft>
              <a:buNone/>
            </a:pPr>
            <a:r>
              <a:rPr lang="en-US" sz="3200">
                <a:solidFill>
                  <a:srgbClr val="002060"/>
                </a:solidFill>
                <a:latin typeface="Calibri"/>
                <a:ea typeface="Calibri"/>
                <a:cs typeface="Calibri"/>
                <a:sym typeface="Calibri"/>
              </a:rPr>
              <a:t>The </a:t>
            </a:r>
            <a:r>
              <a:rPr b="1" lang="en-US" sz="3200">
                <a:solidFill>
                  <a:srgbClr val="002060"/>
                </a:solidFill>
                <a:latin typeface="Calibri"/>
                <a:ea typeface="Calibri"/>
                <a:cs typeface="Calibri"/>
                <a:sym typeface="Calibri"/>
              </a:rPr>
              <a:t>14th Amendment </a:t>
            </a:r>
            <a:r>
              <a:rPr lang="en-US" sz="3200">
                <a:solidFill>
                  <a:srgbClr val="002060"/>
                </a:solidFill>
                <a:latin typeface="Calibri"/>
                <a:ea typeface="Calibri"/>
                <a:cs typeface="Calibri"/>
                <a:sym typeface="Calibri"/>
              </a:rPr>
              <a:t>wrote the Declaration of Independence’s promise of freedom and equality into the Constitution. (1868).</a:t>
            </a:r>
            <a:endParaRPr/>
          </a:p>
          <a:p>
            <a:pPr indent="0" lvl="0" marL="0" marR="0" rtl="0" algn="l">
              <a:spcBef>
                <a:spcPts val="0"/>
              </a:spcBef>
              <a:spcAft>
                <a:spcPts val="0"/>
              </a:spcAft>
              <a:buNone/>
            </a:pPr>
            <a:r>
              <a:t/>
            </a:r>
            <a:endParaRPr sz="3200">
              <a:solidFill>
                <a:srgbClr val="002060"/>
              </a:solidFill>
              <a:latin typeface="Calibri"/>
              <a:ea typeface="Calibri"/>
              <a:cs typeface="Calibri"/>
              <a:sym typeface="Calibri"/>
            </a:endParaRPr>
          </a:p>
          <a:p>
            <a:pPr indent="0" lvl="0" marL="0" marR="0" rtl="0" algn="l">
              <a:spcBef>
                <a:spcPts val="0"/>
              </a:spcBef>
              <a:spcAft>
                <a:spcPts val="0"/>
              </a:spcAft>
              <a:buNone/>
            </a:pPr>
            <a:r>
              <a:rPr lang="en-US" sz="3200">
                <a:solidFill>
                  <a:srgbClr val="002060"/>
                </a:solidFill>
                <a:latin typeface="Calibri"/>
                <a:ea typeface="Calibri"/>
                <a:cs typeface="Calibri"/>
                <a:sym typeface="Calibri"/>
              </a:rPr>
              <a:t>The </a:t>
            </a:r>
            <a:r>
              <a:rPr b="1" lang="en-US" sz="3200">
                <a:solidFill>
                  <a:srgbClr val="002060"/>
                </a:solidFill>
                <a:latin typeface="Calibri"/>
                <a:ea typeface="Calibri"/>
                <a:cs typeface="Calibri"/>
                <a:sym typeface="Calibri"/>
              </a:rPr>
              <a:t>15 Amendment </a:t>
            </a:r>
            <a:r>
              <a:rPr lang="en-US" sz="3200">
                <a:solidFill>
                  <a:srgbClr val="002060"/>
                </a:solidFill>
                <a:latin typeface="Calibri"/>
                <a:ea typeface="Calibri"/>
                <a:cs typeface="Calibri"/>
                <a:sym typeface="Calibri"/>
              </a:rPr>
              <a:t>banned racial discrimination in voting (1870).</a:t>
            </a:r>
            <a:endParaRPr/>
          </a:p>
        </p:txBody>
      </p:sp>
      <p:sp>
        <p:nvSpPr>
          <p:cNvPr id="797" name="Google Shape;797;p62"/>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798" name="Google Shape;798;p62"/>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799" name="Google Shape;799;p62"/>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800" name="Google Shape;800;p62"/>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63"/>
          <p:cNvSpPr/>
          <p:nvPr/>
        </p:nvSpPr>
        <p:spPr>
          <a:xfrm>
            <a:off x="560486" y="474259"/>
            <a:ext cx="6654463" cy="58477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cap="none">
                <a:solidFill>
                  <a:schemeClr val="lt1"/>
                </a:solidFill>
                <a:latin typeface="Quattrocento Sans"/>
                <a:ea typeface="Quattrocento Sans"/>
                <a:cs typeface="Quattrocento Sans"/>
                <a:sym typeface="Quattrocento Sans"/>
              </a:rPr>
              <a:t>POWERS OF CONGRESS</a:t>
            </a:r>
            <a:endParaRPr/>
          </a:p>
        </p:txBody>
      </p:sp>
      <p:sp>
        <p:nvSpPr>
          <p:cNvPr id="806" name="Google Shape;806;p63"/>
          <p:cNvSpPr/>
          <p:nvPr/>
        </p:nvSpPr>
        <p:spPr>
          <a:xfrm>
            <a:off x="560486" y="1120762"/>
            <a:ext cx="8610366"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800" cap="none">
              <a:solidFill>
                <a:srgbClr val="002060"/>
              </a:solidFill>
              <a:latin typeface="Calibri"/>
              <a:ea typeface="Calibri"/>
              <a:cs typeface="Calibri"/>
              <a:sym typeface="Calibri"/>
            </a:endParaRPr>
          </a:p>
          <a:p>
            <a:pPr indent="0" lvl="0" marL="0" marR="0" rtl="0" algn="l">
              <a:spcBef>
                <a:spcPts val="0"/>
              </a:spcBef>
              <a:spcAft>
                <a:spcPts val="0"/>
              </a:spcAft>
              <a:buNone/>
            </a:pPr>
            <a:r>
              <a:t/>
            </a:r>
            <a:endParaRPr b="1" sz="2800" cap="none">
              <a:solidFill>
                <a:srgbClr val="002060"/>
              </a:solidFill>
              <a:latin typeface="Calibri"/>
              <a:ea typeface="Calibri"/>
              <a:cs typeface="Calibri"/>
              <a:sym typeface="Calibri"/>
            </a:endParaRPr>
          </a:p>
        </p:txBody>
      </p:sp>
      <p:sp>
        <p:nvSpPr>
          <p:cNvPr id="807" name="Google Shape;807;p63"/>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808" name="Google Shape;808;p63"/>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809" name="Google Shape;809;p63"/>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810" name="Google Shape;810;p63"/>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811" name="Google Shape;811;p63"/>
          <p:cNvSpPr/>
          <p:nvPr/>
        </p:nvSpPr>
        <p:spPr>
          <a:xfrm>
            <a:off x="279640" y="1597815"/>
            <a:ext cx="9090497" cy="4524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Some civil rights advocates drew especially on the powers granted to Congress to eradicate racial discrimination in America</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342900" lvl="0" marL="342900" marR="0" rtl="0" algn="l">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The original Constitution granted Congress the power to regulate interstate commerce—granting it broad powers to pass laws touching on our nation’s economy</a:t>
            </a:r>
            <a:endParaRPr/>
          </a:p>
          <a:p>
            <a:pPr indent="-342900" lvl="0" marL="342900" marR="0" rtl="0" algn="l">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The Reconstruction Amendments themselves contained enforcement clauses—granting Congress new powers to protect the civil and political rights of all Americans</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During the Civil Rights Era, reformers drew on these powers to fight for landmark civil rights laws.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64"/>
          <p:cNvSpPr/>
          <p:nvPr/>
        </p:nvSpPr>
        <p:spPr>
          <a:xfrm>
            <a:off x="730608" y="982556"/>
            <a:ext cx="6654463" cy="58477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cap="none">
                <a:solidFill>
                  <a:schemeClr val="lt1"/>
                </a:solidFill>
                <a:latin typeface="Quattrocento Sans"/>
                <a:ea typeface="Quattrocento Sans"/>
                <a:cs typeface="Quattrocento Sans"/>
                <a:sym typeface="Quattrocento Sans"/>
              </a:rPr>
              <a:t>THE 23RD AMENDMENT </a:t>
            </a:r>
            <a:endParaRPr/>
          </a:p>
        </p:txBody>
      </p:sp>
      <p:sp>
        <p:nvSpPr>
          <p:cNvPr id="817" name="Google Shape;817;p64"/>
          <p:cNvSpPr/>
          <p:nvPr/>
        </p:nvSpPr>
        <p:spPr>
          <a:xfrm>
            <a:off x="730608" y="1888515"/>
            <a:ext cx="8030619" cy="298543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02060"/>
                </a:solidFill>
                <a:latin typeface="Calibri"/>
                <a:ea typeface="Calibri"/>
                <a:cs typeface="Calibri"/>
                <a:sym typeface="Calibri"/>
              </a:rPr>
              <a:t>1961</a:t>
            </a:r>
            <a:endParaRPr/>
          </a:p>
          <a:p>
            <a:pPr indent="0" lvl="0" marL="0" marR="0" rtl="0" algn="l">
              <a:spcBef>
                <a:spcPts val="0"/>
              </a:spcBef>
              <a:spcAft>
                <a:spcPts val="0"/>
              </a:spcAft>
              <a:buNone/>
            </a:pPr>
            <a:br>
              <a:rPr lang="en-US" sz="2800">
                <a:solidFill>
                  <a:srgbClr val="002060"/>
                </a:solidFill>
                <a:latin typeface="Calibri"/>
                <a:ea typeface="Calibri"/>
                <a:cs typeface="Calibri"/>
                <a:sym typeface="Calibri"/>
              </a:rPr>
            </a:br>
            <a:r>
              <a:rPr lang="en-US" sz="3200">
                <a:solidFill>
                  <a:srgbClr val="002060"/>
                </a:solidFill>
                <a:latin typeface="Calibri"/>
                <a:ea typeface="Calibri"/>
                <a:cs typeface="Calibri"/>
                <a:sym typeface="Calibri"/>
              </a:rPr>
              <a:t>Granted the District of Columbia (and its large African American population) three electoral votes and added their voters’ voices to the presidential selection process.</a:t>
            </a:r>
            <a:endParaRPr/>
          </a:p>
        </p:txBody>
      </p:sp>
      <p:sp>
        <p:nvSpPr>
          <p:cNvPr id="818" name="Google Shape;818;p64"/>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819" name="Google Shape;819;p64"/>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820" name="Google Shape;820;p64"/>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821" name="Google Shape;821;p64"/>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65"/>
          <p:cNvSpPr/>
          <p:nvPr/>
        </p:nvSpPr>
        <p:spPr>
          <a:xfrm>
            <a:off x="730608" y="982556"/>
            <a:ext cx="6654463" cy="58477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cap="none">
                <a:solidFill>
                  <a:schemeClr val="lt1"/>
                </a:solidFill>
                <a:latin typeface="Quattrocento Sans"/>
                <a:ea typeface="Quattrocento Sans"/>
                <a:cs typeface="Quattrocento Sans"/>
                <a:sym typeface="Quattrocento Sans"/>
              </a:rPr>
              <a:t>THE 24TH AMENDMENT </a:t>
            </a:r>
            <a:endParaRPr/>
          </a:p>
        </p:txBody>
      </p:sp>
      <p:sp>
        <p:nvSpPr>
          <p:cNvPr id="827" name="Google Shape;827;p65"/>
          <p:cNvSpPr/>
          <p:nvPr/>
        </p:nvSpPr>
        <p:spPr>
          <a:xfrm>
            <a:off x="730608" y="1888515"/>
            <a:ext cx="8030619"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02060"/>
                </a:solidFill>
                <a:latin typeface="Calibri"/>
                <a:ea typeface="Calibri"/>
                <a:cs typeface="Calibri"/>
                <a:sym typeface="Calibri"/>
              </a:rPr>
              <a:t>1964</a:t>
            </a:r>
            <a:endParaRPr/>
          </a:p>
          <a:p>
            <a:pPr indent="0" lvl="0" marL="0" marR="0" rtl="0" algn="l">
              <a:spcBef>
                <a:spcPts val="0"/>
              </a:spcBef>
              <a:spcAft>
                <a:spcPts val="0"/>
              </a:spcAft>
              <a:buNone/>
            </a:pPr>
            <a:r>
              <a:t/>
            </a:r>
            <a:endParaRPr sz="3200">
              <a:solidFill>
                <a:srgbClr val="002060"/>
              </a:solidFill>
              <a:latin typeface="Calibri"/>
              <a:ea typeface="Calibri"/>
              <a:cs typeface="Calibri"/>
              <a:sym typeface="Calibri"/>
            </a:endParaRPr>
          </a:p>
          <a:p>
            <a:pPr indent="0" lvl="0" marL="0" marR="0" rtl="0" algn="l">
              <a:spcBef>
                <a:spcPts val="0"/>
              </a:spcBef>
              <a:spcAft>
                <a:spcPts val="0"/>
              </a:spcAft>
              <a:buNone/>
            </a:pPr>
            <a:r>
              <a:rPr lang="en-US" sz="3200">
                <a:solidFill>
                  <a:srgbClr val="002060"/>
                </a:solidFill>
                <a:latin typeface="Calibri"/>
                <a:ea typeface="Calibri"/>
                <a:cs typeface="Calibri"/>
                <a:sym typeface="Calibri"/>
              </a:rPr>
              <a:t>Banned poll taxes in national elections. </a:t>
            </a:r>
            <a:endParaRPr/>
          </a:p>
        </p:txBody>
      </p:sp>
      <p:sp>
        <p:nvSpPr>
          <p:cNvPr id="828" name="Google Shape;828;p65"/>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829" name="Google Shape;829;p65"/>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830" name="Google Shape;830;p65"/>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831" name="Google Shape;831;p65"/>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pic>
        <p:nvPicPr>
          <p:cNvPr id="836" name="Google Shape;836;p66"/>
          <p:cNvPicPr preferRelativeResize="0"/>
          <p:nvPr/>
        </p:nvPicPr>
        <p:blipFill rotWithShape="1">
          <a:blip r:embed="rId3">
            <a:alphaModFix/>
          </a:blip>
          <a:srcRect b="0" l="0" r="0" t="0"/>
          <a:stretch/>
        </p:blipFill>
        <p:spPr>
          <a:xfrm>
            <a:off x="530114" y="1322533"/>
            <a:ext cx="3571538" cy="4958662"/>
          </a:xfrm>
          <a:prstGeom prst="rect">
            <a:avLst/>
          </a:prstGeom>
          <a:noFill/>
          <a:ln>
            <a:noFill/>
          </a:ln>
          <a:effectLst>
            <a:outerShdw blurRad="292100" rotWithShape="0" algn="tl" dir="2700000" dist="139700">
              <a:srgbClr val="333333">
                <a:alpha val="64705"/>
              </a:srgbClr>
            </a:outerShdw>
          </a:effectLst>
        </p:spPr>
      </p:pic>
      <p:sp>
        <p:nvSpPr>
          <p:cNvPr id="837" name="Google Shape;837;p66"/>
          <p:cNvSpPr txBox="1"/>
          <p:nvPr/>
        </p:nvSpPr>
        <p:spPr>
          <a:xfrm>
            <a:off x="155292" y="5836899"/>
            <a:ext cx="2615452" cy="857815"/>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lnSpcReduction="10000"/>
          </a:bodyPr>
          <a:lstStyle/>
          <a:p>
            <a:pPr indent="0" lvl="0" marL="0" marR="0" rtl="0" algn="ctr">
              <a:lnSpc>
                <a:spcPct val="90000"/>
              </a:lnSpc>
              <a:spcBef>
                <a:spcPts val="0"/>
              </a:spcBef>
              <a:spcAft>
                <a:spcPts val="0"/>
              </a:spcAft>
              <a:buClr>
                <a:schemeClr val="lt1"/>
              </a:buClr>
              <a:buSzPts val="2800"/>
              <a:buFont typeface="Quattrocento Sans"/>
              <a:buNone/>
            </a:pPr>
            <a:r>
              <a:rPr b="1" lang="en-US" sz="2800" cap="none">
                <a:solidFill>
                  <a:schemeClr val="lt1"/>
                </a:solidFill>
                <a:latin typeface="Quattrocento Sans"/>
                <a:ea typeface="Quattrocento Sans"/>
                <a:cs typeface="Quattrocento Sans"/>
                <a:sym typeface="Quattrocento Sans"/>
              </a:rPr>
              <a:t>ABRAHAM LINCOLN</a:t>
            </a:r>
            <a:endParaRPr/>
          </a:p>
        </p:txBody>
      </p:sp>
      <p:pic>
        <p:nvPicPr>
          <p:cNvPr id="838" name="Google Shape;838;p66"/>
          <p:cNvPicPr preferRelativeResize="0"/>
          <p:nvPr/>
        </p:nvPicPr>
        <p:blipFill rotWithShape="1">
          <a:blip r:embed="rId4">
            <a:alphaModFix/>
          </a:blip>
          <a:srcRect b="0" l="0" r="0" t="0"/>
          <a:stretch/>
        </p:blipFill>
        <p:spPr>
          <a:xfrm>
            <a:off x="9814695" y="223282"/>
            <a:ext cx="2198502" cy="2198502"/>
          </a:xfrm>
          <a:prstGeom prst="rect">
            <a:avLst/>
          </a:prstGeom>
          <a:noFill/>
          <a:ln>
            <a:noFill/>
          </a:ln>
        </p:spPr>
      </p:pic>
      <p:sp>
        <p:nvSpPr>
          <p:cNvPr id="839" name="Google Shape;839;p66"/>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840" name="Google Shape;840;p66"/>
          <p:cNvPicPr preferRelativeResize="0"/>
          <p:nvPr/>
        </p:nvPicPr>
        <p:blipFill rotWithShape="1">
          <a:blip r:embed="rId5">
            <a:alphaModFix/>
          </a:blip>
          <a:srcRect b="0" l="0" r="0" t="0"/>
          <a:stretch/>
        </p:blipFill>
        <p:spPr>
          <a:xfrm>
            <a:off x="9650983" y="5184477"/>
            <a:ext cx="2385725" cy="1304845"/>
          </a:xfrm>
          <a:prstGeom prst="rect">
            <a:avLst/>
          </a:prstGeom>
          <a:noFill/>
          <a:ln>
            <a:noFill/>
          </a:ln>
        </p:spPr>
      </p:pic>
      <p:sp>
        <p:nvSpPr>
          <p:cNvPr id="841" name="Google Shape;841;p66"/>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842" name="Google Shape;842;p66"/>
          <p:cNvPicPr preferRelativeResize="0"/>
          <p:nvPr/>
        </p:nvPicPr>
        <p:blipFill rotWithShape="1">
          <a:blip r:embed="rId6">
            <a:alphaModFix/>
          </a:blip>
          <a:srcRect b="0" l="0" r="0" t="0"/>
          <a:stretch/>
        </p:blipFill>
        <p:spPr>
          <a:xfrm>
            <a:off x="9857428" y="638523"/>
            <a:ext cx="2009732" cy="1469975"/>
          </a:xfrm>
          <a:prstGeom prst="rect">
            <a:avLst/>
          </a:prstGeom>
          <a:noFill/>
          <a:ln>
            <a:noFill/>
          </a:ln>
        </p:spPr>
      </p:pic>
      <p:sp>
        <p:nvSpPr>
          <p:cNvPr id="843" name="Google Shape;843;p66"/>
          <p:cNvSpPr/>
          <p:nvPr/>
        </p:nvSpPr>
        <p:spPr>
          <a:xfrm>
            <a:off x="4547981" y="1373510"/>
            <a:ext cx="4501382" cy="48936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The period after the Civil War is known as Reconstruction.</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During this critical period, the Republican Party tried to set important constitutional baselines for post-Civil War America.</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Importantly, the American people wrote many of these baselines into the Reconstruction Amendments: the 13th, 14th, and 15th</a:t>
            </a:r>
            <a:endParaRPr sz="1800">
              <a:solidFill>
                <a:srgbClr val="252F66"/>
              </a:solidFill>
              <a:latin typeface="Calibri"/>
              <a:ea typeface="Calibri"/>
              <a:cs typeface="Calibri"/>
              <a:sym typeface="Calibri"/>
            </a:endParaRPr>
          </a:p>
        </p:txBody>
      </p:sp>
      <p:sp>
        <p:nvSpPr>
          <p:cNvPr id="844" name="Google Shape;844;p66"/>
          <p:cNvSpPr/>
          <p:nvPr/>
        </p:nvSpPr>
        <p:spPr>
          <a:xfrm>
            <a:off x="785133" y="361524"/>
            <a:ext cx="7664179" cy="55399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cap="none">
                <a:solidFill>
                  <a:srgbClr val="FFFFFF"/>
                </a:solidFill>
                <a:latin typeface="Quattrocento Sans"/>
                <a:ea typeface="Quattrocento Sans"/>
                <a:cs typeface="Quattrocento Sans"/>
                <a:sym typeface="Quattrocento Sans"/>
              </a:rPr>
              <a:t>THE RECONSTRUCTION ERA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pic>
        <p:nvPicPr>
          <p:cNvPr id="849" name="Google Shape;849;p67"/>
          <p:cNvPicPr preferRelativeResize="0"/>
          <p:nvPr/>
        </p:nvPicPr>
        <p:blipFill rotWithShape="1">
          <a:blip r:embed="rId3">
            <a:alphaModFix/>
          </a:blip>
          <a:srcRect b="0" l="0" r="0" t="0"/>
          <a:stretch/>
        </p:blipFill>
        <p:spPr>
          <a:xfrm>
            <a:off x="9814695" y="223282"/>
            <a:ext cx="2198502" cy="2198502"/>
          </a:xfrm>
          <a:prstGeom prst="rect">
            <a:avLst/>
          </a:prstGeom>
          <a:noFill/>
          <a:ln>
            <a:noFill/>
          </a:ln>
        </p:spPr>
      </p:pic>
      <p:sp>
        <p:nvSpPr>
          <p:cNvPr id="850" name="Google Shape;850;p67"/>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851" name="Google Shape;851;p67"/>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852" name="Google Shape;852;p67"/>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853" name="Google Shape;853;p67"/>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854" name="Google Shape;854;p67"/>
          <p:cNvSpPr/>
          <p:nvPr/>
        </p:nvSpPr>
        <p:spPr>
          <a:xfrm>
            <a:off x="408121" y="1233497"/>
            <a:ext cx="8908768" cy="52629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During this period we saw African Americans:</a:t>
            </a:r>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 </a:t>
            </a:r>
            <a:endParaRPr/>
          </a:p>
          <a:p>
            <a:pPr indent="-342900" lvl="0" marL="342900" marR="0" rtl="0" algn="l">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Meeting in conventions throughout the nation—laying out their vision of what America’s “new birth of freedom” ought to look like for the African American community in post-Civil War America.</a:t>
            </a:r>
            <a:endParaRPr/>
          </a:p>
          <a:p>
            <a:pPr indent="-342900" lvl="0" marL="342900" marR="0" rtl="0" algn="l">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Voting in massive numbers—electing Republicans throughout the South and pushing for the ratification of the 14th and 15th Amendments.</a:t>
            </a:r>
            <a:endParaRPr/>
          </a:p>
          <a:p>
            <a:pPr indent="-342900" lvl="0" marL="342900" marR="0" rtl="0" algn="l">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Holding office at all levels of government--</a:t>
            </a:r>
            <a:r>
              <a:rPr lang="en-US" sz="2400">
                <a:solidFill>
                  <a:srgbClr val="FF0000"/>
                </a:solidFill>
                <a:latin typeface="Calibri"/>
                <a:ea typeface="Calibri"/>
                <a:cs typeface="Calibri"/>
                <a:sym typeface="Calibri"/>
              </a:rPr>
              <a:t>U.S. Senators</a:t>
            </a:r>
            <a:r>
              <a:rPr lang="en-US" sz="2400">
                <a:solidFill>
                  <a:srgbClr val="252F66"/>
                </a:solidFill>
                <a:latin typeface="Calibri"/>
                <a:ea typeface="Calibri"/>
                <a:cs typeface="Calibri"/>
                <a:sym typeface="Calibri"/>
              </a:rPr>
              <a:t>, U.S. House Members, governors, state legislators, all the way down to key positions in local governments throughout the South</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And we saw the national government—</a:t>
            </a:r>
            <a:r>
              <a:rPr lang="en-US" sz="2400">
                <a:solidFill>
                  <a:srgbClr val="FF0000"/>
                </a:solidFill>
                <a:latin typeface="Calibri"/>
                <a:ea typeface="Calibri"/>
                <a:cs typeface="Calibri"/>
                <a:sym typeface="Calibri"/>
              </a:rPr>
              <a:t>for a time</a:t>
            </a:r>
            <a:r>
              <a:rPr lang="en-US" sz="2400">
                <a:solidFill>
                  <a:srgbClr val="252F66"/>
                </a:solidFill>
                <a:latin typeface="Calibri"/>
                <a:ea typeface="Calibri"/>
                <a:cs typeface="Calibri"/>
                <a:sym typeface="Calibri"/>
              </a:rPr>
              <a:t>—acting to protect the constitutional rights of all.</a:t>
            </a:r>
            <a:endParaRPr/>
          </a:p>
        </p:txBody>
      </p:sp>
      <p:sp>
        <p:nvSpPr>
          <p:cNvPr id="855" name="Google Shape;855;p67"/>
          <p:cNvSpPr/>
          <p:nvPr/>
        </p:nvSpPr>
        <p:spPr>
          <a:xfrm>
            <a:off x="785133" y="361524"/>
            <a:ext cx="7664179" cy="55399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cap="none">
                <a:solidFill>
                  <a:srgbClr val="FFFFFF"/>
                </a:solidFill>
                <a:latin typeface="Quattrocento Sans"/>
                <a:ea typeface="Quattrocento Sans"/>
                <a:cs typeface="Quattrocento Sans"/>
                <a:sym typeface="Quattrocento Sans"/>
              </a:rPr>
              <a:t>THE RECONSTRUCTION ERA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pic>
        <p:nvPicPr>
          <p:cNvPr descr="&quot;The first vote&quot;" id="860" name="Google Shape;860;p68"/>
          <p:cNvPicPr preferRelativeResize="0"/>
          <p:nvPr/>
        </p:nvPicPr>
        <p:blipFill rotWithShape="1">
          <a:blip r:embed="rId3">
            <a:alphaModFix/>
          </a:blip>
          <a:srcRect b="0" l="0" r="0" t="0"/>
          <a:stretch/>
        </p:blipFill>
        <p:spPr>
          <a:xfrm>
            <a:off x="1868811" y="230298"/>
            <a:ext cx="5446231" cy="6397404"/>
          </a:xfrm>
          <a:prstGeom prst="rect">
            <a:avLst/>
          </a:prstGeom>
          <a:noFill/>
          <a:ln>
            <a:noFill/>
          </a:ln>
          <a:effectLst>
            <a:outerShdw blurRad="292100" rotWithShape="0" algn="tl" dir="2700000" dist="139700">
              <a:srgbClr val="333333">
                <a:alpha val="64705"/>
              </a:srgbClr>
            </a:outerShdw>
          </a:effectLst>
        </p:spPr>
      </p:pic>
      <p:sp>
        <p:nvSpPr>
          <p:cNvPr id="861" name="Google Shape;861;p68"/>
          <p:cNvSpPr/>
          <p:nvPr/>
        </p:nvSpPr>
        <p:spPr>
          <a:xfrm>
            <a:off x="401444" y="5298290"/>
            <a:ext cx="6345204" cy="107721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“THE FIRST VOTE"</a:t>
            </a:r>
            <a:endParaRPr/>
          </a:p>
          <a:p>
            <a:pPr indent="0" lvl="0" marL="0" marR="0" rtl="0" algn="ctr">
              <a:spcBef>
                <a:spcPts val="0"/>
              </a:spcBef>
              <a:spcAft>
                <a:spcPts val="0"/>
              </a:spcAft>
              <a:buNone/>
            </a:pPr>
            <a:r>
              <a:rPr lang="en-US" sz="1800" cap="none">
                <a:solidFill>
                  <a:srgbClr val="FFFFFF"/>
                </a:solidFill>
                <a:latin typeface="Quattrocento Sans"/>
                <a:ea typeface="Quattrocento Sans"/>
                <a:cs typeface="Quattrocento Sans"/>
                <a:sym typeface="Quattrocento Sans"/>
              </a:rPr>
              <a:t>A.R. WAUD, WOOD ENGRAVING, 1867</a:t>
            </a:r>
            <a:endParaRPr/>
          </a:p>
          <a:p>
            <a:pPr indent="0" lvl="0" marL="0" marR="0" rtl="0" algn="ctr">
              <a:spcBef>
                <a:spcPts val="0"/>
              </a:spcBef>
              <a:spcAft>
                <a:spcPts val="0"/>
              </a:spcAft>
              <a:buNone/>
            </a:pPr>
            <a:r>
              <a:rPr lang="en-US" sz="1800" cap="none">
                <a:solidFill>
                  <a:srgbClr val="FFFFFF"/>
                </a:solidFill>
                <a:latin typeface="Quattrocento Sans"/>
                <a:ea typeface="Quattrocento Sans"/>
                <a:cs typeface="Quattrocento Sans"/>
                <a:sym typeface="Quattrocento Sans"/>
              </a:rPr>
              <a:t>LOC PRINTS &amp; PHOTOGRAPHS DIVISION</a:t>
            </a:r>
            <a:endParaRPr/>
          </a:p>
        </p:txBody>
      </p:sp>
      <p:sp>
        <p:nvSpPr>
          <p:cNvPr id="862" name="Google Shape;862;p68"/>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863" name="Google Shape;863;p68"/>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864" name="Google Shape;864;p68"/>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865" name="Google Shape;865;p68"/>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69"/>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871" name="Google Shape;871;p69"/>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872" name="Google Shape;872;p69"/>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873" name="Google Shape;873;p69"/>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874" name="Google Shape;874;p69"/>
          <p:cNvSpPr/>
          <p:nvPr/>
        </p:nvSpPr>
        <p:spPr>
          <a:xfrm>
            <a:off x="785133" y="361524"/>
            <a:ext cx="7664179" cy="55399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cap="none">
                <a:solidFill>
                  <a:srgbClr val="FFFFFF"/>
                </a:solidFill>
                <a:latin typeface="Quattrocento Sans"/>
                <a:ea typeface="Quattrocento Sans"/>
                <a:cs typeface="Quattrocento Sans"/>
                <a:sym typeface="Quattrocento Sans"/>
              </a:rPr>
              <a:t>THE JIM CROW SOUTH </a:t>
            </a:r>
            <a:endParaRPr/>
          </a:p>
        </p:txBody>
      </p:sp>
      <p:sp>
        <p:nvSpPr>
          <p:cNvPr id="875" name="Google Shape;875;p69"/>
          <p:cNvSpPr/>
          <p:nvPr/>
        </p:nvSpPr>
        <p:spPr>
          <a:xfrm>
            <a:off x="408121" y="1344712"/>
            <a:ext cx="8735879" cy="5105052"/>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2400">
                <a:solidFill>
                  <a:srgbClr val="252F66"/>
                </a:solidFill>
                <a:latin typeface="Calibri"/>
                <a:ea typeface="Calibri"/>
                <a:cs typeface="Calibri"/>
                <a:sym typeface="Calibri"/>
              </a:rPr>
              <a:t>Over time, white Southerners regained political power and imposed second-class citizenship on African Americans.</a:t>
            </a:r>
            <a:endParaRPr sz="2400">
              <a:solidFill>
                <a:srgbClr val="252F66"/>
              </a:solidFill>
              <a:latin typeface="Calibri"/>
              <a:ea typeface="Calibri"/>
              <a:cs typeface="Calibri"/>
              <a:sym typeface="Calibri"/>
            </a:endParaRPr>
          </a:p>
          <a:p>
            <a:pPr indent="0" lvl="0" marL="457200" marR="0" rtl="0" algn="l">
              <a:lnSpc>
                <a:spcPct val="107000"/>
              </a:lnSpc>
              <a:spcBef>
                <a:spcPts val="0"/>
              </a:spcBef>
              <a:spcAft>
                <a:spcPts val="0"/>
              </a:spcAft>
              <a:buNone/>
            </a:pPr>
            <a:r>
              <a:rPr lang="en-US" sz="2400">
                <a:solidFill>
                  <a:srgbClr val="252F66"/>
                </a:solidFill>
                <a:latin typeface="Calibri"/>
                <a:ea typeface="Calibri"/>
                <a:cs typeface="Calibri"/>
                <a:sym typeface="Calibri"/>
              </a:rPr>
              <a:t> </a:t>
            </a:r>
            <a:endParaRPr sz="2400">
              <a:solidFill>
                <a:srgbClr val="252F66"/>
              </a:solidFill>
              <a:latin typeface="Calibri"/>
              <a:ea typeface="Calibri"/>
              <a:cs typeface="Calibri"/>
              <a:sym typeface="Calibri"/>
            </a:endParaRPr>
          </a:p>
          <a:p>
            <a:pPr indent="0" lvl="0" marL="0" marR="0" rtl="0" algn="l">
              <a:lnSpc>
                <a:spcPct val="115000"/>
              </a:lnSpc>
              <a:spcBef>
                <a:spcPts val="0"/>
              </a:spcBef>
              <a:spcAft>
                <a:spcPts val="0"/>
              </a:spcAft>
              <a:buNone/>
            </a:pPr>
            <a:r>
              <a:rPr lang="en-US" sz="2400">
                <a:solidFill>
                  <a:srgbClr val="252F66"/>
                </a:solidFill>
                <a:latin typeface="Calibri"/>
                <a:ea typeface="Calibri"/>
                <a:cs typeface="Calibri"/>
                <a:sym typeface="Calibri"/>
              </a:rPr>
              <a:t>This system of Jim Crow segregation forced African Americans to attend different schools than white Americans, drink from different water fountains, use different restrooms, travel in different train cars, and stay in different hotels—and on and on.</a:t>
            </a:r>
            <a:endParaRPr sz="2400">
              <a:solidFill>
                <a:srgbClr val="252F66"/>
              </a:solidFill>
              <a:latin typeface="Calibri"/>
              <a:ea typeface="Calibri"/>
              <a:cs typeface="Calibri"/>
              <a:sym typeface="Calibri"/>
            </a:endParaRPr>
          </a:p>
          <a:p>
            <a:pPr indent="0" lvl="0" marL="457200" marR="0" rtl="0" algn="l">
              <a:lnSpc>
                <a:spcPct val="107000"/>
              </a:lnSpc>
              <a:spcBef>
                <a:spcPts val="0"/>
              </a:spcBef>
              <a:spcAft>
                <a:spcPts val="0"/>
              </a:spcAft>
              <a:buNone/>
            </a:pPr>
            <a:r>
              <a:rPr lang="en-US" sz="2400">
                <a:solidFill>
                  <a:srgbClr val="252F66"/>
                </a:solidFill>
                <a:latin typeface="Calibri"/>
                <a:ea typeface="Calibri"/>
                <a:cs typeface="Calibri"/>
                <a:sym typeface="Calibri"/>
              </a:rPr>
              <a:t> </a:t>
            </a:r>
            <a:endParaRPr sz="2400">
              <a:solidFill>
                <a:srgbClr val="252F66"/>
              </a:solidFill>
              <a:latin typeface="Calibri"/>
              <a:ea typeface="Calibri"/>
              <a:cs typeface="Calibri"/>
              <a:sym typeface="Calibri"/>
            </a:endParaRPr>
          </a:p>
          <a:p>
            <a:pPr indent="0" lvl="0" marL="0" marR="0" rtl="0" algn="l">
              <a:lnSpc>
                <a:spcPct val="115000"/>
              </a:lnSpc>
              <a:spcBef>
                <a:spcPts val="0"/>
              </a:spcBef>
              <a:spcAft>
                <a:spcPts val="0"/>
              </a:spcAft>
              <a:buNone/>
            </a:pPr>
            <a:r>
              <a:rPr lang="en-US" sz="2400">
                <a:solidFill>
                  <a:srgbClr val="252F66"/>
                </a:solidFill>
                <a:latin typeface="Calibri"/>
                <a:ea typeface="Calibri"/>
                <a:cs typeface="Calibri"/>
                <a:sym typeface="Calibri"/>
              </a:rPr>
              <a:t>These states also used a mix of violence, intimidation, and laws on the books—including polls taxes and literacy tests—to keep African Americans from voting.</a:t>
            </a:r>
            <a:endParaRPr sz="2400">
              <a:solidFill>
                <a:srgbClr val="252F66"/>
              </a:solidFill>
              <a:latin typeface="Calibri"/>
              <a:ea typeface="Calibri"/>
              <a:cs typeface="Calibri"/>
              <a:sym typeface="Calibri"/>
            </a:endParaRPr>
          </a:p>
          <a:p>
            <a:pPr indent="0" lvl="0" marL="0" marR="0" rtl="0" algn="l">
              <a:lnSpc>
                <a:spcPct val="115000"/>
              </a:lnSpc>
              <a:spcBef>
                <a:spcPts val="0"/>
              </a:spcBef>
              <a:spcAft>
                <a:spcPts val="0"/>
              </a:spcAft>
              <a:buNone/>
            </a:pPr>
            <a:r>
              <a:t/>
            </a:r>
            <a:endParaRPr sz="2400">
              <a:solidFill>
                <a:srgbClr val="252F66"/>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pic>
        <p:nvPicPr>
          <p:cNvPr descr="DurhamNCbusstation_loc_img" id="880" name="Google Shape;880;p70"/>
          <p:cNvPicPr preferRelativeResize="0"/>
          <p:nvPr/>
        </p:nvPicPr>
        <p:blipFill rotWithShape="1">
          <a:blip r:embed="rId3">
            <a:alphaModFix/>
          </a:blip>
          <a:srcRect b="0" l="-1" r="-11" t="0"/>
          <a:stretch/>
        </p:blipFill>
        <p:spPr>
          <a:xfrm>
            <a:off x="669851" y="1601530"/>
            <a:ext cx="7889358" cy="4437763"/>
          </a:xfrm>
          <a:prstGeom prst="rect">
            <a:avLst/>
          </a:prstGeom>
          <a:noFill/>
          <a:ln>
            <a:noFill/>
          </a:ln>
          <a:effectLst>
            <a:outerShdw blurRad="292100" rotWithShape="0" algn="tl" dir="2700000" dist="139700">
              <a:srgbClr val="333333">
                <a:alpha val="64705"/>
              </a:srgbClr>
            </a:outerShdw>
          </a:effectLst>
        </p:spPr>
      </p:pic>
      <p:sp>
        <p:nvSpPr>
          <p:cNvPr id="881" name="Google Shape;881;p70"/>
          <p:cNvSpPr txBox="1"/>
          <p:nvPr>
            <p:ph type="title"/>
          </p:nvPr>
        </p:nvSpPr>
        <p:spPr>
          <a:xfrm>
            <a:off x="155292" y="5878235"/>
            <a:ext cx="6602481" cy="725798"/>
          </a:xfrm>
          <a:prstGeom prst="rect">
            <a:avLst/>
          </a:prstGeom>
          <a:solidFill>
            <a:srgbClr val="1F3864"/>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1800"/>
              <a:buFont typeface="Quattrocento Sans"/>
              <a:buNone/>
            </a:pPr>
            <a:r>
              <a:rPr b="1" lang="en-US" sz="1800">
                <a:solidFill>
                  <a:schemeClr val="lt1"/>
                </a:solidFill>
                <a:latin typeface="Quattrocento Sans"/>
                <a:ea typeface="Quattrocento Sans"/>
                <a:cs typeface="Quattrocento Sans"/>
                <a:sym typeface="Quattrocento Sans"/>
              </a:rPr>
              <a:t>Image: Durham, North Carolina Bus Station, 1940. (Library of Congress)</a:t>
            </a:r>
            <a:endParaRPr sz="3200">
              <a:solidFill>
                <a:schemeClr val="lt1"/>
              </a:solidFill>
              <a:latin typeface="Quattrocento Sans"/>
              <a:ea typeface="Quattrocento Sans"/>
              <a:cs typeface="Quattrocento Sans"/>
              <a:sym typeface="Quattrocento Sans"/>
            </a:endParaRPr>
          </a:p>
        </p:txBody>
      </p:sp>
      <p:sp>
        <p:nvSpPr>
          <p:cNvPr id="882" name="Google Shape;882;p70"/>
          <p:cNvSpPr txBox="1"/>
          <p:nvPr/>
        </p:nvSpPr>
        <p:spPr>
          <a:xfrm>
            <a:off x="1022660" y="364823"/>
            <a:ext cx="7183740" cy="907767"/>
          </a:xfrm>
          <a:prstGeom prst="rect">
            <a:avLst/>
          </a:prstGeom>
          <a:solidFill>
            <a:srgbClr val="203864"/>
          </a:solid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rgbClr val="FFFFFF"/>
              </a:buClr>
              <a:buSzPct val="100000"/>
              <a:buFont typeface="Quattrocento Sans"/>
              <a:buNone/>
            </a:pPr>
            <a:r>
              <a:rPr b="1" i="1" lang="en-US" sz="3200" cap="none">
                <a:solidFill>
                  <a:srgbClr val="FFFFFF"/>
                </a:solidFill>
                <a:latin typeface="Quattrocento Sans"/>
                <a:ea typeface="Quattrocento Sans"/>
                <a:cs typeface="Quattrocento Sans"/>
                <a:sym typeface="Quattrocento Sans"/>
              </a:rPr>
              <a:t>PLESSY V. FERGUSON </a:t>
            </a:r>
            <a:endParaRPr/>
          </a:p>
          <a:p>
            <a:pPr indent="0" lvl="0" marL="0" marR="0" rtl="0" algn="ctr">
              <a:lnSpc>
                <a:spcPct val="90000"/>
              </a:lnSpc>
              <a:spcBef>
                <a:spcPts val="0"/>
              </a:spcBef>
              <a:spcAft>
                <a:spcPts val="0"/>
              </a:spcAft>
              <a:buClr>
                <a:srgbClr val="FFFFFF"/>
              </a:buClr>
              <a:buSzPct val="100000"/>
              <a:buFont typeface="Quattrocento Sans"/>
              <a:buNone/>
            </a:pPr>
            <a:r>
              <a:rPr b="1" lang="en-US" sz="3200" cap="none">
                <a:solidFill>
                  <a:srgbClr val="FFFFFF"/>
                </a:solidFill>
                <a:latin typeface="Quattrocento Sans"/>
                <a:ea typeface="Quattrocento Sans"/>
                <a:cs typeface="Quattrocento Sans"/>
                <a:sym typeface="Quattrocento Sans"/>
              </a:rPr>
              <a:t>(1896)</a:t>
            </a:r>
            <a:endParaRPr/>
          </a:p>
        </p:txBody>
      </p:sp>
      <p:sp>
        <p:nvSpPr>
          <p:cNvPr id="883" name="Google Shape;883;p70"/>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884" name="Google Shape;884;p70"/>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885" name="Google Shape;885;p70"/>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886" name="Google Shape;886;p70"/>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71"/>
          <p:cNvSpPr txBox="1"/>
          <p:nvPr/>
        </p:nvSpPr>
        <p:spPr>
          <a:xfrm>
            <a:off x="1022660" y="364823"/>
            <a:ext cx="7183740" cy="907767"/>
          </a:xfrm>
          <a:prstGeom prst="rect">
            <a:avLst/>
          </a:prstGeom>
          <a:solidFill>
            <a:srgbClr val="203864"/>
          </a:solid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rgbClr val="FFFFFF"/>
              </a:buClr>
              <a:buSzPct val="100000"/>
              <a:buFont typeface="Quattrocento Sans"/>
              <a:buNone/>
            </a:pPr>
            <a:r>
              <a:rPr b="1" i="1" lang="en-US" sz="3200" cap="none">
                <a:solidFill>
                  <a:srgbClr val="FFFFFF"/>
                </a:solidFill>
                <a:latin typeface="Quattrocento Sans"/>
                <a:ea typeface="Quattrocento Sans"/>
                <a:cs typeface="Quattrocento Sans"/>
                <a:sym typeface="Quattrocento Sans"/>
              </a:rPr>
              <a:t>PLESSY V. FERGUSON </a:t>
            </a:r>
            <a:endParaRPr/>
          </a:p>
          <a:p>
            <a:pPr indent="0" lvl="0" marL="0" marR="0" rtl="0" algn="ctr">
              <a:lnSpc>
                <a:spcPct val="90000"/>
              </a:lnSpc>
              <a:spcBef>
                <a:spcPts val="0"/>
              </a:spcBef>
              <a:spcAft>
                <a:spcPts val="0"/>
              </a:spcAft>
              <a:buClr>
                <a:srgbClr val="FFFFFF"/>
              </a:buClr>
              <a:buSzPct val="100000"/>
              <a:buFont typeface="Quattrocento Sans"/>
              <a:buNone/>
            </a:pPr>
            <a:r>
              <a:rPr b="1" lang="en-US" sz="3200" cap="none">
                <a:solidFill>
                  <a:srgbClr val="FFFFFF"/>
                </a:solidFill>
                <a:latin typeface="Quattrocento Sans"/>
                <a:ea typeface="Quattrocento Sans"/>
                <a:cs typeface="Quattrocento Sans"/>
                <a:sym typeface="Quattrocento Sans"/>
              </a:rPr>
              <a:t>(1896)</a:t>
            </a:r>
            <a:endParaRPr b="1" sz="3200" cap="none">
              <a:solidFill>
                <a:srgbClr val="FFFFFF"/>
              </a:solidFill>
              <a:latin typeface="Quattrocento Sans"/>
              <a:ea typeface="Quattrocento Sans"/>
              <a:cs typeface="Quattrocento Sans"/>
              <a:sym typeface="Quattrocento Sans"/>
            </a:endParaRPr>
          </a:p>
        </p:txBody>
      </p:sp>
      <p:sp>
        <p:nvSpPr>
          <p:cNvPr id="892" name="Google Shape;892;p71"/>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893" name="Google Shape;893;p71"/>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894" name="Google Shape;894;p71"/>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895" name="Google Shape;895;p71"/>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896" name="Google Shape;896;p71"/>
          <p:cNvSpPr/>
          <p:nvPr/>
        </p:nvSpPr>
        <p:spPr>
          <a:xfrm>
            <a:off x="679551" y="1905506"/>
            <a:ext cx="8408020" cy="30469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In 1896, the Supreme Court—in the infamous case of </a:t>
            </a:r>
            <a:r>
              <a:rPr i="1" lang="en-US" sz="2400">
                <a:solidFill>
                  <a:srgbClr val="252F66"/>
                </a:solidFill>
                <a:latin typeface="Calibri"/>
                <a:ea typeface="Calibri"/>
                <a:cs typeface="Calibri"/>
                <a:sym typeface="Calibri"/>
              </a:rPr>
              <a:t>Plessy v. Ferguson </a:t>
            </a:r>
            <a:r>
              <a:rPr lang="en-US" sz="2400">
                <a:solidFill>
                  <a:srgbClr val="252F66"/>
                </a:solidFill>
                <a:latin typeface="Calibri"/>
                <a:ea typeface="Calibri"/>
                <a:cs typeface="Calibri"/>
                <a:sym typeface="Calibri"/>
              </a:rPr>
              <a:t>(1896)—said that Jim Crow </a:t>
            </a:r>
            <a:r>
              <a:rPr lang="en-US" sz="2400">
                <a:solidFill>
                  <a:srgbClr val="FF0000"/>
                </a:solidFill>
                <a:latin typeface="Calibri"/>
                <a:ea typeface="Calibri"/>
                <a:cs typeface="Calibri"/>
                <a:sym typeface="Calibri"/>
              </a:rPr>
              <a:t>segregation was constitutional.</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For the </a:t>
            </a:r>
            <a:r>
              <a:rPr i="1" lang="en-US" sz="2400">
                <a:solidFill>
                  <a:srgbClr val="252F66"/>
                </a:solidFill>
                <a:latin typeface="Calibri"/>
                <a:ea typeface="Calibri"/>
                <a:cs typeface="Calibri"/>
                <a:sym typeface="Calibri"/>
              </a:rPr>
              <a:t>Plessy</a:t>
            </a:r>
            <a:r>
              <a:rPr lang="en-US" sz="2400">
                <a:solidFill>
                  <a:srgbClr val="252F66"/>
                </a:solidFill>
                <a:latin typeface="Calibri"/>
                <a:ea typeface="Calibri"/>
                <a:cs typeface="Calibri"/>
                <a:sym typeface="Calibri"/>
              </a:rPr>
              <a:t> Court </a:t>
            </a:r>
            <a:r>
              <a:rPr b="1" lang="en-US" sz="2400">
                <a:solidFill>
                  <a:srgbClr val="FF0000"/>
                </a:solidFill>
                <a:latin typeface="Calibri"/>
                <a:ea typeface="Calibri"/>
                <a:cs typeface="Calibri"/>
                <a:sym typeface="Calibri"/>
              </a:rPr>
              <a:t>(in a 7-1 ruling), </a:t>
            </a:r>
            <a:r>
              <a:rPr lang="en-US" sz="2400">
                <a:solidFill>
                  <a:srgbClr val="252F66"/>
                </a:solidFill>
                <a:latin typeface="Calibri"/>
                <a:ea typeface="Calibri"/>
                <a:cs typeface="Calibri"/>
                <a:sym typeface="Calibri"/>
              </a:rPr>
              <a:t>this form of discrimination didn’t violate the Fourteenth Amendment’s promise of equality. According to Justice Henry Billings Brown and the Plessy </a:t>
            </a:r>
            <a:r>
              <a:rPr lang="en-US" sz="2400">
                <a:solidFill>
                  <a:srgbClr val="FF0000"/>
                </a:solidFill>
                <a:latin typeface="Calibri"/>
                <a:ea typeface="Calibri"/>
                <a:cs typeface="Calibri"/>
                <a:sym typeface="Calibri"/>
              </a:rPr>
              <a:t>majority, separate, but equal, was okay </a:t>
            </a:r>
            <a:r>
              <a:rPr lang="en-US" sz="2400">
                <a:solidFill>
                  <a:srgbClr val="252F66"/>
                </a:solidFill>
                <a:latin typeface="Calibri"/>
                <a:ea typeface="Calibri"/>
                <a:cs typeface="Calibri"/>
                <a:sym typeface="Calibri"/>
              </a:rPr>
              <a:t>for the </a:t>
            </a:r>
            <a:r>
              <a:rPr i="1" lang="en-US" sz="2400">
                <a:solidFill>
                  <a:srgbClr val="252F66"/>
                </a:solidFill>
                <a:latin typeface="Calibri"/>
                <a:ea typeface="Calibri"/>
                <a:cs typeface="Calibri"/>
                <a:sym typeface="Calibri"/>
              </a:rPr>
              <a:t>Plessy</a:t>
            </a:r>
            <a:r>
              <a:rPr lang="en-US" sz="2400">
                <a:solidFill>
                  <a:srgbClr val="252F66"/>
                </a:solidFill>
                <a:latin typeface="Calibri"/>
                <a:ea typeface="Calibri"/>
                <a:cs typeface="Calibri"/>
                <a:sym typeface="Calibri"/>
              </a:rPr>
              <a:t> Justices.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8"/>
          <p:cNvSpPr/>
          <p:nvPr/>
        </p:nvSpPr>
        <p:spPr>
          <a:xfrm>
            <a:off x="1624735" y="262062"/>
            <a:ext cx="5665658"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NAACP</a:t>
            </a:r>
            <a:endParaRPr/>
          </a:p>
        </p:txBody>
      </p:sp>
      <p:sp>
        <p:nvSpPr>
          <p:cNvPr id="161" name="Google Shape;161;p18"/>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62" name="Google Shape;162;p18"/>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63" name="Google Shape;163;p18"/>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sp>
        <p:nvSpPr>
          <p:cNvPr id="164" name="Google Shape;164;p18"/>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65" name="Google Shape;165;p18"/>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66" name="Google Shape;166;p18"/>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67" name="Google Shape;167;p18"/>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pic>
        <p:nvPicPr>
          <p:cNvPr id="168" name="Google Shape;168;p18"/>
          <p:cNvPicPr preferRelativeResize="0"/>
          <p:nvPr/>
        </p:nvPicPr>
        <p:blipFill rotWithShape="1">
          <a:blip r:embed="rId5">
            <a:alphaModFix/>
          </a:blip>
          <a:srcRect b="0" l="0" r="0" t="0"/>
          <a:stretch/>
        </p:blipFill>
        <p:spPr>
          <a:xfrm>
            <a:off x="522390" y="1373510"/>
            <a:ext cx="4148384" cy="5161362"/>
          </a:xfrm>
          <a:prstGeom prst="rect">
            <a:avLst/>
          </a:prstGeom>
          <a:noFill/>
          <a:ln>
            <a:noFill/>
          </a:ln>
          <a:effectLst>
            <a:outerShdw blurRad="292100" rotWithShape="0" algn="tl" dir="2700000" dist="139700">
              <a:srgbClr val="333333">
                <a:alpha val="64705"/>
              </a:srgbClr>
            </a:outerShdw>
          </a:effectLst>
        </p:spPr>
      </p:pic>
      <p:sp>
        <p:nvSpPr>
          <p:cNvPr id="169" name="Google Shape;169;p18"/>
          <p:cNvSpPr/>
          <p:nvPr/>
        </p:nvSpPr>
        <p:spPr>
          <a:xfrm>
            <a:off x="369225" y="5836899"/>
            <a:ext cx="2886931" cy="46166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FFFFF"/>
                </a:solidFill>
                <a:latin typeface="Quattrocento Sans"/>
                <a:ea typeface="Quattrocento Sans"/>
                <a:cs typeface="Quattrocento Sans"/>
                <a:sym typeface="Quattrocento Sans"/>
              </a:rPr>
              <a:t>Ida B. Wells </a:t>
            </a:r>
            <a:endParaRPr/>
          </a:p>
        </p:txBody>
      </p:sp>
      <p:sp>
        <p:nvSpPr>
          <p:cNvPr id="170" name="Google Shape;170;p18"/>
          <p:cNvSpPr/>
          <p:nvPr/>
        </p:nvSpPr>
        <p:spPr>
          <a:xfrm>
            <a:off x="5329737" y="1715112"/>
            <a:ext cx="3506992" cy="37856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Courageous journalist </a:t>
            </a:r>
            <a:r>
              <a:rPr lang="en-US" sz="2400">
                <a:solidFill>
                  <a:srgbClr val="252F66"/>
                </a:solidFill>
                <a:latin typeface="Calibri"/>
                <a:ea typeface="Calibri"/>
                <a:cs typeface="Calibri"/>
                <a:sym typeface="Calibri"/>
              </a:rPr>
              <a:t>and civil rights figure. Studied </a:t>
            </a:r>
            <a:r>
              <a:rPr lang="en-US" sz="2400">
                <a:solidFill>
                  <a:srgbClr val="FF0000"/>
                </a:solidFill>
                <a:latin typeface="Calibri"/>
                <a:ea typeface="Calibri"/>
                <a:cs typeface="Calibri"/>
                <a:sym typeface="Calibri"/>
              </a:rPr>
              <a:t>white violence </a:t>
            </a:r>
            <a:r>
              <a:rPr lang="en-US" sz="2400">
                <a:solidFill>
                  <a:srgbClr val="252F66"/>
                </a:solidFill>
                <a:latin typeface="Calibri"/>
                <a:ea typeface="Calibri"/>
                <a:cs typeface="Calibri"/>
                <a:sym typeface="Calibri"/>
              </a:rPr>
              <a:t>in the South in the late 1890s through the early 1900s.  Much of what we know about </a:t>
            </a:r>
            <a:r>
              <a:rPr lang="en-US" sz="2400">
                <a:solidFill>
                  <a:srgbClr val="FF0000"/>
                </a:solidFill>
                <a:latin typeface="Calibri"/>
                <a:ea typeface="Calibri"/>
                <a:cs typeface="Calibri"/>
                <a:sym typeface="Calibri"/>
              </a:rPr>
              <a:t>Southern lynching </a:t>
            </a:r>
            <a:r>
              <a:rPr lang="en-US" sz="2400">
                <a:solidFill>
                  <a:srgbClr val="252F66"/>
                </a:solidFill>
                <a:latin typeface="Calibri"/>
                <a:ea typeface="Calibri"/>
                <a:cs typeface="Calibri"/>
                <a:sym typeface="Calibri"/>
              </a:rPr>
              <a:t>during this period comes from Wells’s extraordinary work.</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72"/>
          <p:cNvSpPr txBox="1"/>
          <p:nvPr/>
        </p:nvSpPr>
        <p:spPr>
          <a:xfrm>
            <a:off x="1022660" y="364823"/>
            <a:ext cx="7183740" cy="907767"/>
          </a:xfrm>
          <a:prstGeom prst="rect">
            <a:avLst/>
          </a:prstGeom>
          <a:solidFill>
            <a:srgbClr val="203864"/>
          </a:solid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rgbClr val="FFFFFF"/>
              </a:buClr>
              <a:buSzPct val="100000"/>
              <a:buFont typeface="Quattrocento Sans"/>
              <a:buNone/>
            </a:pPr>
            <a:r>
              <a:rPr b="1" i="1" lang="en-US" sz="3200" cap="none">
                <a:solidFill>
                  <a:srgbClr val="FFFFFF"/>
                </a:solidFill>
                <a:latin typeface="Quattrocento Sans"/>
                <a:ea typeface="Quattrocento Sans"/>
                <a:cs typeface="Quattrocento Sans"/>
                <a:sym typeface="Quattrocento Sans"/>
              </a:rPr>
              <a:t>PLESSY V. FERGUSON </a:t>
            </a:r>
            <a:endParaRPr/>
          </a:p>
          <a:p>
            <a:pPr indent="0" lvl="0" marL="0" marR="0" rtl="0" algn="ctr">
              <a:lnSpc>
                <a:spcPct val="90000"/>
              </a:lnSpc>
              <a:spcBef>
                <a:spcPts val="0"/>
              </a:spcBef>
              <a:spcAft>
                <a:spcPts val="0"/>
              </a:spcAft>
              <a:buClr>
                <a:srgbClr val="FFFFFF"/>
              </a:buClr>
              <a:buSzPct val="100000"/>
              <a:buFont typeface="Quattrocento Sans"/>
              <a:buNone/>
            </a:pPr>
            <a:r>
              <a:rPr b="1" lang="en-US" sz="3200" cap="none">
                <a:solidFill>
                  <a:srgbClr val="FFFFFF"/>
                </a:solidFill>
                <a:latin typeface="Quattrocento Sans"/>
                <a:ea typeface="Quattrocento Sans"/>
                <a:cs typeface="Quattrocento Sans"/>
                <a:sym typeface="Quattrocento Sans"/>
              </a:rPr>
              <a:t>(1896)</a:t>
            </a:r>
            <a:endParaRPr b="1" sz="3200" cap="none">
              <a:solidFill>
                <a:srgbClr val="FFFFFF"/>
              </a:solidFill>
              <a:latin typeface="Quattrocento Sans"/>
              <a:ea typeface="Quattrocento Sans"/>
              <a:cs typeface="Quattrocento Sans"/>
              <a:sym typeface="Quattrocento Sans"/>
            </a:endParaRPr>
          </a:p>
        </p:txBody>
      </p:sp>
      <p:sp>
        <p:nvSpPr>
          <p:cNvPr id="902" name="Google Shape;902;p72"/>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03" name="Google Shape;903;p72"/>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904" name="Google Shape;904;p72"/>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905" name="Google Shape;905;p72"/>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pic>
        <p:nvPicPr>
          <p:cNvPr id="906" name="Google Shape;906;p72"/>
          <p:cNvPicPr preferRelativeResize="0"/>
          <p:nvPr/>
        </p:nvPicPr>
        <p:blipFill rotWithShape="1">
          <a:blip r:embed="rId5">
            <a:alphaModFix/>
          </a:blip>
          <a:srcRect b="0" l="0" r="0" t="0"/>
          <a:stretch/>
        </p:blipFill>
        <p:spPr>
          <a:xfrm>
            <a:off x="286042" y="1763110"/>
            <a:ext cx="3952296" cy="4421631"/>
          </a:xfrm>
          <a:prstGeom prst="rect">
            <a:avLst/>
          </a:prstGeom>
          <a:noFill/>
          <a:ln>
            <a:noFill/>
          </a:ln>
          <a:effectLst>
            <a:outerShdw blurRad="292100" rotWithShape="0" algn="tl" dir="2700000" dist="139700">
              <a:srgbClr val="333333">
                <a:alpha val="64705"/>
              </a:srgbClr>
            </a:outerShdw>
          </a:effectLst>
        </p:spPr>
      </p:pic>
      <p:sp>
        <p:nvSpPr>
          <p:cNvPr id="907" name="Google Shape;907;p72"/>
          <p:cNvSpPr/>
          <p:nvPr/>
        </p:nvSpPr>
        <p:spPr>
          <a:xfrm>
            <a:off x="4577235" y="1660426"/>
            <a:ext cx="4767084"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Justice John Marshall Harlan was the lone dissenter.  </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His dissent is one of the most important (and powerful) opinions in Supreme Court history—arguing that </a:t>
            </a:r>
            <a:r>
              <a:rPr b="1" lang="en-US" sz="2400">
                <a:solidFill>
                  <a:srgbClr val="252F66"/>
                </a:solidFill>
                <a:latin typeface="Calibri"/>
                <a:ea typeface="Calibri"/>
                <a:cs typeface="Calibri"/>
                <a:sym typeface="Calibri"/>
              </a:rPr>
              <a:t>“Our constitution is color-blind” </a:t>
            </a:r>
            <a:r>
              <a:rPr lang="en-US" sz="2400">
                <a:solidFill>
                  <a:srgbClr val="252F66"/>
                </a:solidFill>
                <a:latin typeface="Calibri"/>
                <a:ea typeface="Calibri"/>
                <a:cs typeface="Calibri"/>
                <a:sym typeface="Calibri"/>
              </a:rPr>
              <a:t>and predicting that the </a:t>
            </a:r>
            <a:r>
              <a:rPr i="1" lang="en-US" sz="2400">
                <a:solidFill>
                  <a:srgbClr val="252F66"/>
                </a:solidFill>
                <a:latin typeface="Calibri"/>
                <a:ea typeface="Calibri"/>
                <a:cs typeface="Calibri"/>
                <a:sym typeface="Calibri"/>
              </a:rPr>
              <a:t>Plessy</a:t>
            </a:r>
            <a:r>
              <a:rPr lang="en-US" sz="2400">
                <a:solidFill>
                  <a:srgbClr val="252F66"/>
                </a:solidFill>
                <a:latin typeface="Calibri"/>
                <a:ea typeface="Calibri"/>
                <a:cs typeface="Calibri"/>
                <a:sym typeface="Calibri"/>
              </a:rPr>
              <a:t> decision </a:t>
            </a:r>
            <a:r>
              <a:rPr b="1" lang="en-US" sz="2400">
                <a:solidFill>
                  <a:srgbClr val="252F66"/>
                </a:solidFill>
                <a:latin typeface="Calibri"/>
                <a:ea typeface="Calibri"/>
                <a:cs typeface="Calibri"/>
                <a:sym typeface="Calibri"/>
              </a:rPr>
              <a:t>“will, in time, prove to be quite as pernicious as the decision made by this tribunal in the Dred Scott case.” </a:t>
            </a:r>
            <a:endParaRPr/>
          </a:p>
        </p:txBody>
      </p:sp>
      <p:sp>
        <p:nvSpPr>
          <p:cNvPr id="908" name="Google Shape;908;p72"/>
          <p:cNvSpPr txBox="1"/>
          <p:nvPr/>
        </p:nvSpPr>
        <p:spPr>
          <a:xfrm>
            <a:off x="150117" y="5664360"/>
            <a:ext cx="2696308" cy="93967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400"/>
              <a:buFont typeface="Calibri"/>
              <a:buNone/>
            </a:pPr>
            <a:r>
              <a:rPr b="1" lang="en-US" sz="2400">
                <a:solidFill>
                  <a:srgbClr val="FFFFFF"/>
                </a:solidFill>
                <a:latin typeface="Calibri"/>
                <a:ea typeface="Calibri"/>
                <a:cs typeface="Calibri"/>
                <a:sym typeface="Calibri"/>
              </a:rPr>
              <a:t>Justice John Marshall Harlan </a:t>
            </a:r>
            <a:endParaRPr b="1" i="0" sz="2400" u="none" cap="none" strike="noStrike">
              <a:solidFill>
                <a:srgbClr val="FFFFFF"/>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pic>
        <p:nvPicPr>
          <p:cNvPr id="913" name="Google Shape;913;p73"/>
          <p:cNvPicPr preferRelativeResize="0"/>
          <p:nvPr/>
        </p:nvPicPr>
        <p:blipFill rotWithShape="1">
          <a:blip r:embed="rId3">
            <a:alphaModFix/>
          </a:blip>
          <a:srcRect b="0" l="0" r="0" t="0"/>
          <a:stretch/>
        </p:blipFill>
        <p:spPr>
          <a:xfrm>
            <a:off x="408121" y="2872391"/>
            <a:ext cx="2789412" cy="2789414"/>
          </a:xfrm>
          <a:prstGeom prst="rect">
            <a:avLst/>
          </a:prstGeom>
          <a:noFill/>
          <a:ln>
            <a:noFill/>
          </a:ln>
          <a:effectLst>
            <a:outerShdw blurRad="292100" rotWithShape="0" algn="tl" dir="2700000" dist="139700">
              <a:srgbClr val="333333">
                <a:alpha val="64705"/>
              </a:srgbClr>
            </a:outerShdw>
          </a:effectLst>
        </p:spPr>
      </p:pic>
      <p:sp>
        <p:nvSpPr>
          <p:cNvPr id="914" name="Google Shape;914;p73"/>
          <p:cNvSpPr/>
          <p:nvPr/>
        </p:nvSpPr>
        <p:spPr>
          <a:xfrm>
            <a:off x="1466631" y="376913"/>
            <a:ext cx="634520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NAACP LEGAL TEAM</a:t>
            </a:r>
            <a:endParaRPr/>
          </a:p>
        </p:txBody>
      </p:sp>
      <p:pic>
        <p:nvPicPr>
          <p:cNvPr id="915" name="Google Shape;915;p73"/>
          <p:cNvPicPr preferRelativeResize="0"/>
          <p:nvPr/>
        </p:nvPicPr>
        <p:blipFill rotWithShape="1">
          <a:blip r:embed="rId4">
            <a:alphaModFix/>
          </a:blip>
          <a:srcRect b="0" l="0" r="0" t="0"/>
          <a:stretch/>
        </p:blipFill>
        <p:spPr>
          <a:xfrm>
            <a:off x="3539183" y="2872392"/>
            <a:ext cx="2789413" cy="2789413"/>
          </a:xfrm>
          <a:prstGeom prst="rect">
            <a:avLst/>
          </a:prstGeom>
          <a:noFill/>
          <a:ln>
            <a:noFill/>
          </a:ln>
          <a:effectLst>
            <a:outerShdw blurRad="292100" rotWithShape="0" algn="tl" dir="2700000" dist="139700">
              <a:srgbClr val="333333">
                <a:alpha val="64705"/>
              </a:srgbClr>
            </a:outerShdw>
          </a:effectLst>
        </p:spPr>
      </p:pic>
      <p:pic>
        <p:nvPicPr>
          <p:cNvPr id="916" name="Google Shape;916;p73"/>
          <p:cNvPicPr preferRelativeResize="0"/>
          <p:nvPr/>
        </p:nvPicPr>
        <p:blipFill rotWithShape="1">
          <a:blip r:embed="rId5">
            <a:alphaModFix/>
          </a:blip>
          <a:srcRect b="0" l="0" r="0" t="0"/>
          <a:stretch/>
        </p:blipFill>
        <p:spPr>
          <a:xfrm>
            <a:off x="6499421" y="2872391"/>
            <a:ext cx="2425577" cy="2789414"/>
          </a:xfrm>
          <a:prstGeom prst="rect">
            <a:avLst/>
          </a:prstGeom>
          <a:noFill/>
          <a:ln>
            <a:noFill/>
          </a:ln>
          <a:effectLst>
            <a:outerShdw blurRad="292100" rotWithShape="0" algn="tl" dir="2700000" dist="139700">
              <a:srgbClr val="333333">
                <a:alpha val="64705"/>
              </a:srgbClr>
            </a:outerShdw>
          </a:effectLst>
        </p:spPr>
      </p:pic>
      <p:sp>
        <p:nvSpPr>
          <p:cNvPr id="917" name="Google Shape;917;p73"/>
          <p:cNvSpPr/>
          <p:nvPr/>
        </p:nvSpPr>
        <p:spPr>
          <a:xfrm>
            <a:off x="6556869" y="5458501"/>
            <a:ext cx="2248850" cy="707886"/>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cap="none">
                <a:solidFill>
                  <a:srgbClr val="FFFFFF"/>
                </a:solidFill>
                <a:latin typeface="Quattrocento Sans"/>
                <a:ea typeface="Quattrocento Sans"/>
                <a:cs typeface="Quattrocento Sans"/>
                <a:sym typeface="Quattrocento Sans"/>
              </a:rPr>
              <a:t>WILLIAM HASTIE</a:t>
            </a:r>
            <a:endParaRPr/>
          </a:p>
        </p:txBody>
      </p:sp>
      <p:sp>
        <p:nvSpPr>
          <p:cNvPr id="918" name="Google Shape;918;p73"/>
          <p:cNvSpPr/>
          <p:nvPr/>
        </p:nvSpPr>
        <p:spPr>
          <a:xfrm>
            <a:off x="3715910" y="5304613"/>
            <a:ext cx="2319958" cy="101566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cap="none">
                <a:solidFill>
                  <a:srgbClr val="FFFFFF"/>
                </a:solidFill>
                <a:latin typeface="Quattrocento Sans"/>
                <a:ea typeface="Quattrocento Sans"/>
                <a:cs typeface="Quattrocento Sans"/>
                <a:sym typeface="Quattrocento Sans"/>
              </a:rPr>
              <a:t>CHARLES HAMILTON HOUSTON</a:t>
            </a:r>
            <a:endParaRPr/>
          </a:p>
        </p:txBody>
      </p:sp>
      <p:sp>
        <p:nvSpPr>
          <p:cNvPr id="919" name="Google Shape;919;p73"/>
          <p:cNvSpPr/>
          <p:nvPr/>
        </p:nvSpPr>
        <p:spPr>
          <a:xfrm>
            <a:off x="642708" y="5458502"/>
            <a:ext cx="2073762" cy="707886"/>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cap="none">
                <a:solidFill>
                  <a:srgbClr val="FFFFFF"/>
                </a:solidFill>
                <a:latin typeface="Quattrocento Sans"/>
                <a:ea typeface="Quattrocento Sans"/>
                <a:cs typeface="Quattrocento Sans"/>
                <a:sym typeface="Quattrocento Sans"/>
              </a:rPr>
              <a:t>THURGOOD MARSHALL</a:t>
            </a:r>
            <a:endParaRPr/>
          </a:p>
        </p:txBody>
      </p:sp>
      <p:sp>
        <p:nvSpPr>
          <p:cNvPr id="920" name="Google Shape;920;p73"/>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21" name="Google Shape;921;p73"/>
          <p:cNvPicPr preferRelativeResize="0"/>
          <p:nvPr/>
        </p:nvPicPr>
        <p:blipFill rotWithShape="1">
          <a:blip r:embed="rId6">
            <a:alphaModFix/>
          </a:blip>
          <a:srcRect b="0" l="0" r="0" t="0"/>
          <a:stretch/>
        </p:blipFill>
        <p:spPr>
          <a:xfrm>
            <a:off x="9650983" y="5184477"/>
            <a:ext cx="2385725" cy="1304845"/>
          </a:xfrm>
          <a:prstGeom prst="rect">
            <a:avLst/>
          </a:prstGeom>
          <a:noFill/>
          <a:ln>
            <a:noFill/>
          </a:ln>
        </p:spPr>
      </p:pic>
      <p:sp>
        <p:nvSpPr>
          <p:cNvPr id="922" name="Google Shape;922;p73"/>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923" name="Google Shape;923;p73"/>
          <p:cNvPicPr preferRelativeResize="0"/>
          <p:nvPr/>
        </p:nvPicPr>
        <p:blipFill rotWithShape="1">
          <a:blip r:embed="rId7">
            <a:alphaModFix/>
          </a:blip>
          <a:srcRect b="0" l="0" r="0" t="0"/>
          <a:stretch/>
        </p:blipFill>
        <p:spPr>
          <a:xfrm>
            <a:off x="9857428" y="638523"/>
            <a:ext cx="2009732" cy="1469975"/>
          </a:xfrm>
          <a:prstGeom prst="rect">
            <a:avLst/>
          </a:prstGeom>
          <a:noFill/>
          <a:ln>
            <a:noFill/>
          </a:ln>
        </p:spPr>
      </p:pic>
      <p:sp>
        <p:nvSpPr>
          <p:cNvPr id="924" name="Google Shape;924;p73"/>
          <p:cNvSpPr/>
          <p:nvPr/>
        </p:nvSpPr>
        <p:spPr>
          <a:xfrm>
            <a:off x="324840" y="1196195"/>
            <a:ext cx="8762731"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In response to </a:t>
            </a:r>
            <a:r>
              <a:rPr i="1" lang="en-US" sz="2400">
                <a:solidFill>
                  <a:srgbClr val="252F66"/>
                </a:solidFill>
                <a:latin typeface="Calibri"/>
                <a:ea typeface="Calibri"/>
                <a:cs typeface="Calibri"/>
                <a:sym typeface="Calibri"/>
              </a:rPr>
              <a:t>Plessy</a:t>
            </a:r>
            <a:r>
              <a:rPr lang="en-US" sz="2400">
                <a:solidFill>
                  <a:srgbClr val="252F66"/>
                </a:solidFill>
                <a:latin typeface="Calibri"/>
                <a:ea typeface="Calibri"/>
                <a:cs typeface="Calibri"/>
                <a:sym typeface="Calibri"/>
              </a:rPr>
              <a:t> the NAACP eventually adopted a long-term strategy for fighting for racial equality. Lawyers prepared the ground in a series of cases challenging racial discrimination.</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74"/>
          <p:cNvSpPr/>
          <p:nvPr/>
        </p:nvSpPr>
        <p:spPr>
          <a:xfrm>
            <a:off x="1466631" y="376913"/>
            <a:ext cx="634520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NAACP LEGAL TEAM</a:t>
            </a:r>
            <a:endParaRPr/>
          </a:p>
        </p:txBody>
      </p:sp>
      <p:pic>
        <p:nvPicPr>
          <p:cNvPr id="930" name="Google Shape;930;p74"/>
          <p:cNvPicPr preferRelativeResize="0"/>
          <p:nvPr/>
        </p:nvPicPr>
        <p:blipFill rotWithShape="1">
          <a:blip r:embed="rId3">
            <a:alphaModFix/>
          </a:blip>
          <a:srcRect b="0" l="0" r="0" t="0"/>
          <a:stretch/>
        </p:blipFill>
        <p:spPr>
          <a:xfrm>
            <a:off x="408121" y="1754781"/>
            <a:ext cx="4203776" cy="4203776"/>
          </a:xfrm>
          <a:prstGeom prst="rect">
            <a:avLst/>
          </a:prstGeom>
          <a:noFill/>
          <a:ln>
            <a:noFill/>
          </a:ln>
          <a:effectLst>
            <a:outerShdw blurRad="292100" rotWithShape="0" algn="tl" dir="2700000" dist="139700">
              <a:srgbClr val="333333">
                <a:alpha val="64705"/>
              </a:srgbClr>
            </a:outerShdw>
          </a:effectLst>
        </p:spPr>
      </p:pic>
      <p:sp>
        <p:nvSpPr>
          <p:cNvPr id="931" name="Google Shape;931;p74"/>
          <p:cNvSpPr/>
          <p:nvPr/>
        </p:nvSpPr>
        <p:spPr>
          <a:xfrm>
            <a:off x="324840" y="5372898"/>
            <a:ext cx="2319958" cy="101566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cap="none">
                <a:solidFill>
                  <a:srgbClr val="FFFFFF"/>
                </a:solidFill>
                <a:latin typeface="Quattrocento Sans"/>
                <a:ea typeface="Quattrocento Sans"/>
                <a:cs typeface="Quattrocento Sans"/>
                <a:sym typeface="Quattrocento Sans"/>
              </a:rPr>
              <a:t>CHARLES HAMILTON HOUSTON</a:t>
            </a:r>
            <a:endParaRPr/>
          </a:p>
        </p:txBody>
      </p:sp>
      <p:sp>
        <p:nvSpPr>
          <p:cNvPr id="932" name="Google Shape;932;p74"/>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33" name="Google Shape;933;p74"/>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934" name="Google Shape;934;p74"/>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935" name="Google Shape;935;p74"/>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936" name="Google Shape;936;p74"/>
          <p:cNvSpPr/>
          <p:nvPr/>
        </p:nvSpPr>
        <p:spPr>
          <a:xfrm>
            <a:off x="4817327" y="2598004"/>
            <a:ext cx="4270244"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Dean of Howard Law School.  First NAACP special counsel.  Graduated from Amherst and Harvard Law School.</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75"/>
          <p:cNvSpPr/>
          <p:nvPr/>
        </p:nvSpPr>
        <p:spPr>
          <a:xfrm>
            <a:off x="1466631" y="376913"/>
            <a:ext cx="634520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NAACP LEGAL TEAM</a:t>
            </a:r>
            <a:endParaRPr/>
          </a:p>
        </p:txBody>
      </p:sp>
      <p:pic>
        <p:nvPicPr>
          <p:cNvPr id="942" name="Google Shape;942;p75"/>
          <p:cNvPicPr preferRelativeResize="0"/>
          <p:nvPr/>
        </p:nvPicPr>
        <p:blipFill rotWithShape="1">
          <a:blip r:embed="rId3">
            <a:alphaModFix/>
          </a:blip>
          <a:srcRect b="0" l="0" r="0" t="0"/>
          <a:stretch/>
        </p:blipFill>
        <p:spPr>
          <a:xfrm>
            <a:off x="509758" y="1463203"/>
            <a:ext cx="3817740" cy="4390402"/>
          </a:xfrm>
          <a:prstGeom prst="rect">
            <a:avLst/>
          </a:prstGeom>
          <a:noFill/>
          <a:ln>
            <a:noFill/>
          </a:ln>
          <a:effectLst>
            <a:outerShdw blurRad="292100" rotWithShape="0" algn="tl" dir="2700000" dist="139700">
              <a:srgbClr val="333333">
                <a:alpha val="64705"/>
              </a:srgbClr>
            </a:outerShdw>
          </a:effectLst>
        </p:spPr>
      </p:pic>
      <p:sp>
        <p:nvSpPr>
          <p:cNvPr id="943" name="Google Shape;943;p75"/>
          <p:cNvSpPr/>
          <p:nvPr/>
        </p:nvSpPr>
        <p:spPr>
          <a:xfrm>
            <a:off x="342206" y="5482956"/>
            <a:ext cx="2248850" cy="707886"/>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cap="none">
                <a:solidFill>
                  <a:srgbClr val="FFFFFF"/>
                </a:solidFill>
                <a:latin typeface="Quattrocento Sans"/>
                <a:ea typeface="Quattrocento Sans"/>
                <a:cs typeface="Quattrocento Sans"/>
                <a:sym typeface="Quattrocento Sans"/>
              </a:rPr>
              <a:t>WILLIAM HASTIE</a:t>
            </a:r>
            <a:endParaRPr/>
          </a:p>
        </p:txBody>
      </p:sp>
      <p:sp>
        <p:nvSpPr>
          <p:cNvPr id="944" name="Google Shape;944;p75"/>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45" name="Google Shape;945;p75"/>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946" name="Google Shape;946;p75"/>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947" name="Google Shape;947;p75"/>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948" name="Google Shape;948;p75"/>
          <p:cNvSpPr/>
          <p:nvPr/>
        </p:nvSpPr>
        <p:spPr>
          <a:xfrm>
            <a:off x="4785280" y="2108498"/>
            <a:ext cx="4398337"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Also, a Dean of Howard Law School. Taught Thurgood Marshall. Later, Governor of the Virgin Islands. And a Federal judge (including on the Third Circuit).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pic>
        <p:nvPicPr>
          <p:cNvPr id="953" name="Google Shape;953;p76"/>
          <p:cNvPicPr preferRelativeResize="0"/>
          <p:nvPr/>
        </p:nvPicPr>
        <p:blipFill rotWithShape="1">
          <a:blip r:embed="rId3">
            <a:alphaModFix/>
          </a:blip>
          <a:srcRect b="0" l="0" r="0" t="0"/>
          <a:stretch/>
        </p:blipFill>
        <p:spPr>
          <a:xfrm>
            <a:off x="408121" y="1516074"/>
            <a:ext cx="4320822" cy="4320825"/>
          </a:xfrm>
          <a:prstGeom prst="rect">
            <a:avLst/>
          </a:prstGeom>
          <a:noFill/>
          <a:ln>
            <a:noFill/>
          </a:ln>
          <a:effectLst>
            <a:outerShdw blurRad="292100" rotWithShape="0" algn="tl" dir="2700000" dist="139700">
              <a:srgbClr val="333333">
                <a:alpha val="64705"/>
              </a:srgbClr>
            </a:outerShdw>
          </a:effectLst>
        </p:spPr>
      </p:pic>
      <p:sp>
        <p:nvSpPr>
          <p:cNvPr id="954" name="Google Shape;954;p76"/>
          <p:cNvSpPr/>
          <p:nvPr/>
        </p:nvSpPr>
        <p:spPr>
          <a:xfrm>
            <a:off x="1466631" y="376913"/>
            <a:ext cx="634520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NAACP LEGAL TEAM</a:t>
            </a:r>
            <a:endParaRPr/>
          </a:p>
        </p:txBody>
      </p:sp>
      <p:sp>
        <p:nvSpPr>
          <p:cNvPr id="955" name="Google Shape;955;p76"/>
          <p:cNvSpPr/>
          <p:nvPr/>
        </p:nvSpPr>
        <p:spPr>
          <a:xfrm>
            <a:off x="252829" y="5482956"/>
            <a:ext cx="2073762" cy="707886"/>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cap="none">
                <a:solidFill>
                  <a:srgbClr val="FFFFFF"/>
                </a:solidFill>
                <a:latin typeface="Quattrocento Sans"/>
                <a:ea typeface="Quattrocento Sans"/>
                <a:cs typeface="Quattrocento Sans"/>
                <a:sym typeface="Quattrocento Sans"/>
              </a:rPr>
              <a:t>THURGOOD MARSHALL</a:t>
            </a:r>
            <a:endParaRPr/>
          </a:p>
        </p:txBody>
      </p:sp>
      <p:sp>
        <p:nvSpPr>
          <p:cNvPr id="956" name="Google Shape;956;p76"/>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57" name="Google Shape;957;p76"/>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958" name="Google Shape;958;p76"/>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959" name="Google Shape;959;p76"/>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960" name="Google Shape;960;p76"/>
          <p:cNvSpPr/>
          <p:nvPr/>
        </p:nvSpPr>
        <p:spPr>
          <a:xfrm>
            <a:off x="5039525" y="1226343"/>
            <a:ext cx="4203337" cy="52629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 Marshall was the great-grandson of enslaved people and came from modest origins, graduating from Lincoln University in 1930, a prestigious African-American school near Philadelphia. But he was also denied admission to the University of Maryland Law School on account of race.</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He enrolled at Howard Law School and met Charles Hamilton Houston.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sp>
        <p:nvSpPr>
          <p:cNvPr id="965" name="Google Shape;965;p77"/>
          <p:cNvSpPr/>
          <p:nvPr/>
        </p:nvSpPr>
        <p:spPr>
          <a:xfrm>
            <a:off x="1179203" y="502076"/>
            <a:ext cx="6510340"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i="1" lang="en-US" sz="2800" cap="none">
                <a:solidFill>
                  <a:srgbClr val="FFFFFF"/>
                </a:solidFill>
                <a:latin typeface="Quattrocento Sans"/>
                <a:ea typeface="Quattrocento Sans"/>
                <a:cs typeface="Quattrocento Sans"/>
                <a:sym typeface="Quattrocento Sans"/>
              </a:rPr>
              <a:t>BROWN V. BOARD </a:t>
            </a:r>
            <a:r>
              <a:rPr lang="en-US" sz="2800" cap="none">
                <a:solidFill>
                  <a:srgbClr val="FFFFFF"/>
                </a:solidFill>
                <a:latin typeface="Quattrocento Sans"/>
                <a:ea typeface="Quattrocento Sans"/>
                <a:cs typeface="Quattrocento Sans"/>
                <a:sym typeface="Quattrocento Sans"/>
              </a:rPr>
              <a:t>(1954)</a:t>
            </a:r>
            <a:endParaRPr sz="2800" cap="none">
              <a:solidFill>
                <a:srgbClr val="FFFFFF"/>
              </a:solidFill>
              <a:latin typeface="Quattrocento Sans"/>
              <a:ea typeface="Quattrocento Sans"/>
              <a:cs typeface="Quattrocento Sans"/>
              <a:sym typeface="Quattrocento Sans"/>
            </a:endParaRPr>
          </a:p>
        </p:txBody>
      </p:sp>
      <p:sp>
        <p:nvSpPr>
          <p:cNvPr id="966" name="Google Shape;966;p77"/>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67" name="Google Shape;967;p77"/>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968" name="Google Shape;968;p77"/>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969" name="Google Shape;969;p77"/>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pic>
        <p:nvPicPr>
          <p:cNvPr id="970" name="Google Shape;970;p77"/>
          <p:cNvPicPr preferRelativeResize="0"/>
          <p:nvPr/>
        </p:nvPicPr>
        <p:blipFill rotWithShape="1">
          <a:blip r:embed="rId5">
            <a:alphaModFix/>
          </a:blip>
          <a:srcRect b="0" l="0" r="0" t="0"/>
          <a:stretch/>
        </p:blipFill>
        <p:spPr>
          <a:xfrm>
            <a:off x="3205008" y="1482554"/>
            <a:ext cx="3536171" cy="5121479"/>
          </a:xfrm>
          <a:prstGeom prst="rect">
            <a:avLst/>
          </a:prstGeom>
          <a:noFill/>
          <a:ln>
            <a:noFill/>
          </a:ln>
          <a:effectLst>
            <a:outerShdw blurRad="292100" rotWithShape="0" algn="tl" dir="2700000" dist="139700">
              <a:srgbClr val="333333">
                <a:alpha val="64705"/>
              </a:srgbClr>
            </a:outerShdw>
          </a:effectLst>
        </p:spPr>
      </p:pic>
      <p:sp>
        <p:nvSpPr>
          <p:cNvPr id="971" name="Google Shape;971;p77"/>
          <p:cNvSpPr txBox="1"/>
          <p:nvPr/>
        </p:nvSpPr>
        <p:spPr>
          <a:xfrm>
            <a:off x="1514569" y="5754848"/>
            <a:ext cx="2696308" cy="55188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400"/>
              <a:buFont typeface="Quattrocento Sans"/>
              <a:buNone/>
            </a:pPr>
            <a:r>
              <a:rPr b="1" lang="en-US" sz="2400">
                <a:solidFill>
                  <a:srgbClr val="FFFFFF"/>
                </a:solidFill>
                <a:latin typeface="Quattrocento Sans"/>
                <a:ea typeface="Quattrocento Sans"/>
                <a:cs typeface="Quattrocento Sans"/>
                <a:sym typeface="Quattrocento Sans"/>
              </a:rPr>
              <a:t>LINDA BROWN </a:t>
            </a:r>
            <a:endParaRPr b="1" i="0" sz="2400" u="none" cap="none" strike="noStrike">
              <a:solidFill>
                <a:srgbClr val="FFFFFF"/>
              </a:solidFill>
              <a:latin typeface="Quattrocento Sans"/>
              <a:ea typeface="Quattrocento Sans"/>
              <a:cs typeface="Quattrocento Sans"/>
              <a:sym typeface="Quattrocento Sans"/>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pic>
        <p:nvPicPr>
          <p:cNvPr id="976" name="Google Shape;976;p78"/>
          <p:cNvPicPr preferRelativeResize="0"/>
          <p:nvPr/>
        </p:nvPicPr>
        <p:blipFill rotWithShape="1">
          <a:blip r:embed="rId3">
            <a:alphaModFix/>
          </a:blip>
          <a:srcRect b="0" l="0" r="0" t="0"/>
          <a:stretch/>
        </p:blipFill>
        <p:spPr>
          <a:xfrm>
            <a:off x="324840" y="1463251"/>
            <a:ext cx="5120408" cy="3721226"/>
          </a:xfrm>
          <a:prstGeom prst="rect">
            <a:avLst/>
          </a:prstGeom>
          <a:noFill/>
          <a:ln>
            <a:noFill/>
          </a:ln>
          <a:effectLst>
            <a:outerShdw blurRad="292100" rotWithShape="0" algn="tl" dir="2700000" dist="139700">
              <a:srgbClr val="333333">
                <a:alpha val="64705"/>
              </a:srgbClr>
            </a:outerShdw>
          </a:effectLst>
        </p:spPr>
      </p:pic>
      <p:sp>
        <p:nvSpPr>
          <p:cNvPr id="977" name="Google Shape;977;p78"/>
          <p:cNvSpPr/>
          <p:nvPr/>
        </p:nvSpPr>
        <p:spPr>
          <a:xfrm>
            <a:off x="169548" y="5001707"/>
            <a:ext cx="4578821" cy="135421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FFFFF"/>
                </a:solidFill>
                <a:latin typeface="Calibri"/>
                <a:ea typeface="Calibri"/>
                <a:cs typeface="Calibri"/>
                <a:sym typeface="Calibri"/>
              </a:rPr>
              <a:t>The students for whom the famous </a:t>
            </a:r>
            <a:r>
              <a:rPr i="1" lang="en-US" sz="2400">
                <a:solidFill>
                  <a:srgbClr val="FFFFFF"/>
                </a:solidFill>
                <a:latin typeface="Calibri"/>
                <a:ea typeface="Calibri"/>
                <a:cs typeface="Calibri"/>
                <a:sym typeface="Calibri"/>
              </a:rPr>
              <a:t>Brown v. Board of Education </a:t>
            </a:r>
            <a:r>
              <a:rPr lang="en-US" sz="2400">
                <a:solidFill>
                  <a:srgbClr val="FFFFFF"/>
                </a:solidFill>
                <a:latin typeface="Calibri"/>
                <a:ea typeface="Calibri"/>
                <a:cs typeface="Calibri"/>
                <a:sym typeface="Calibri"/>
              </a:rPr>
              <a:t>case was brought, with their parents. </a:t>
            </a:r>
            <a:br>
              <a:rPr lang="en-US" sz="2000">
                <a:solidFill>
                  <a:srgbClr val="FFFFFF"/>
                </a:solidFill>
                <a:latin typeface="Calibri"/>
                <a:ea typeface="Calibri"/>
                <a:cs typeface="Calibri"/>
                <a:sym typeface="Calibri"/>
              </a:rPr>
            </a:br>
            <a:r>
              <a:rPr lang="en-US" sz="1000">
                <a:solidFill>
                  <a:srgbClr val="FFFFFF"/>
                </a:solidFill>
                <a:latin typeface="Calibri"/>
                <a:ea typeface="Calibri"/>
                <a:cs typeface="Calibri"/>
                <a:sym typeface="Calibri"/>
              </a:rPr>
              <a:t>(Credit: Carl Iwasaki/The LIFE Images Collection/Getty Images)</a:t>
            </a:r>
            <a:endParaRPr sz="2000">
              <a:solidFill>
                <a:srgbClr val="FFFFFF"/>
              </a:solidFill>
              <a:latin typeface="Calibri"/>
              <a:ea typeface="Calibri"/>
              <a:cs typeface="Calibri"/>
              <a:sym typeface="Calibri"/>
            </a:endParaRPr>
          </a:p>
        </p:txBody>
      </p:sp>
      <p:sp>
        <p:nvSpPr>
          <p:cNvPr id="978" name="Google Shape;978;p78"/>
          <p:cNvSpPr/>
          <p:nvPr/>
        </p:nvSpPr>
        <p:spPr>
          <a:xfrm>
            <a:off x="1179203" y="502076"/>
            <a:ext cx="6510340"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i="1" lang="en-US" sz="2800" cap="none">
                <a:solidFill>
                  <a:srgbClr val="FFFFFF"/>
                </a:solidFill>
                <a:latin typeface="Quattrocento Sans"/>
                <a:ea typeface="Quattrocento Sans"/>
                <a:cs typeface="Quattrocento Sans"/>
                <a:sym typeface="Quattrocento Sans"/>
              </a:rPr>
              <a:t>BROWN V. BOARD </a:t>
            </a:r>
            <a:r>
              <a:rPr lang="en-US" sz="2800" cap="none">
                <a:solidFill>
                  <a:srgbClr val="FFFFFF"/>
                </a:solidFill>
                <a:latin typeface="Quattrocento Sans"/>
                <a:ea typeface="Quattrocento Sans"/>
                <a:cs typeface="Quattrocento Sans"/>
                <a:sym typeface="Quattrocento Sans"/>
              </a:rPr>
              <a:t>(1954)</a:t>
            </a:r>
            <a:endParaRPr sz="2800" cap="none">
              <a:solidFill>
                <a:srgbClr val="FFFFFF"/>
              </a:solidFill>
              <a:latin typeface="Quattrocento Sans"/>
              <a:ea typeface="Quattrocento Sans"/>
              <a:cs typeface="Quattrocento Sans"/>
              <a:sym typeface="Quattrocento Sans"/>
            </a:endParaRPr>
          </a:p>
        </p:txBody>
      </p:sp>
      <p:sp>
        <p:nvSpPr>
          <p:cNvPr id="979" name="Google Shape;979;p78"/>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80" name="Google Shape;980;p78"/>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981" name="Google Shape;981;p78"/>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982" name="Google Shape;982;p78"/>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983" name="Google Shape;983;p78"/>
          <p:cNvSpPr/>
          <p:nvPr/>
        </p:nvSpPr>
        <p:spPr>
          <a:xfrm>
            <a:off x="5737663" y="1370041"/>
            <a:ext cx="3465613" cy="48936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400">
                <a:solidFill>
                  <a:srgbClr val="252F66"/>
                </a:solidFill>
                <a:latin typeface="Calibri"/>
                <a:ea typeface="Calibri"/>
                <a:cs typeface="Calibri"/>
                <a:sym typeface="Calibri"/>
              </a:rPr>
              <a:t>Brown</a:t>
            </a:r>
            <a:r>
              <a:rPr lang="en-US" sz="2400">
                <a:solidFill>
                  <a:srgbClr val="252F66"/>
                </a:solidFill>
                <a:latin typeface="Calibri"/>
                <a:ea typeface="Calibri"/>
                <a:cs typeface="Calibri"/>
                <a:sym typeface="Calibri"/>
              </a:rPr>
              <a:t> combined similar cases which all involved African American students who had been denied admission to white public schools. The challengers argued that these segregation laws violated the 14th’s Amendment’s Equal Protection Clause and that separate could never be equal in public education.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pic>
        <p:nvPicPr>
          <p:cNvPr id="988" name="Google Shape;988;p79"/>
          <p:cNvPicPr preferRelativeResize="0"/>
          <p:nvPr/>
        </p:nvPicPr>
        <p:blipFill rotWithShape="1">
          <a:blip r:embed="rId3">
            <a:alphaModFix/>
          </a:blip>
          <a:srcRect b="0" l="0" r="0" t="0"/>
          <a:stretch/>
        </p:blipFill>
        <p:spPr>
          <a:xfrm>
            <a:off x="712619" y="1445442"/>
            <a:ext cx="3557128" cy="4643770"/>
          </a:xfrm>
          <a:prstGeom prst="rect">
            <a:avLst/>
          </a:prstGeom>
          <a:noFill/>
          <a:ln>
            <a:noFill/>
          </a:ln>
          <a:effectLst>
            <a:outerShdw blurRad="292100" rotWithShape="0" algn="tl" dir="2700000" dist="139700">
              <a:srgbClr val="333333">
                <a:alpha val="64705"/>
              </a:srgbClr>
            </a:outerShdw>
          </a:effectLst>
        </p:spPr>
      </p:pic>
      <p:sp>
        <p:nvSpPr>
          <p:cNvPr id="989" name="Google Shape;989;p79"/>
          <p:cNvSpPr/>
          <p:nvPr/>
        </p:nvSpPr>
        <p:spPr>
          <a:xfrm>
            <a:off x="371221" y="5781436"/>
            <a:ext cx="2286302" cy="707886"/>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cap="none">
                <a:solidFill>
                  <a:srgbClr val="FFFFFF"/>
                </a:solidFill>
                <a:latin typeface="Quattrocento Sans"/>
                <a:ea typeface="Quattrocento Sans"/>
                <a:cs typeface="Quattrocento Sans"/>
                <a:sym typeface="Quattrocento Sans"/>
              </a:rPr>
              <a:t>CHIEF JUSTICE EARL WARREN</a:t>
            </a:r>
            <a:endParaRPr/>
          </a:p>
        </p:txBody>
      </p:sp>
      <p:sp>
        <p:nvSpPr>
          <p:cNvPr id="990" name="Google Shape;990;p79"/>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91" name="Google Shape;991;p79"/>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992" name="Google Shape;992;p79"/>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993" name="Google Shape;993;p79"/>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994" name="Google Shape;994;p79"/>
          <p:cNvSpPr/>
          <p:nvPr/>
        </p:nvSpPr>
        <p:spPr>
          <a:xfrm>
            <a:off x="4584808" y="1503332"/>
            <a:ext cx="4729255" cy="4524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In </a:t>
            </a:r>
            <a:r>
              <a:rPr i="1" lang="en-US" sz="2400">
                <a:solidFill>
                  <a:srgbClr val="252F66"/>
                </a:solidFill>
                <a:latin typeface="Calibri"/>
                <a:ea typeface="Calibri"/>
                <a:cs typeface="Calibri"/>
                <a:sym typeface="Calibri"/>
              </a:rPr>
              <a:t>Brown</a:t>
            </a:r>
            <a:r>
              <a:rPr lang="en-US" sz="2400">
                <a:solidFill>
                  <a:srgbClr val="252F66"/>
                </a:solidFill>
                <a:latin typeface="Calibri"/>
                <a:ea typeface="Calibri"/>
                <a:cs typeface="Calibri"/>
                <a:sym typeface="Calibri"/>
              </a:rPr>
              <a:t>, the Supreme Court </a:t>
            </a:r>
            <a:r>
              <a:rPr lang="en-US" sz="2400">
                <a:solidFill>
                  <a:srgbClr val="FF0000"/>
                </a:solidFill>
                <a:latin typeface="Calibri"/>
                <a:ea typeface="Calibri"/>
                <a:cs typeface="Calibri"/>
                <a:sym typeface="Calibri"/>
              </a:rPr>
              <a:t>unanimously overturned Plessy </a:t>
            </a:r>
            <a:r>
              <a:rPr lang="en-US" sz="2400">
                <a:solidFill>
                  <a:srgbClr val="252F66"/>
                </a:solidFill>
                <a:latin typeface="Calibri"/>
                <a:ea typeface="Calibri"/>
                <a:cs typeface="Calibri"/>
                <a:sym typeface="Calibri"/>
              </a:rPr>
              <a:t>and concluded that school segregation violated the </a:t>
            </a:r>
            <a:r>
              <a:rPr lang="en-US" sz="2400">
                <a:solidFill>
                  <a:srgbClr val="FF0000"/>
                </a:solidFill>
                <a:latin typeface="Calibri"/>
                <a:ea typeface="Calibri"/>
                <a:cs typeface="Calibri"/>
                <a:sym typeface="Calibri"/>
              </a:rPr>
              <a:t>14th Amendment’s </a:t>
            </a:r>
            <a:r>
              <a:rPr lang="en-US" sz="2400">
                <a:solidFill>
                  <a:srgbClr val="252F66"/>
                </a:solidFill>
                <a:latin typeface="Calibri"/>
                <a:ea typeface="Calibri"/>
                <a:cs typeface="Calibri"/>
                <a:sym typeface="Calibri"/>
              </a:rPr>
              <a:t>promise of equality and was unconstitutional.</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Chief Justice Warren: </a:t>
            </a:r>
            <a:r>
              <a:rPr b="1" lang="en-US" sz="2400">
                <a:solidFill>
                  <a:srgbClr val="252F66"/>
                </a:solidFill>
                <a:latin typeface="Calibri"/>
                <a:ea typeface="Calibri"/>
                <a:cs typeface="Calibri"/>
                <a:sym typeface="Calibri"/>
              </a:rPr>
              <a:t>“We conclude that in the field of public education the doctrine of ‘</a:t>
            </a:r>
            <a:r>
              <a:rPr b="1" lang="en-US" sz="2400">
                <a:solidFill>
                  <a:srgbClr val="FF0000"/>
                </a:solidFill>
                <a:latin typeface="Calibri"/>
                <a:ea typeface="Calibri"/>
                <a:cs typeface="Calibri"/>
                <a:sym typeface="Calibri"/>
              </a:rPr>
              <a:t>separate but equal’ has no place</a:t>
            </a:r>
            <a:r>
              <a:rPr b="1" lang="en-US" sz="2400">
                <a:solidFill>
                  <a:srgbClr val="252F66"/>
                </a:solidFill>
                <a:latin typeface="Calibri"/>
                <a:ea typeface="Calibri"/>
                <a:cs typeface="Calibri"/>
                <a:sym typeface="Calibri"/>
              </a:rPr>
              <a:t>.  Separate educational facilities are inherently unequal.”</a:t>
            </a:r>
            <a:endParaRPr/>
          </a:p>
        </p:txBody>
      </p:sp>
      <p:sp>
        <p:nvSpPr>
          <p:cNvPr id="995" name="Google Shape;995;p79"/>
          <p:cNvSpPr/>
          <p:nvPr/>
        </p:nvSpPr>
        <p:spPr>
          <a:xfrm>
            <a:off x="1179203" y="502076"/>
            <a:ext cx="6510340"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i="1" lang="en-US" sz="2800" cap="none">
                <a:solidFill>
                  <a:srgbClr val="FFFFFF"/>
                </a:solidFill>
                <a:latin typeface="Quattrocento Sans"/>
                <a:ea typeface="Quattrocento Sans"/>
                <a:cs typeface="Quattrocento Sans"/>
                <a:sym typeface="Quattrocento Sans"/>
              </a:rPr>
              <a:t>BROWN V. BOARD </a:t>
            </a:r>
            <a:r>
              <a:rPr lang="en-US" sz="2800" cap="none">
                <a:solidFill>
                  <a:srgbClr val="FFFFFF"/>
                </a:solidFill>
                <a:latin typeface="Quattrocento Sans"/>
                <a:ea typeface="Quattrocento Sans"/>
                <a:cs typeface="Quattrocento Sans"/>
                <a:sym typeface="Quattrocento Sans"/>
              </a:rPr>
              <a:t>(1954)</a:t>
            </a:r>
            <a:endParaRPr sz="2800" cap="none">
              <a:solidFill>
                <a:srgbClr val="FFFFFF"/>
              </a:solidFill>
              <a:latin typeface="Quattrocento Sans"/>
              <a:ea typeface="Quattrocento Sans"/>
              <a:cs typeface="Quattrocento Sans"/>
              <a:sym typeface="Quattrocento Sans"/>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sp>
        <p:nvSpPr>
          <p:cNvPr id="1000" name="Google Shape;1000;p80"/>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01" name="Google Shape;1001;p80"/>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002" name="Google Shape;1002;p80"/>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003" name="Google Shape;1003;p80"/>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1004" name="Google Shape;1004;p80"/>
          <p:cNvSpPr/>
          <p:nvPr/>
        </p:nvSpPr>
        <p:spPr>
          <a:xfrm>
            <a:off x="324840" y="1373510"/>
            <a:ext cx="8905942" cy="48936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By the time the Court issued its </a:t>
            </a:r>
            <a:r>
              <a:rPr i="1" lang="en-US" sz="2400">
                <a:solidFill>
                  <a:srgbClr val="252F66"/>
                </a:solidFill>
                <a:latin typeface="Calibri"/>
                <a:ea typeface="Calibri"/>
                <a:cs typeface="Calibri"/>
                <a:sym typeface="Calibri"/>
              </a:rPr>
              <a:t>Brown</a:t>
            </a:r>
            <a:r>
              <a:rPr lang="en-US" sz="2400">
                <a:solidFill>
                  <a:srgbClr val="252F66"/>
                </a:solidFill>
                <a:latin typeface="Calibri"/>
                <a:ea typeface="Calibri"/>
                <a:cs typeface="Calibri"/>
                <a:sym typeface="Calibri"/>
              </a:rPr>
              <a:t> opinion, they had already struck down other Jim Crow laws, like racial covenants, racial zoning schemes, “All White” primaries, “Grandfather Clauses,” and discrimination in labor unions. </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342900" lvl="0" marL="342900" marR="0" rtl="0" algn="l">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In </a:t>
            </a:r>
            <a:r>
              <a:rPr i="1" lang="en-US" sz="2400">
                <a:solidFill>
                  <a:srgbClr val="252F66"/>
                </a:solidFill>
                <a:latin typeface="Calibri"/>
                <a:ea typeface="Calibri"/>
                <a:cs typeface="Calibri"/>
                <a:sym typeface="Calibri"/>
              </a:rPr>
              <a:t>Sweatt v. Painter</a:t>
            </a:r>
            <a:r>
              <a:rPr lang="en-US" sz="2400">
                <a:solidFill>
                  <a:srgbClr val="252F66"/>
                </a:solidFill>
                <a:latin typeface="Calibri"/>
                <a:ea typeface="Calibri"/>
                <a:cs typeface="Calibri"/>
                <a:sym typeface="Calibri"/>
              </a:rPr>
              <a:t> (1950) the Court already questioned the “separate but equal” doctrine of </a:t>
            </a:r>
            <a:r>
              <a:rPr i="1" lang="en-US" sz="2400">
                <a:solidFill>
                  <a:srgbClr val="252F66"/>
                </a:solidFill>
                <a:latin typeface="Calibri"/>
                <a:ea typeface="Calibri"/>
                <a:cs typeface="Calibri"/>
                <a:sym typeface="Calibri"/>
              </a:rPr>
              <a:t>Plessy</a:t>
            </a:r>
            <a:r>
              <a:rPr lang="en-US" sz="2400">
                <a:solidFill>
                  <a:srgbClr val="252F66"/>
                </a:solidFill>
                <a:latin typeface="Calibri"/>
                <a:ea typeface="Calibri"/>
                <a:cs typeface="Calibri"/>
                <a:sym typeface="Calibri"/>
              </a:rPr>
              <a:t>. Herman Sweatt was refused admission to the University of Texas Law School on the basis of race. The Court ruled that this was unconstitutional under Equal Protection.</a:t>
            </a:r>
            <a:endParaRPr/>
          </a:p>
          <a:p>
            <a:pPr indent="-342900" lvl="0" marL="342900" marR="0" rtl="0" algn="l">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And in another case—</a:t>
            </a:r>
            <a:r>
              <a:rPr i="1" lang="en-US" sz="2400">
                <a:solidFill>
                  <a:srgbClr val="252F66"/>
                </a:solidFill>
                <a:latin typeface="Calibri"/>
                <a:ea typeface="Calibri"/>
                <a:cs typeface="Calibri"/>
                <a:sym typeface="Calibri"/>
              </a:rPr>
              <a:t>McLaurin v. Oklahoma</a:t>
            </a:r>
            <a:r>
              <a:rPr lang="en-US" sz="2400">
                <a:solidFill>
                  <a:srgbClr val="252F66"/>
                </a:solidFill>
                <a:latin typeface="Calibri"/>
                <a:ea typeface="Calibri"/>
                <a:cs typeface="Calibri"/>
                <a:sym typeface="Calibri"/>
              </a:rPr>
              <a:t>—the Court decided segregation in higher education violated Equal Protection.</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p:txBody>
      </p:sp>
      <p:sp>
        <p:nvSpPr>
          <p:cNvPr id="1005" name="Google Shape;1005;p80"/>
          <p:cNvSpPr/>
          <p:nvPr/>
        </p:nvSpPr>
        <p:spPr>
          <a:xfrm>
            <a:off x="1179203" y="502076"/>
            <a:ext cx="6510340"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THE ROAD TO </a:t>
            </a:r>
            <a:r>
              <a:rPr i="1" lang="en-US" sz="2800" cap="none">
                <a:solidFill>
                  <a:srgbClr val="FFFFFF"/>
                </a:solidFill>
                <a:latin typeface="Quattrocento Sans"/>
                <a:ea typeface="Quattrocento Sans"/>
                <a:cs typeface="Quattrocento Sans"/>
                <a:sym typeface="Quattrocento Sans"/>
              </a:rPr>
              <a:t>BROWN</a:t>
            </a:r>
            <a:endParaRPr sz="2800" cap="none">
              <a:solidFill>
                <a:srgbClr val="FFFFFF"/>
              </a:solidFill>
              <a:latin typeface="Quattrocento Sans"/>
              <a:ea typeface="Quattrocento Sans"/>
              <a:cs typeface="Quattrocento Sans"/>
              <a:sym typeface="Quattrocento Sans"/>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sp>
        <p:nvSpPr>
          <p:cNvPr id="1010" name="Google Shape;1010;p81"/>
          <p:cNvSpPr/>
          <p:nvPr/>
        </p:nvSpPr>
        <p:spPr>
          <a:xfrm>
            <a:off x="2107774" y="376913"/>
            <a:ext cx="5157947"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LITTLE ROCK</a:t>
            </a:r>
            <a:endParaRPr/>
          </a:p>
        </p:txBody>
      </p:sp>
      <p:sp>
        <p:nvSpPr>
          <p:cNvPr id="1011" name="Google Shape;1011;p81"/>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12" name="Google Shape;1012;p81"/>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013" name="Google Shape;1013;p81"/>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014" name="Google Shape;1014;p81"/>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1015" name="Google Shape;1015;p81"/>
          <p:cNvSpPr/>
          <p:nvPr/>
        </p:nvSpPr>
        <p:spPr>
          <a:xfrm>
            <a:off x="5261133" y="1242613"/>
            <a:ext cx="3870506" cy="48936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In </a:t>
            </a:r>
            <a:r>
              <a:rPr lang="en-US" sz="2400">
                <a:solidFill>
                  <a:srgbClr val="FF0000"/>
                </a:solidFill>
                <a:latin typeface="Calibri"/>
                <a:ea typeface="Calibri"/>
                <a:cs typeface="Calibri"/>
                <a:sym typeface="Calibri"/>
              </a:rPr>
              <a:t>1957</a:t>
            </a:r>
            <a:r>
              <a:rPr lang="en-US" sz="2400">
                <a:solidFill>
                  <a:srgbClr val="252F66"/>
                </a:solidFill>
                <a:latin typeface="Calibri"/>
                <a:ea typeface="Calibri"/>
                <a:cs typeface="Calibri"/>
                <a:sym typeface="Calibri"/>
              </a:rPr>
              <a:t>, backlash reached a crisis point in Little Rock, Arkansas. </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Nine black students—the “Little Rock Nine”—attempted to enroll at the all-white </a:t>
            </a:r>
            <a:r>
              <a:rPr lang="en-US" sz="2400">
                <a:solidFill>
                  <a:srgbClr val="FF0000"/>
                </a:solidFill>
                <a:latin typeface="Calibri"/>
                <a:ea typeface="Calibri"/>
                <a:cs typeface="Calibri"/>
                <a:sym typeface="Calibri"/>
              </a:rPr>
              <a:t>Central High School</a:t>
            </a:r>
            <a:r>
              <a:rPr lang="en-US" sz="2400">
                <a:solidFill>
                  <a:srgbClr val="252F66"/>
                </a:solidFill>
                <a:latin typeface="Calibri"/>
                <a:ea typeface="Calibri"/>
                <a:cs typeface="Calibri"/>
                <a:sym typeface="Calibri"/>
              </a:rPr>
              <a:t>.</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b="1" lang="en-US" sz="2400">
                <a:solidFill>
                  <a:srgbClr val="FF0000"/>
                </a:solidFill>
                <a:latin typeface="Calibri"/>
                <a:ea typeface="Calibri"/>
                <a:cs typeface="Calibri"/>
                <a:sym typeface="Calibri"/>
              </a:rPr>
              <a:t>Governor Orval Faubus </a:t>
            </a:r>
            <a:r>
              <a:rPr lang="en-US" sz="2400">
                <a:solidFill>
                  <a:srgbClr val="252F66"/>
                </a:solidFill>
                <a:latin typeface="Calibri"/>
                <a:ea typeface="Calibri"/>
                <a:cs typeface="Calibri"/>
                <a:sym typeface="Calibri"/>
              </a:rPr>
              <a:t>called out the National Guard to bar them, with the support of white mobs</a:t>
            </a:r>
            <a:r>
              <a:rPr lang="en-US" sz="2000">
                <a:solidFill>
                  <a:srgbClr val="252F66"/>
                </a:solidFill>
                <a:latin typeface="Calibri"/>
                <a:ea typeface="Calibri"/>
                <a:cs typeface="Calibri"/>
                <a:sym typeface="Calibri"/>
              </a:rPr>
              <a:t>. </a:t>
            </a:r>
            <a:endParaRPr/>
          </a:p>
        </p:txBody>
      </p:sp>
      <p:pic>
        <p:nvPicPr>
          <p:cNvPr id="1016" name="Google Shape;1016;p81"/>
          <p:cNvPicPr preferRelativeResize="0"/>
          <p:nvPr/>
        </p:nvPicPr>
        <p:blipFill rotWithShape="1">
          <a:blip r:embed="rId5">
            <a:alphaModFix/>
          </a:blip>
          <a:srcRect b="0" l="0" r="0" t="0"/>
          <a:stretch/>
        </p:blipFill>
        <p:spPr>
          <a:xfrm>
            <a:off x="223406" y="1675503"/>
            <a:ext cx="4675991" cy="3506994"/>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9"/>
          <p:cNvSpPr/>
          <p:nvPr/>
        </p:nvSpPr>
        <p:spPr>
          <a:xfrm>
            <a:off x="1624735" y="262062"/>
            <a:ext cx="5665658"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NAACP</a:t>
            </a:r>
            <a:endParaRPr/>
          </a:p>
        </p:txBody>
      </p:sp>
      <p:sp>
        <p:nvSpPr>
          <p:cNvPr id="176" name="Google Shape;176;p19"/>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7" name="Google Shape;177;p19"/>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78" name="Google Shape;178;p19"/>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79" name="Google Shape;179;p19"/>
          <p:cNvPicPr preferRelativeResize="0"/>
          <p:nvPr/>
        </p:nvPicPr>
        <p:blipFill rotWithShape="1">
          <a:blip r:embed="rId4">
            <a:alphaModFix/>
          </a:blip>
          <a:srcRect b="0" l="0" r="0" t="0"/>
          <a:stretch/>
        </p:blipFill>
        <p:spPr>
          <a:xfrm>
            <a:off x="770484" y="999045"/>
            <a:ext cx="4297037" cy="5596893"/>
          </a:xfrm>
          <a:prstGeom prst="rect">
            <a:avLst/>
          </a:prstGeom>
          <a:noFill/>
          <a:ln>
            <a:noFill/>
          </a:ln>
          <a:effectLst>
            <a:outerShdw blurRad="292100" rotWithShape="0" algn="tl" dir="2700000" dist="139700">
              <a:srgbClr val="333333">
                <a:alpha val="64705"/>
              </a:srgbClr>
            </a:outerShdw>
          </a:effectLst>
        </p:spPr>
      </p:pic>
      <p:sp>
        <p:nvSpPr>
          <p:cNvPr id="180" name="Google Shape;180;p19"/>
          <p:cNvSpPr/>
          <p:nvPr/>
        </p:nvSpPr>
        <p:spPr>
          <a:xfrm>
            <a:off x="427340" y="5421400"/>
            <a:ext cx="2605792" cy="46166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FFFFF"/>
                </a:solidFill>
                <a:latin typeface="Quattrocento Sans"/>
                <a:ea typeface="Quattrocento Sans"/>
                <a:cs typeface="Quattrocento Sans"/>
                <a:sym typeface="Quattrocento Sans"/>
              </a:rPr>
              <a:t>W.E.B. Du Bois</a:t>
            </a:r>
            <a:endParaRPr sz="2400">
              <a:solidFill>
                <a:srgbClr val="FFFFFF"/>
              </a:solidFill>
              <a:latin typeface="Quattrocento Sans"/>
              <a:ea typeface="Quattrocento Sans"/>
              <a:cs typeface="Quattrocento Sans"/>
              <a:sym typeface="Quattrocento Sans"/>
            </a:endParaRPr>
          </a:p>
        </p:txBody>
      </p:sp>
      <p:sp>
        <p:nvSpPr>
          <p:cNvPr id="181" name="Google Shape;181;p19"/>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82" name="Google Shape;182;p19"/>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83" name="Google Shape;183;p19"/>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84" name="Google Shape;184;p19"/>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185" name="Google Shape;185;p19"/>
          <p:cNvSpPr/>
          <p:nvPr/>
        </p:nvSpPr>
        <p:spPr>
          <a:xfrm>
            <a:off x="5542224" y="1674673"/>
            <a:ext cx="3668358" cy="37856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First African American to earn a Ph.D. at Harvard. A founder of the NAACP.  Author of </a:t>
            </a:r>
            <a:r>
              <a:rPr lang="en-US" sz="2400">
                <a:solidFill>
                  <a:srgbClr val="FF0000"/>
                </a:solidFill>
                <a:latin typeface="Calibri"/>
                <a:ea typeface="Calibri"/>
                <a:cs typeface="Calibri"/>
                <a:sym typeface="Calibri"/>
              </a:rPr>
              <a:t>Black Reconstruction</a:t>
            </a:r>
            <a:r>
              <a:rPr lang="en-US" sz="2400">
                <a:solidFill>
                  <a:srgbClr val="252F66"/>
                </a:solidFill>
                <a:latin typeface="Calibri"/>
                <a:ea typeface="Calibri"/>
                <a:cs typeface="Calibri"/>
                <a:sym typeface="Calibri"/>
              </a:rPr>
              <a:t>—an important early history of this critical period, placing African Americans at the center of the Reconstruction story.</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82"/>
          <p:cNvSpPr/>
          <p:nvPr/>
        </p:nvSpPr>
        <p:spPr>
          <a:xfrm>
            <a:off x="2107774" y="376913"/>
            <a:ext cx="5157947"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LITTLE ROCK</a:t>
            </a:r>
            <a:endParaRPr/>
          </a:p>
        </p:txBody>
      </p:sp>
      <p:sp>
        <p:nvSpPr>
          <p:cNvPr id="1022" name="Google Shape;1022;p82"/>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23" name="Google Shape;1023;p82"/>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024" name="Google Shape;1024;p82"/>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025" name="Google Shape;1025;p82"/>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1026" name="Google Shape;1026;p82"/>
          <p:cNvSpPr/>
          <p:nvPr/>
        </p:nvSpPr>
        <p:spPr>
          <a:xfrm>
            <a:off x="4506417" y="1218108"/>
            <a:ext cx="4581154" cy="52629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President Eisenhower then sent troops to protect the African American students. In a powerful speech, Ike addressed the nation—explaining his decision.</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Finally, the Warren Court stepped in to reinforce Ike’s actions in </a:t>
            </a:r>
            <a:r>
              <a:rPr i="1" lang="en-US" sz="2400">
                <a:solidFill>
                  <a:srgbClr val="FF0000"/>
                </a:solidFill>
                <a:latin typeface="Calibri"/>
                <a:ea typeface="Calibri"/>
                <a:cs typeface="Calibri"/>
                <a:sym typeface="Calibri"/>
              </a:rPr>
              <a:t>Cooper v. Aaron </a:t>
            </a:r>
            <a:r>
              <a:rPr lang="en-US" sz="2400">
                <a:solidFill>
                  <a:srgbClr val="FF0000"/>
                </a:solidFill>
                <a:latin typeface="Calibri"/>
                <a:ea typeface="Calibri"/>
                <a:cs typeface="Calibri"/>
                <a:sym typeface="Calibri"/>
              </a:rPr>
              <a:t>(1958). </a:t>
            </a:r>
            <a:r>
              <a:rPr lang="en-US" sz="2400">
                <a:solidFill>
                  <a:srgbClr val="252F66"/>
                </a:solidFill>
                <a:latin typeface="Calibri"/>
                <a:ea typeface="Calibri"/>
                <a:cs typeface="Calibri"/>
                <a:sym typeface="Calibri"/>
              </a:rPr>
              <a:t>There, the Court explained that state officers and governors had a duty to obey the orders of the Court, which rested on the Court’s interpretation of the Constitution. </a:t>
            </a:r>
            <a:endParaRPr/>
          </a:p>
        </p:txBody>
      </p:sp>
      <p:pic>
        <p:nvPicPr>
          <p:cNvPr id="1027" name="Google Shape;1027;p82"/>
          <p:cNvPicPr preferRelativeResize="0"/>
          <p:nvPr/>
        </p:nvPicPr>
        <p:blipFill rotWithShape="1">
          <a:blip r:embed="rId5">
            <a:alphaModFix/>
          </a:blip>
          <a:srcRect b="0" l="0" r="0" t="0"/>
          <a:stretch/>
        </p:blipFill>
        <p:spPr>
          <a:xfrm>
            <a:off x="527288" y="1476291"/>
            <a:ext cx="3571008" cy="4472687"/>
          </a:xfrm>
          <a:prstGeom prst="rect">
            <a:avLst/>
          </a:prstGeom>
          <a:noFill/>
          <a:ln>
            <a:noFill/>
          </a:ln>
          <a:effectLst>
            <a:outerShdw blurRad="292100" rotWithShape="0" algn="tl" dir="2700000" dist="139700">
              <a:srgbClr val="333333">
                <a:alpha val="64705"/>
              </a:srgbClr>
            </a:outerShdw>
          </a:effectLst>
        </p:spPr>
      </p:pic>
      <p:sp>
        <p:nvSpPr>
          <p:cNvPr id="1028" name="Google Shape;1028;p82"/>
          <p:cNvSpPr txBox="1"/>
          <p:nvPr/>
        </p:nvSpPr>
        <p:spPr>
          <a:xfrm>
            <a:off x="257895" y="5563834"/>
            <a:ext cx="2696308" cy="77028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400"/>
              <a:buFont typeface="Quattrocento Sans"/>
              <a:buNone/>
            </a:pPr>
            <a:r>
              <a:rPr b="1" lang="en-US" sz="2400">
                <a:solidFill>
                  <a:srgbClr val="FFFFFF"/>
                </a:solidFill>
                <a:latin typeface="Quattrocento Sans"/>
                <a:ea typeface="Quattrocento Sans"/>
                <a:cs typeface="Quattrocento Sans"/>
                <a:sym typeface="Quattrocento Sans"/>
              </a:rPr>
              <a:t>DWIGHT D. EISENHOWER</a:t>
            </a:r>
            <a:endParaRPr b="1" i="0" sz="2400" u="none" cap="none" strike="noStrike">
              <a:solidFill>
                <a:srgbClr val="FFFFFF"/>
              </a:solidFill>
              <a:latin typeface="Quattrocento Sans"/>
              <a:ea typeface="Quattrocento Sans"/>
              <a:cs typeface="Quattrocento Sans"/>
              <a:sym typeface="Quattrocento Sans"/>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83"/>
          <p:cNvSpPr/>
          <p:nvPr/>
        </p:nvSpPr>
        <p:spPr>
          <a:xfrm>
            <a:off x="1377523" y="376913"/>
            <a:ext cx="634520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MONTGOMERY BUS BOYCOTT</a:t>
            </a:r>
            <a:endParaRPr/>
          </a:p>
        </p:txBody>
      </p:sp>
      <p:pic>
        <p:nvPicPr>
          <p:cNvPr id="1034" name="Google Shape;1034;p83"/>
          <p:cNvPicPr preferRelativeResize="0"/>
          <p:nvPr/>
        </p:nvPicPr>
        <p:blipFill rotWithShape="1">
          <a:blip r:embed="rId3">
            <a:alphaModFix/>
          </a:blip>
          <a:srcRect b="0" l="0" r="0" t="0"/>
          <a:stretch/>
        </p:blipFill>
        <p:spPr>
          <a:xfrm>
            <a:off x="324840" y="1498866"/>
            <a:ext cx="4124173" cy="4137266"/>
          </a:xfrm>
          <a:prstGeom prst="rect">
            <a:avLst/>
          </a:prstGeom>
          <a:noFill/>
          <a:ln>
            <a:noFill/>
          </a:ln>
          <a:effectLst>
            <a:outerShdw blurRad="292100" rotWithShape="0" algn="tl" dir="2700000" dist="139700">
              <a:srgbClr val="333333">
                <a:alpha val="64705"/>
              </a:srgbClr>
            </a:outerShdw>
          </a:effectLst>
        </p:spPr>
      </p:pic>
      <p:sp>
        <p:nvSpPr>
          <p:cNvPr id="1035" name="Google Shape;1035;p83"/>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36" name="Google Shape;1036;p83"/>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1037" name="Google Shape;1037;p83"/>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038" name="Google Shape;1038;p83"/>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1039" name="Google Shape;1039;p83"/>
          <p:cNvSpPr/>
          <p:nvPr/>
        </p:nvSpPr>
        <p:spPr>
          <a:xfrm>
            <a:off x="4686748" y="1156552"/>
            <a:ext cx="4407995" cy="532453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252F66"/>
                </a:solidFill>
                <a:latin typeface="Calibri"/>
                <a:ea typeface="Calibri"/>
                <a:cs typeface="Calibri"/>
                <a:sym typeface="Calibri"/>
              </a:rPr>
              <a:t>Rosa Parks was a civil rights activist in Montgomery, Alabama. On December 1, 1955, she refused to give up her seat on a bus to a white man. She was arrested for violating the law. But she was acting as part of a larger advocacy strategy. Parks herself was a longtime member of the NAACP. And she and other female activists in the area had been planning such action for some time.</a:t>
            </a:r>
            <a:endParaRPr/>
          </a:p>
          <a:p>
            <a:pPr indent="0" lvl="0" marL="0" marR="0" rtl="0" algn="l">
              <a:spcBef>
                <a:spcPts val="0"/>
              </a:spcBef>
              <a:spcAft>
                <a:spcPts val="0"/>
              </a:spcAft>
              <a:buNone/>
            </a:pPr>
            <a:r>
              <a:t/>
            </a:r>
            <a:endParaRPr sz="2000">
              <a:solidFill>
                <a:srgbClr val="252F66"/>
              </a:solidFill>
              <a:latin typeface="Calibri"/>
              <a:ea typeface="Calibri"/>
              <a:cs typeface="Calibri"/>
              <a:sym typeface="Calibri"/>
            </a:endParaRPr>
          </a:p>
          <a:p>
            <a:pPr indent="0" lvl="0" marL="0" marR="0" rtl="0" algn="l">
              <a:spcBef>
                <a:spcPts val="0"/>
              </a:spcBef>
              <a:spcAft>
                <a:spcPts val="0"/>
              </a:spcAft>
              <a:buNone/>
            </a:pPr>
            <a:r>
              <a:rPr lang="en-US" sz="2000">
                <a:solidFill>
                  <a:srgbClr val="252F66"/>
                </a:solidFill>
                <a:latin typeface="Calibri"/>
                <a:ea typeface="Calibri"/>
                <a:cs typeface="Calibri"/>
                <a:sym typeface="Calibri"/>
              </a:rPr>
              <a:t>Parks’s arrest became a galvanizing force for the African American community’s challenge to segregated buses in Montgomery—one of the most segregated cities in the nation. The boycott lasted over a year.</a:t>
            </a:r>
            <a:endParaRPr sz="1800">
              <a:solidFill>
                <a:srgbClr val="252F66"/>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84"/>
          <p:cNvSpPr/>
          <p:nvPr/>
        </p:nvSpPr>
        <p:spPr>
          <a:xfrm>
            <a:off x="592468" y="376913"/>
            <a:ext cx="8373111"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NATIONAL STUDENT-LED SIT-IN MOVEMENT</a:t>
            </a:r>
            <a:endParaRPr/>
          </a:p>
        </p:txBody>
      </p:sp>
      <p:pic>
        <p:nvPicPr>
          <p:cNvPr id="1045" name="Google Shape;1045;p84"/>
          <p:cNvPicPr preferRelativeResize="0"/>
          <p:nvPr/>
        </p:nvPicPr>
        <p:blipFill rotWithShape="1">
          <a:blip r:embed="rId3">
            <a:alphaModFix/>
          </a:blip>
          <a:srcRect b="0" l="0" r="0" t="0"/>
          <a:stretch/>
        </p:blipFill>
        <p:spPr>
          <a:xfrm>
            <a:off x="324840" y="1756234"/>
            <a:ext cx="4602801" cy="3754324"/>
          </a:xfrm>
          <a:prstGeom prst="rect">
            <a:avLst/>
          </a:prstGeom>
          <a:noFill/>
          <a:ln>
            <a:noFill/>
          </a:ln>
          <a:effectLst>
            <a:outerShdw blurRad="292100" rotWithShape="0" algn="tl" dir="2700000" dist="139700">
              <a:srgbClr val="333333">
                <a:alpha val="64705"/>
              </a:srgbClr>
            </a:outerShdw>
          </a:effectLst>
        </p:spPr>
      </p:pic>
      <p:sp>
        <p:nvSpPr>
          <p:cNvPr id="1046" name="Google Shape;1046;p84"/>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47" name="Google Shape;1047;p84"/>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1048" name="Google Shape;1048;p84"/>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049" name="Google Shape;1049;p84"/>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1050" name="Google Shape;1050;p84"/>
          <p:cNvSpPr/>
          <p:nvPr/>
        </p:nvSpPr>
        <p:spPr>
          <a:xfrm>
            <a:off x="5185186" y="1373510"/>
            <a:ext cx="4057676" cy="4524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In 1960, we see the beginning of the student-led sit-in movement in Greensboro, North Carolina. This movement would spread to Nashville, Atlanta, and other major cities.</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As part of a “sit-in,” student activists would enter a segregated public place—like a grocery counter—and sit in the “whites-only” areas.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85"/>
          <p:cNvSpPr/>
          <p:nvPr/>
        </p:nvSpPr>
        <p:spPr>
          <a:xfrm>
            <a:off x="1409796" y="376913"/>
            <a:ext cx="634520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FREEDOM RIDES </a:t>
            </a:r>
            <a:endParaRPr/>
          </a:p>
        </p:txBody>
      </p:sp>
      <p:pic>
        <p:nvPicPr>
          <p:cNvPr id="1056" name="Google Shape;1056;p85"/>
          <p:cNvPicPr preferRelativeResize="0"/>
          <p:nvPr/>
        </p:nvPicPr>
        <p:blipFill rotWithShape="1">
          <a:blip r:embed="rId3">
            <a:alphaModFix/>
          </a:blip>
          <a:srcRect b="0" l="0" r="0" t="0"/>
          <a:stretch/>
        </p:blipFill>
        <p:spPr>
          <a:xfrm>
            <a:off x="420155" y="1318676"/>
            <a:ext cx="3927599" cy="2464243"/>
          </a:xfrm>
          <a:prstGeom prst="rect">
            <a:avLst/>
          </a:prstGeom>
          <a:noFill/>
          <a:ln>
            <a:noFill/>
          </a:ln>
          <a:effectLst>
            <a:outerShdw blurRad="292100" rotWithShape="0" algn="tl" dir="2700000" dist="139700">
              <a:srgbClr val="333333">
                <a:alpha val="64705"/>
              </a:srgbClr>
            </a:outerShdw>
          </a:effectLst>
        </p:spPr>
      </p:pic>
      <p:pic>
        <p:nvPicPr>
          <p:cNvPr id="1057" name="Google Shape;1057;p85"/>
          <p:cNvPicPr preferRelativeResize="0"/>
          <p:nvPr/>
        </p:nvPicPr>
        <p:blipFill rotWithShape="1">
          <a:blip r:embed="rId4">
            <a:alphaModFix/>
          </a:blip>
          <a:srcRect b="0" l="0" r="0" t="0"/>
          <a:stretch/>
        </p:blipFill>
        <p:spPr>
          <a:xfrm>
            <a:off x="420155" y="4061714"/>
            <a:ext cx="3928877" cy="2209994"/>
          </a:xfrm>
          <a:prstGeom prst="rect">
            <a:avLst/>
          </a:prstGeom>
          <a:noFill/>
          <a:ln>
            <a:noFill/>
          </a:ln>
          <a:effectLst>
            <a:outerShdw blurRad="292100" rotWithShape="0" algn="tl" dir="2700000" dist="139700">
              <a:srgbClr val="333333">
                <a:alpha val="64705"/>
              </a:srgbClr>
            </a:outerShdw>
          </a:effectLst>
        </p:spPr>
      </p:pic>
      <p:sp>
        <p:nvSpPr>
          <p:cNvPr id="1058" name="Google Shape;1058;p85"/>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59" name="Google Shape;1059;p85"/>
          <p:cNvPicPr preferRelativeResize="0"/>
          <p:nvPr/>
        </p:nvPicPr>
        <p:blipFill rotWithShape="1">
          <a:blip r:embed="rId5">
            <a:alphaModFix/>
          </a:blip>
          <a:srcRect b="0" l="0" r="0" t="0"/>
          <a:stretch/>
        </p:blipFill>
        <p:spPr>
          <a:xfrm>
            <a:off x="9650983" y="5184477"/>
            <a:ext cx="2385725" cy="1304845"/>
          </a:xfrm>
          <a:prstGeom prst="rect">
            <a:avLst/>
          </a:prstGeom>
          <a:noFill/>
          <a:ln>
            <a:noFill/>
          </a:ln>
        </p:spPr>
      </p:pic>
      <p:sp>
        <p:nvSpPr>
          <p:cNvPr id="1060" name="Google Shape;1060;p85"/>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061" name="Google Shape;1061;p85"/>
          <p:cNvPicPr preferRelativeResize="0"/>
          <p:nvPr/>
        </p:nvPicPr>
        <p:blipFill rotWithShape="1">
          <a:blip r:embed="rId6">
            <a:alphaModFix/>
          </a:blip>
          <a:srcRect b="0" l="0" r="0" t="0"/>
          <a:stretch/>
        </p:blipFill>
        <p:spPr>
          <a:xfrm>
            <a:off x="9857428" y="638523"/>
            <a:ext cx="2009732" cy="1469975"/>
          </a:xfrm>
          <a:prstGeom prst="rect">
            <a:avLst/>
          </a:prstGeom>
          <a:noFill/>
          <a:ln>
            <a:noFill/>
          </a:ln>
        </p:spPr>
      </p:pic>
      <p:sp>
        <p:nvSpPr>
          <p:cNvPr id="1062" name="Google Shape;1062;p85"/>
          <p:cNvSpPr/>
          <p:nvPr/>
        </p:nvSpPr>
        <p:spPr>
          <a:xfrm>
            <a:off x="4851699" y="1318676"/>
            <a:ext cx="4474444" cy="553997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In 1961, the Congress for Racial Equality began to sponsor the Freedom Rides. As part of the Freedom Rides, civil rights advocates boarded interstate buses in the South in mixed racial groups to challenge local laws or customs that enforced segregation in bus seating. The first riders were met with violence in Alabama. The violence against the Freedom Riders bolstered support for the Civil Rights Movement nationally.</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pic>
        <p:nvPicPr>
          <p:cNvPr id="1067" name="Google Shape;1067;p86"/>
          <p:cNvPicPr preferRelativeResize="0"/>
          <p:nvPr/>
        </p:nvPicPr>
        <p:blipFill rotWithShape="1">
          <a:blip r:embed="rId3">
            <a:alphaModFix/>
          </a:blip>
          <a:srcRect b="0" l="0" r="0" t="0"/>
          <a:stretch/>
        </p:blipFill>
        <p:spPr>
          <a:xfrm>
            <a:off x="254386" y="1494264"/>
            <a:ext cx="3468080" cy="4508504"/>
          </a:xfrm>
          <a:prstGeom prst="rect">
            <a:avLst/>
          </a:prstGeom>
          <a:noFill/>
          <a:ln>
            <a:noFill/>
          </a:ln>
          <a:effectLst>
            <a:outerShdw blurRad="292100" rotWithShape="0" algn="tl" dir="2700000" dist="139700">
              <a:srgbClr val="333333">
                <a:alpha val="64705"/>
              </a:srgbClr>
            </a:outerShdw>
          </a:effectLst>
        </p:spPr>
      </p:pic>
      <p:sp>
        <p:nvSpPr>
          <p:cNvPr id="1068" name="Google Shape;1068;p86"/>
          <p:cNvSpPr/>
          <p:nvPr/>
        </p:nvSpPr>
        <p:spPr>
          <a:xfrm>
            <a:off x="2372582" y="271484"/>
            <a:ext cx="519004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JAMES MEREDITH </a:t>
            </a:r>
            <a:endParaRPr/>
          </a:p>
        </p:txBody>
      </p:sp>
      <p:sp>
        <p:nvSpPr>
          <p:cNvPr id="1069" name="Google Shape;1069;p86"/>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70" name="Google Shape;1070;p86"/>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1071" name="Google Shape;1071;p86"/>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072" name="Google Shape;1072;p86"/>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1073" name="Google Shape;1073;p86"/>
          <p:cNvSpPr/>
          <p:nvPr/>
        </p:nvSpPr>
        <p:spPr>
          <a:xfrm>
            <a:off x="4033048" y="1091197"/>
            <a:ext cx="5293095" cy="52629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In 1962, James Meredith forced the integration of the University of Mississippi. The University had denied him admissions twice. But with the support of the NAACP and Medgar Evers, a federal court ruled that Meredith had a right to attend a state school.</a:t>
            </a:r>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The Supreme Court upheld that ruling. Riots broke out, and President Kennedy nationalized the Mississippi National Guard to enforce the Court’s decision. The University eventually enrolled Meredith, and he graduated the following year.</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87"/>
          <p:cNvSpPr/>
          <p:nvPr/>
        </p:nvSpPr>
        <p:spPr>
          <a:xfrm>
            <a:off x="1409796" y="376913"/>
            <a:ext cx="634520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CHILDREN’S MARCH 1963</a:t>
            </a:r>
            <a:endParaRPr/>
          </a:p>
        </p:txBody>
      </p:sp>
      <p:sp>
        <p:nvSpPr>
          <p:cNvPr id="1079" name="Google Shape;1079;p87"/>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80" name="Google Shape;1080;p87"/>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081" name="Google Shape;1081;p87"/>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082" name="Google Shape;1082;p87"/>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pic>
        <p:nvPicPr>
          <p:cNvPr id="1083" name="Google Shape;1083;p87"/>
          <p:cNvPicPr preferRelativeResize="0"/>
          <p:nvPr/>
        </p:nvPicPr>
        <p:blipFill rotWithShape="1">
          <a:blip r:embed="rId5">
            <a:alphaModFix/>
          </a:blip>
          <a:srcRect b="0" l="0" r="0" t="0"/>
          <a:stretch/>
        </p:blipFill>
        <p:spPr>
          <a:xfrm>
            <a:off x="5811277" y="1374162"/>
            <a:ext cx="3605277" cy="2027968"/>
          </a:xfrm>
          <a:prstGeom prst="rect">
            <a:avLst/>
          </a:prstGeom>
          <a:noFill/>
          <a:ln>
            <a:noFill/>
          </a:ln>
        </p:spPr>
      </p:pic>
      <p:pic>
        <p:nvPicPr>
          <p:cNvPr id="1084" name="Google Shape;1084;p87"/>
          <p:cNvPicPr preferRelativeResize="0"/>
          <p:nvPr/>
        </p:nvPicPr>
        <p:blipFill rotWithShape="1">
          <a:blip r:embed="rId6">
            <a:alphaModFix/>
          </a:blip>
          <a:srcRect b="0" l="0" r="0" t="0"/>
          <a:stretch/>
        </p:blipFill>
        <p:spPr>
          <a:xfrm>
            <a:off x="324840" y="1164782"/>
            <a:ext cx="5239752" cy="3493168"/>
          </a:xfrm>
          <a:prstGeom prst="rect">
            <a:avLst/>
          </a:prstGeom>
          <a:noFill/>
          <a:ln>
            <a:noFill/>
          </a:ln>
        </p:spPr>
      </p:pic>
      <p:pic>
        <p:nvPicPr>
          <p:cNvPr id="1085" name="Google Shape;1085;p87"/>
          <p:cNvPicPr preferRelativeResize="0"/>
          <p:nvPr/>
        </p:nvPicPr>
        <p:blipFill rotWithShape="1">
          <a:blip r:embed="rId7">
            <a:alphaModFix/>
          </a:blip>
          <a:srcRect b="0" l="0" r="0" t="0"/>
          <a:stretch/>
        </p:blipFill>
        <p:spPr>
          <a:xfrm>
            <a:off x="5293895" y="4301422"/>
            <a:ext cx="4201796" cy="2512722"/>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9" name="Shape 1089"/>
        <p:cNvGrpSpPr/>
        <p:nvPr/>
      </p:nvGrpSpPr>
      <p:grpSpPr>
        <a:xfrm>
          <a:off x="0" y="0"/>
          <a:ext cx="0" cy="0"/>
          <a:chOff x="0" y="0"/>
          <a:chExt cx="0" cy="0"/>
        </a:xfrm>
      </p:grpSpPr>
      <p:sp>
        <p:nvSpPr>
          <p:cNvPr id="1090" name="Google Shape;1090;p88"/>
          <p:cNvSpPr/>
          <p:nvPr/>
        </p:nvSpPr>
        <p:spPr>
          <a:xfrm>
            <a:off x="191388" y="1297925"/>
            <a:ext cx="853235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002060"/>
              </a:solidFill>
              <a:latin typeface="Quattrocento Sans"/>
              <a:ea typeface="Quattrocento Sans"/>
              <a:cs typeface="Quattrocento Sans"/>
              <a:sym typeface="Quattrocento Sans"/>
            </a:endParaRPr>
          </a:p>
        </p:txBody>
      </p:sp>
      <p:sp>
        <p:nvSpPr>
          <p:cNvPr id="1091" name="Google Shape;1091;p88"/>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92" name="Google Shape;1092;p88"/>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093" name="Google Shape;1093;p88"/>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sp>
        <p:nvSpPr>
          <p:cNvPr id="1094" name="Google Shape;1094;p88"/>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95" name="Google Shape;1095;p88"/>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096" name="Google Shape;1096;p88"/>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097" name="Google Shape;1097;p88"/>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1098" name="Google Shape;1098;p88"/>
          <p:cNvSpPr/>
          <p:nvPr/>
        </p:nvSpPr>
        <p:spPr>
          <a:xfrm>
            <a:off x="4612715" y="1759590"/>
            <a:ext cx="4275063" cy="44319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In 1963, Dr. King published one of his most famous works, </a:t>
            </a:r>
            <a:r>
              <a:rPr i="1" lang="en-US" sz="2400">
                <a:solidFill>
                  <a:srgbClr val="252F66"/>
                </a:solidFill>
                <a:latin typeface="Calibri"/>
                <a:ea typeface="Calibri"/>
                <a:cs typeface="Calibri"/>
                <a:sym typeface="Calibri"/>
              </a:rPr>
              <a:t>Letter from a Birmingham Jail</a:t>
            </a:r>
            <a:r>
              <a:rPr lang="en-US" sz="2400">
                <a:solidFill>
                  <a:srgbClr val="252F66"/>
                </a:solidFill>
                <a:latin typeface="Calibri"/>
                <a:ea typeface="Calibri"/>
                <a:cs typeface="Calibri"/>
                <a:sym typeface="Calibri"/>
              </a:rPr>
              <a:t>, after being arrested for attending a demonstration, which had been barred. King framed his letter as a response to a group of white Southern ministers who had expressed concern about the civil unrest associated with the civil rights demonstrations.</a:t>
            </a:r>
            <a:r>
              <a:rPr lang="en-US" sz="2400">
                <a:solidFill>
                  <a:schemeClr val="dk1"/>
                </a:solidFill>
                <a:latin typeface="Calibri"/>
                <a:ea typeface="Calibri"/>
                <a:cs typeface="Calibri"/>
                <a:sym typeface="Calibri"/>
              </a:rPr>
              <a:t> </a:t>
            </a:r>
            <a:endParaRPr sz="2000">
              <a:solidFill>
                <a:srgbClr val="252F66"/>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099" name="Google Shape;1099;p88"/>
          <p:cNvPicPr preferRelativeResize="0"/>
          <p:nvPr/>
        </p:nvPicPr>
        <p:blipFill rotWithShape="1">
          <a:blip r:embed="rId5">
            <a:alphaModFix/>
          </a:blip>
          <a:srcRect b="0" l="0" r="0" t="0"/>
          <a:stretch/>
        </p:blipFill>
        <p:spPr>
          <a:xfrm>
            <a:off x="600417" y="1511221"/>
            <a:ext cx="3642104" cy="4879851"/>
          </a:xfrm>
          <a:prstGeom prst="rect">
            <a:avLst/>
          </a:prstGeom>
          <a:noFill/>
          <a:ln>
            <a:noFill/>
          </a:ln>
          <a:effectLst>
            <a:outerShdw blurRad="292100" rotWithShape="0" algn="tl" dir="2700000" dist="139700">
              <a:srgbClr val="333333">
                <a:alpha val="64705"/>
              </a:srgbClr>
            </a:outerShdw>
          </a:effectLst>
        </p:spPr>
      </p:pic>
      <p:sp>
        <p:nvSpPr>
          <p:cNvPr id="1100" name="Google Shape;1100;p88"/>
          <p:cNvSpPr/>
          <p:nvPr/>
        </p:nvSpPr>
        <p:spPr>
          <a:xfrm>
            <a:off x="190201" y="5773371"/>
            <a:ext cx="2539507"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Martin Luther King, Jr.</a:t>
            </a:r>
            <a:endParaRPr/>
          </a:p>
        </p:txBody>
      </p:sp>
      <p:sp>
        <p:nvSpPr>
          <p:cNvPr id="1101" name="Google Shape;1101;p88"/>
          <p:cNvSpPr/>
          <p:nvPr/>
        </p:nvSpPr>
        <p:spPr>
          <a:xfrm>
            <a:off x="933235" y="388625"/>
            <a:ext cx="7535098"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LETTER FROM BIRMINGHAM JAIL</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pic>
        <p:nvPicPr>
          <p:cNvPr id="1106" name="Google Shape;1106;p89"/>
          <p:cNvPicPr preferRelativeResize="0"/>
          <p:nvPr/>
        </p:nvPicPr>
        <p:blipFill rotWithShape="1">
          <a:blip r:embed="rId3">
            <a:alphaModFix/>
          </a:blip>
          <a:srcRect b="0" l="0" r="0" t="0"/>
          <a:stretch/>
        </p:blipFill>
        <p:spPr>
          <a:xfrm>
            <a:off x="600417" y="1511221"/>
            <a:ext cx="3642104" cy="4879851"/>
          </a:xfrm>
          <a:prstGeom prst="rect">
            <a:avLst/>
          </a:prstGeom>
          <a:noFill/>
          <a:ln>
            <a:noFill/>
          </a:ln>
          <a:effectLst>
            <a:outerShdw blurRad="292100" rotWithShape="0" algn="tl" dir="2700000" dist="139700">
              <a:srgbClr val="333333">
                <a:alpha val="64705"/>
              </a:srgbClr>
            </a:outerShdw>
          </a:effectLst>
        </p:spPr>
      </p:pic>
      <p:sp>
        <p:nvSpPr>
          <p:cNvPr id="1107" name="Google Shape;1107;p89"/>
          <p:cNvSpPr/>
          <p:nvPr/>
        </p:nvSpPr>
        <p:spPr>
          <a:xfrm>
            <a:off x="191388" y="1297925"/>
            <a:ext cx="853235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002060"/>
              </a:solidFill>
              <a:latin typeface="Quattrocento Sans"/>
              <a:ea typeface="Quattrocento Sans"/>
              <a:cs typeface="Quattrocento Sans"/>
              <a:sym typeface="Quattrocento Sans"/>
            </a:endParaRPr>
          </a:p>
        </p:txBody>
      </p:sp>
      <p:sp>
        <p:nvSpPr>
          <p:cNvPr id="1108" name="Google Shape;1108;p89"/>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09" name="Google Shape;1109;p89"/>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1110" name="Google Shape;1110;p89"/>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sp>
        <p:nvSpPr>
          <p:cNvPr id="1111" name="Google Shape;1111;p89"/>
          <p:cNvSpPr/>
          <p:nvPr/>
        </p:nvSpPr>
        <p:spPr>
          <a:xfrm>
            <a:off x="190201" y="5773371"/>
            <a:ext cx="2539507"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Martin Luther King, Jr.</a:t>
            </a:r>
            <a:endParaRPr/>
          </a:p>
        </p:txBody>
      </p:sp>
      <p:sp>
        <p:nvSpPr>
          <p:cNvPr id="1112" name="Google Shape;1112;p89"/>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13" name="Google Shape;1113;p89"/>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1114" name="Google Shape;1114;p89"/>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115" name="Google Shape;1115;p89"/>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1116" name="Google Shape;1116;p89"/>
          <p:cNvSpPr/>
          <p:nvPr/>
        </p:nvSpPr>
        <p:spPr>
          <a:xfrm>
            <a:off x="4604257" y="1613118"/>
            <a:ext cx="4432739" cy="510909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While many white ministers attacked King’s advocacy in Birmingham as unwise, he explained that he went to Birmingham because injustice was there.</a:t>
            </a:r>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 </a:t>
            </a:r>
            <a:endParaRPr/>
          </a:p>
          <a:p>
            <a:pPr indent="0" lvl="0" marL="0" marR="0" rtl="0" algn="l">
              <a:spcBef>
                <a:spcPts val="0"/>
              </a:spcBef>
              <a:spcAft>
                <a:spcPts val="0"/>
              </a:spcAft>
              <a:buNone/>
            </a:pPr>
            <a:r>
              <a:rPr b="1" lang="en-US" sz="2400">
                <a:solidFill>
                  <a:srgbClr val="252F66"/>
                </a:solidFill>
                <a:latin typeface="Calibri"/>
                <a:ea typeface="Calibri"/>
                <a:cs typeface="Calibri"/>
                <a:sym typeface="Calibri"/>
              </a:rPr>
              <a:t>“We are caught in an inescapable network of mutuality, tied in a single garment of destiny.  Whatever affects one directly, affects all indirectly.”</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t/>
            </a:r>
            <a:endParaRPr sz="2000">
              <a:solidFill>
                <a:srgbClr val="252F66"/>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7" name="Google Shape;1117;p89"/>
          <p:cNvSpPr/>
          <p:nvPr/>
        </p:nvSpPr>
        <p:spPr>
          <a:xfrm>
            <a:off x="933235" y="388625"/>
            <a:ext cx="7535098"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LETTER FROM BIRMINGHAM JAIL</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pic>
        <p:nvPicPr>
          <p:cNvPr id="1122" name="Google Shape;1122;p90"/>
          <p:cNvPicPr preferRelativeResize="0"/>
          <p:nvPr/>
        </p:nvPicPr>
        <p:blipFill rotWithShape="1">
          <a:blip r:embed="rId3">
            <a:alphaModFix/>
          </a:blip>
          <a:srcRect b="0" l="0" r="0" t="0"/>
          <a:stretch/>
        </p:blipFill>
        <p:spPr>
          <a:xfrm>
            <a:off x="600417" y="1511221"/>
            <a:ext cx="3642104" cy="4879851"/>
          </a:xfrm>
          <a:prstGeom prst="rect">
            <a:avLst/>
          </a:prstGeom>
          <a:noFill/>
          <a:ln>
            <a:noFill/>
          </a:ln>
          <a:effectLst>
            <a:outerShdw blurRad="292100" rotWithShape="0" algn="tl" dir="2700000" dist="139700">
              <a:srgbClr val="333333">
                <a:alpha val="64705"/>
              </a:srgbClr>
            </a:outerShdw>
          </a:effectLst>
        </p:spPr>
      </p:pic>
      <p:sp>
        <p:nvSpPr>
          <p:cNvPr id="1123" name="Google Shape;1123;p90"/>
          <p:cNvSpPr/>
          <p:nvPr/>
        </p:nvSpPr>
        <p:spPr>
          <a:xfrm>
            <a:off x="191388" y="1297925"/>
            <a:ext cx="853235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002060"/>
              </a:solidFill>
              <a:latin typeface="Quattrocento Sans"/>
              <a:ea typeface="Quattrocento Sans"/>
              <a:cs typeface="Quattrocento Sans"/>
              <a:sym typeface="Quattrocento Sans"/>
            </a:endParaRPr>
          </a:p>
        </p:txBody>
      </p:sp>
      <p:sp>
        <p:nvSpPr>
          <p:cNvPr id="1124" name="Google Shape;1124;p90"/>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25" name="Google Shape;1125;p90"/>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1126" name="Google Shape;1126;p90"/>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sp>
        <p:nvSpPr>
          <p:cNvPr id="1127" name="Google Shape;1127;p90"/>
          <p:cNvSpPr/>
          <p:nvPr/>
        </p:nvSpPr>
        <p:spPr>
          <a:xfrm>
            <a:off x="190201" y="5773371"/>
            <a:ext cx="2539507"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Martin Luther King, Jr.</a:t>
            </a:r>
            <a:endParaRPr/>
          </a:p>
        </p:txBody>
      </p:sp>
      <p:sp>
        <p:nvSpPr>
          <p:cNvPr id="1128" name="Google Shape;1128;p90"/>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29" name="Google Shape;1129;p90"/>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1130" name="Google Shape;1130;p90"/>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131" name="Google Shape;1131;p90"/>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1132" name="Google Shape;1132;p90"/>
          <p:cNvSpPr/>
          <p:nvPr/>
        </p:nvSpPr>
        <p:spPr>
          <a:xfrm>
            <a:off x="4552140" y="2473819"/>
            <a:ext cx="4432739" cy="25853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52F66"/>
                </a:solidFill>
                <a:latin typeface="Calibri"/>
                <a:ea typeface="Calibri"/>
                <a:cs typeface="Calibri"/>
                <a:sym typeface="Calibri"/>
              </a:rPr>
              <a:t>“We have waited for more than 340 years for our constitutional and God-given rights. . . . Perhaps it is easy for those who have never felt the stinging darts of segregation to say, ‘Wait.’” </a:t>
            </a:r>
            <a:endParaRPr b="1" sz="2000">
              <a:solidFill>
                <a:srgbClr val="252F66"/>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33" name="Google Shape;1133;p90"/>
          <p:cNvSpPr/>
          <p:nvPr/>
        </p:nvSpPr>
        <p:spPr>
          <a:xfrm>
            <a:off x="933235" y="388625"/>
            <a:ext cx="7535098"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LETTER FROM BIRMINGHAM JAIL</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sp>
        <p:nvSpPr>
          <p:cNvPr id="1138" name="Google Shape;1138;p91"/>
          <p:cNvSpPr/>
          <p:nvPr/>
        </p:nvSpPr>
        <p:spPr>
          <a:xfrm>
            <a:off x="191388" y="1297925"/>
            <a:ext cx="853235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002060"/>
              </a:solidFill>
              <a:latin typeface="Quattrocento Sans"/>
              <a:ea typeface="Quattrocento Sans"/>
              <a:cs typeface="Quattrocento Sans"/>
              <a:sym typeface="Quattrocento Sans"/>
            </a:endParaRPr>
          </a:p>
        </p:txBody>
      </p:sp>
      <p:sp>
        <p:nvSpPr>
          <p:cNvPr id="1139" name="Google Shape;1139;p91"/>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40" name="Google Shape;1140;p91"/>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141" name="Google Shape;1141;p91"/>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sp>
        <p:nvSpPr>
          <p:cNvPr id="1142" name="Google Shape;1142;p91"/>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43" name="Google Shape;1143;p91"/>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144" name="Google Shape;1144;p91"/>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145" name="Google Shape;1145;p91"/>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1146" name="Google Shape;1146;p91"/>
          <p:cNvSpPr/>
          <p:nvPr/>
        </p:nvSpPr>
        <p:spPr>
          <a:xfrm>
            <a:off x="677829" y="1373510"/>
            <a:ext cx="8045911" cy="517064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The white ministers criticize the Civil Rights Movement with breaking the laws. They ask how civil rights leaders can ask others to follow Brown while we break laws ourselves.  </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King concedes that this is a legitimate concern. But it turns on the fact that some laws are just and some are unjust. King says that we should follow the just ones.  But we have a moral obligation to disobey unjust laws.</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But for King, if you break an unjust law, you must do so openly, lovingly, and with a willingness to accept the penalty. This is the highest respect for the law.</a:t>
            </a:r>
            <a:endParaRPr/>
          </a:p>
          <a:p>
            <a:pPr indent="0" lvl="0" marL="0" marR="0" rtl="0" algn="l">
              <a:spcBef>
                <a:spcPts val="0"/>
              </a:spcBef>
              <a:spcAft>
                <a:spcPts val="0"/>
              </a:spcAft>
              <a:buNone/>
            </a:pPr>
            <a:r>
              <a:t/>
            </a:r>
            <a:endParaRPr b="1" sz="2400">
              <a:solidFill>
                <a:srgbClr val="252F66"/>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47" name="Google Shape;1147;p91"/>
          <p:cNvSpPr/>
          <p:nvPr/>
        </p:nvSpPr>
        <p:spPr>
          <a:xfrm>
            <a:off x="933235" y="388625"/>
            <a:ext cx="7535098"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LETTER FROM BIRMINGHAM JAIL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0"/>
          <p:cNvSpPr/>
          <p:nvPr/>
        </p:nvSpPr>
        <p:spPr>
          <a:xfrm>
            <a:off x="1624735" y="262062"/>
            <a:ext cx="5665658"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NAACP</a:t>
            </a:r>
            <a:endParaRPr/>
          </a:p>
        </p:txBody>
      </p:sp>
      <p:sp>
        <p:nvSpPr>
          <p:cNvPr id="191" name="Google Shape;191;p20"/>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92" name="Google Shape;192;p20"/>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93" name="Google Shape;193;p20"/>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94" name="Google Shape;194;p20"/>
          <p:cNvPicPr preferRelativeResize="0"/>
          <p:nvPr/>
        </p:nvPicPr>
        <p:blipFill rotWithShape="1">
          <a:blip r:embed="rId4">
            <a:alphaModFix/>
          </a:blip>
          <a:srcRect b="0" l="0" r="0" t="0"/>
          <a:stretch/>
        </p:blipFill>
        <p:spPr>
          <a:xfrm>
            <a:off x="812463" y="1045166"/>
            <a:ext cx="3668568" cy="5444156"/>
          </a:xfrm>
          <a:prstGeom prst="rect">
            <a:avLst/>
          </a:prstGeom>
          <a:noFill/>
          <a:ln>
            <a:noFill/>
          </a:ln>
          <a:effectLst>
            <a:outerShdw blurRad="292100" rotWithShape="0" algn="tl" dir="2700000" dist="139700">
              <a:srgbClr val="333333">
                <a:alpha val="64705"/>
              </a:srgbClr>
            </a:outerShdw>
          </a:effectLst>
        </p:spPr>
      </p:pic>
      <p:sp>
        <p:nvSpPr>
          <p:cNvPr id="195" name="Google Shape;195;p20"/>
          <p:cNvSpPr/>
          <p:nvPr/>
        </p:nvSpPr>
        <p:spPr>
          <a:xfrm>
            <a:off x="251998" y="5397335"/>
            <a:ext cx="3940861" cy="46166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FFFFF"/>
                </a:solidFill>
                <a:latin typeface="Quattrocento Sans"/>
                <a:ea typeface="Quattrocento Sans"/>
                <a:cs typeface="Quattrocento Sans"/>
                <a:sym typeface="Quattrocento Sans"/>
              </a:rPr>
              <a:t>Mary White Ovington</a:t>
            </a:r>
            <a:endParaRPr/>
          </a:p>
        </p:txBody>
      </p:sp>
      <p:sp>
        <p:nvSpPr>
          <p:cNvPr id="196" name="Google Shape;196;p20"/>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97" name="Google Shape;197;p20"/>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98" name="Google Shape;198;p20"/>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99" name="Google Shape;199;p20"/>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200" name="Google Shape;200;p20"/>
          <p:cNvSpPr/>
          <p:nvPr/>
        </p:nvSpPr>
        <p:spPr>
          <a:xfrm>
            <a:off x="5171787" y="2736502"/>
            <a:ext cx="3808207"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Suffragist. Journalist.</a:t>
            </a:r>
            <a:br>
              <a:rPr lang="en-US" sz="2400">
                <a:solidFill>
                  <a:srgbClr val="252F66"/>
                </a:solidFill>
                <a:latin typeface="Calibri"/>
                <a:ea typeface="Calibri"/>
                <a:cs typeface="Calibri"/>
                <a:sym typeface="Calibri"/>
              </a:rPr>
            </a:br>
            <a:r>
              <a:rPr lang="en-US" sz="2400">
                <a:solidFill>
                  <a:srgbClr val="252F66"/>
                </a:solidFill>
                <a:latin typeface="Calibri"/>
                <a:ea typeface="Calibri"/>
                <a:cs typeface="Calibri"/>
                <a:sym typeface="Calibri"/>
              </a:rPr>
              <a:t>Co-Founder of the NAACP.</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1" name="Shape 1151"/>
        <p:cNvGrpSpPr/>
        <p:nvPr/>
      </p:nvGrpSpPr>
      <p:grpSpPr>
        <a:xfrm>
          <a:off x="0" y="0"/>
          <a:ext cx="0" cy="0"/>
          <a:chOff x="0" y="0"/>
          <a:chExt cx="0" cy="0"/>
        </a:xfrm>
      </p:grpSpPr>
      <p:sp>
        <p:nvSpPr>
          <p:cNvPr id="1152" name="Google Shape;1152;p92"/>
          <p:cNvSpPr/>
          <p:nvPr/>
        </p:nvSpPr>
        <p:spPr>
          <a:xfrm>
            <a:off x="191388" y="1297925"/>
            <a:ext cx="853235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002060"/>
              </a:solidFill>
              <a:latin typeface="Quattrocento Sans"/>
              <a:ea typeface="Quattrocento Sans"/>
              <a:cs typeface="Quattrocento Sans"/>
              <a:sym typeface="Quattrocento Sans"/>
            </a:endParaRPr>
          </a:p>
        </p:txBody>
      </p:sp>
      <p:sp>
        <p:nvSpPr>
          <p:cNvPr id="1153" name="Google Shape;1153;p92"/>
          <p:cNvSpPr/>
          <p:nvPr/>
        </p:nvSpPr>
        <p:spPr>
          <a:xfrm>
            <a:off x="933235" y="388625"/>
            <a:ext cx="7535098"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LETTER FROM BIRMINGHAM JAIL</a:t>
            </a:r>
            <a:endParaRPr/>
          </a:p>
        </p:txBody>
      </p:sp>
      <p:sp>
        <p:nvSpPr>
          <p:cNvPr id="1154" name="Google Shape;1154;p92"/>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55" name="Google Shape;1155;p92"/>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156" name="Google Shape;1156;p92"/>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sp>
        <p:nvSpPr>
          <p:cNvPr id="1157" name="Google Shape;1157;p92"/>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58" name="Google Shape;1158;p92"/>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159" name="Google Shape;1159;p92"/>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160" name="Google Shape;1160;p92"/>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1161" name="Google Shape;1161;p92"/>
          <p:cNvSpPr/>
          <p:nvPr/>
        </p:nvSpPr>
        <p:spPr>
          <a:xfrm>
            <a:off x="677829" y="1582340"/>
            <a:ext cx="8045911" cy="369331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52F66"/>
                </a:solidFill>
                <a:latin typeface="Calibri"/>
                <a:ea typeface="Calibri"/>
                <a:cs typeface="Calibri"/>
                <a:sym typeface="Calibri"/>
              </a:rPr>
              <a:t>“One day the South will recognize its real heroes. . . . One day the South will know that when these disinherited children of God sat down at lunch counters, they were in reality standing up for what is best in the American dream and for the most sacred values in our Judaeo Christian heritage, thereby bringing our nation back to those great wells of democracy which were dug deep by the founding fathers in their formulation of the Constitution and the </a:t>
            </a:r>
            <a:r>
              <a:rPr b="1" lang="en-US" sz="2400">
                <a:solidFill>
                  <a:srgbClr val="FF0000"/>
                </a:solidFill>
                <a:latin typeface="Calibri"/>
                <a:ea typeface="Calibri"/>
                <a:cs typeface="Calibri"/>
                <a:sym typeface="Calibri"/>
              </a:rPr>
              <a:t>Declaration of Independence.”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2" name="Google Shape;1162;p92"/>
          <p:cNvSpPr/>
          <p:nvPr/>
        </p:nvSpPr>
        <p:spPr>
          <a:xfrm>
            <a:off x="677829" y="5484490"/>
            <a:ext cx="4024960" cy="46166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Martin Luther King, Jr.</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6" name="Shape 1166"/>
        <p:cNvGrpSpPr/>
        <p:nvPr/>
      </p:nvGrpSpPr>
      <p:grpSpPr>
        <a:xfrm>
          <a:off x="0" y="0"/>
          <a:ext cx="0" cy="0"/>
          <a:chOff x="0" y="0"/>
          <a:chExt cx="0" cy="0"/>
        </a:xfrm>
      </p:grpSpPr>
      <p:sp>
        <p:nvSpPr>
          <p:cNvPr id="1167" name="Google Shape;1167;p93"/>
          <p:cNvSpPr/>
          <p:nvPr/>
        </p:nvSpPr>
        <p:spPr>
          <a:xfrm>
            <a:off x="1377523" y="656793"/>
            <a:ext cx="634520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1963 MARCH ON WASHINGTON </a:t>
            </a:r>
            <a:endParaRPr/>
          </a:p>
        </p:txBody>
      </p:sp>
      <p:pic>
        <p:nvPicPr>
          <p:cNvPr id="1168" name="Google Shape;1168;p93"/>
          <p:cNvPicPr preferRelativeResize="0"/>
          <p:nvPr/>
        </p:nvPicPr>
        <p:blipFill rotWithShape="1">
          <a:blip r:embed="rId3">
            <a:alphaModFix/>
          </a:blip>
          <a:srcRect b="0" l="0" r="0" t="0"/>
          <a:stretch/>
        </p:blipFill>
        <p:spPr>
          <a:xfrm>
            <a:off x="671456" y="1615741"/>
            <a:ext cx="8080117" cy="4585466"/>
          </a:xfrm>
          <a:prstGeom prst="rect">
            <a:avLst/>
          </a:prstGeom>
          <a:noFill/>
          <a:ln>
            <a:noFill/>
          </a:ln>
          <a:effectLst>
            <a:outerShdw blurRad="292100" rotWithShape="0" algn="tl" dir="2700000" dist="139700">
              <a:srgbClr val="333333">
                <a:alpha val="64705"/>
              </a:srgbClr>
            </a:outerShdw>
          </a:effectLst>
        </p:spPr>
      </p:pic>
      <p:sp>
        <p:nvSpPr>
          <p:cNvPr id="1169" name="Google Shape;1169;p93"/>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70" name="Google Shape;1170;p93"/>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1171" name="Google Shape;1171;p93"/>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172" name="Google Shape;1172;p93"/>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94"/>
          <p:cNvSpPr/>
          <p:nvPr/>
        </p:nvSpPr>
        <p:spPr>
          <a:xfrm>
            <a:off x="1648845" y="528659"/>
            <a:ext cx="5734859"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“I HAVE A DREAM” SPEECH </a:t>
            </a:r>
            <a:endParaRPr/>
          </a:p>
        </p:txBody>
      </p:sp>
      <p:pic>
        <p:nvPicPr>
          <p:cNvPr id="1178" name="Google Shape;1178;p94"/>
          <p:cNvPicPr preferRelativeResize="0"/>
          <p:nvPr/>
        </p:nvPicPr>
        <p:blipFill rotWithShape="1">
          <a:blip r:embed="rId3">
            <a:alphaModFix/>
          </a:blip>
          <a:srcRect b="0" l="0" r="0" t="0"/>
          <a:stretch/>
        </p:blipFill>
        <p:spPr>
          <a:xfrm>
            <a:off x="1233077" y="1326135"/>
            <a:ext cx="6566394" cy="5207971"/>
          </a:xfrm>
          <a:prstGeom prst="rect">
            <a:avLst/>
          </a:prstGeom>
          <a:noFill/>
          <a:ln>
            <a:noFill/>
          </a:ln>
        </p:spPr>
      </p:pic>
      <p:sp>
        <p:nvSpPr>
          <p:cNvPr id="1179" name="Google Shape;1179;p94"/>
          <p:cNvSpPr/>
          <p:nvPr/>
        </p:nvSpPr>
        <p:spPr>
          <a:xfrm>
            <a:off x="535946" y="5606066"/>
            <a:ext cx="3659537" cy="46166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Martin Luther King, Jr.</a:t>
            </a:r>
            <a:endParaRPr/>
          </a:p>
        </p:txBody>
      </p:sp>
      <p:sp>
        <p:nvSpPr>
          <p:cNvPr id="1180" name="Google Shape;1180;p94"/>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81" name="Google Shape;1181;p94"/>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1182" name="Google Shape;1182;p94"/>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183" name="Google Shape;1183;p94"/>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sp>
        <p:nvSpPr>
          <p:cNvPr id="1188" name="Google Shape;1188;p95"/>
          <p:cNvSpPr/>
          <p:nvPr/>
        </p:nvSpPr>
        <p:spPr>
          <a:xfrm>
            <a:off x="1648845" y="528659"/>
            <a:ext cx="5734859"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“I HAVE A DREAM” SPEECH </a:t>
            </a:r>
            <a:endParaRPr/>
          </a:p>
        </p:txBody>
      </p:sp>
      <p:sp>
        <p:nvSpPr>
          <p:cNvPr id="1189" name="Google Shape;1189;p95"/>
          <p:cNvSpPr/>
          <p:nvPr/>
        </p:nvSpPr>
        <p:spPr>
          <a:xfrm>
            <a:off x="535946" y="5882971"/>
            <a:ext cx="3659537" cy="46166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Martin Luther King, Jr.</a:t>
            </a:r>
            <a:endParaRPr/>
          </a:p>
        </p:txBody>
      </p:sp>
      <p:sp>
        <p:nvSpPr>
          <p:cNvPr id="1190" name="Google Shape;1190;p95"/>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91" name="Google Shape;1191;p95"/>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192" name="Google Shape;1192;p95"/>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193" name="Google Shape;1193;p95"/>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1194" name="Google Shape;1194;p95"/>
          <p:cNvSpPr/>
          <p:nvPr/>
        </p:nvSpPr>
        <p:spPr>
          <a:xfrm>
            <a:off x="535946" y="1389933"/>
            <a:ext cx="8608054"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52F66"/>
                </a:solidFill>
                <a:latin typeface="Calibri"/>
                <a:ea typeface="Calibri"/>
                <a:cs typeface="Calibri"/>
                <a:sym typeface="Calibri"/>
              </a:rPr>
              <a:t>“In a sense we’ve come to our nation’s capital to cash a check.  When the architects of our Republic wrote the magnificent words of the Constitution and the Declaration of Independence, they were signing a promissory note to which every American was to fall heir.  This note was a promise that all men—yes, black men as well as white men—would be guaranteed the unalienable rights of life, liberty, and the pursuit of happiness.  It is obvious today that America has defaulted on this promissory note insofar as her citizens of color are concerned.  Instead of honoring this sacred obligation, America has given the Negro people a bad check; a check which has come back marked ‘insufficient funds.’”</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pic>
        <p:nvPicPr>
          <p:cNvPr id="1199" name="Google Shape;1199;p96"/>
          <p:cNvPicPr preferRelativeResize="0"/>
          <p:nvPr/>
        </p:nvPicPr>
        <p:blipFill rotWithShape="1">
          <a:blip r:embed="rId3">
            <a:alphaModFix/>
          </a:blip>
          <a:srcRect b="0" l="10662" r="7766" t="0"/>
          <a:stretch/>
        </p:blipFill>
        <p:spPr>
          <a:xfrm>
            <a:off x="408121" y="1597867"/>
            <a:ext cx="4553414" cy="4426415"/>
          </a:xfrm>
          <a:prstGeom prst="rect">
            <a:avLst/>
          </a:prstGeom>
          <a:noFill/>
          <a:ln>
            <a:noFill/>
          </a:ln>
          <a:effectLst>
            <a:outerShdw blurRad="292100" rotWithShape="0" algn="tl" dir="2700000" dist="139700">
              <a:srgbClr val="333333">
                <a:alpha val="64705"/>
              </a:srgbClr>
            </a:outerShdw>
          </a:effectLst>
        </p:spPr>
      </p:pic>
      <p:sp>
        <p:nvSpPr>
          <p:cNvPr id="1200" name="Google Shape;1200;p96"/>
          <p:cNvSpPr/>
          <p:nvPr/>
        </p:nvSpPr>
        <p:spPr>
          <a:xfrm>
            <a:off x="1648845" y="528659"/>
            <a:ext cx="5734859"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“I HAVE A DREAM” SPEECH </a:t>
            </a:r>
            <a:endParaRPr/>
          </a:p>
        </p:txBody>
      </p:sp>
      <p:sp>
        <p:nvSpPr>
          <p:cNvPr id="1201" name="Google Shape;1201;p96"/>
          <p:cNvSpPr/>
          <p:nvPr/>
        </p:nvSpPr>
        <p:spPr>
          <a:xfrm>
            <a:off x="252829" y="5658325"/>
            <a:ext cx="2368619"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Martin Luther King, Jr.</a:t>
            </a:r>
            <a:endParaRPr/>
          </a:p>
        </p:txBody>
      </p:sp>
      <p:sp>
        <p:nvSpPr>
          <p:cNvPr id="1202" name="Google Shape;1202;p96"/>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03" name="Google Shape;1203;p96"/>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1204" name="Google Shape;1204;p96"/>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205" name="Google Shape;1205;p96"/>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1206" name="Google Shape;1206;p96"/>
          <p:cNvSpPr/>
          <p:nvPr/>
        </p:nvSpPr>
        <p:spPr>
          <a:xfrm>
            <a:off x="5181577" y="1681915"/>
            <a:ext cx="3948055"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52F66"/>
                </a:solidFill>
                <a:latin typeface="Calibri"/>
                <a:ea typeface="Calibri"/>
                <a:cs typeface="Calibri"/>
                <a:sym typeface="Calibri"/>
              </a:rPr>
              <a:t>“But we refuse to believe that the bank of justice is bankrupt.  We refuse to believe that there are insufficient funds in the great vaults of opportunity of this nation.  So, we have come to cash this check—a check that will give us upon demand the riches of freedom and the security of justice.”</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pic>
        <p:nvPicPr>
          <p:cNvPr id="1211" name="Google Shape;1211;p97"/>
          <p:cNvPicPr preferRelativeResize="0"/>
          <p:nvPr/>
        </p:nvPicPr>
        <p:blipFill rotWithShape="1">
          <a:blip r:embed="rId3">
            <a:alphaModFix/>
          </a:blip>
          <a:srcRect b="0" l="10662" r="7766" t="0"/>
          <a:stretch/>
        </p:blipFill>
        <p:spPr>
          <a:xfrm>
            <a:off x="408121" y="1597867"/>
            <a:ext cx="4553414" cy="4426415"/>
          </a:xfrm>
          <a:prstGeom prst="rect">
            <a:avLst/>
          </a:prstGeom>
          <a:noFill/>
          <a:ln>
            <a:noFill/>
          </a:ln>
          <a:effectLst>
            <a:outerShdw blurRad="292100" rotWithShape="0" algn="tl" dir="2700000" dist="139700">
              <a:srgbClr val="333333">
                <a:alpha val="64705"/>
              </a:srgbClr>
            </a:outerShdw>
          </a:effectLst>
        </p:spPr>
      </p:pic>
      <p:sp>
        <p:nvSpPr>
          <p:cNvPr id="1212" name="Google Shape;1212;p97"/>
          <p:cNvSpPr/>
          <p:nvPr/>
        </p:nvSpPr>
        <p:spPr>
          <a:xfrm>
            <a:off x="1648845" y="528659"/>
            <a:ext cx="5734859"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“I HAVE A DREAM” SPEECH </a:t>
            </a:r>
            <a:endParaRPr/>
          </a:p>
        </p:txBody>
      </p:sp>
      <p:sp>
        <p:nvSpPr>
          <p:cNvPr id="1213" name="Google Shape;1213;p97"/>
          <p:cNvSpPr/>
          <p:nvPr/>
        </p:nvSpPr>
        <p:spPr>
          <a:xfrm>
            <a:off x="252829" y="5658325"/>
            <a:ext cx="2368619"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Martin Luther King, Jr.</a:t>
            </a:r>
            <a:endParaRPr/>
          </a:p>
        </p:txBody>
      </p:sp>
      <p:sp>
        <p:nvSpPr>
          <p:cNvPr id="1214" name="Google Shape;1214;p97"/>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15" name="Google Shape;1215;p97"/>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1216" name="Google Shape;1216;p97"/>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217" name="Google Shape;1217;p97"/>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1218" name="Google Shape;1218;p97"/>
          <p:cNvSpPr/>
          <p:nvPr/>
        </p:nvSpPr>
        <p:spPr>
          <a:xfrm>
            <a:off x="5254586" y="2408552"/>
            <a:ext cx="3948055"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52F66"/>
                </a:solidFill>
                <a:latin typeface="Calibri"/>
                <a:ea typeface="Calibri"/>
                <a:cs typeface="Calibri"/>
                <a:sym typeface="Calibri"/>
              </a:rPr>
              <a:t>“No, no, we are not satisfied, and we will not be satisfied until justice rolls down like water and righteousness like a mighty stream.”</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pic>
        <p:nvPicPr>
          <p:cNvPr id="1223" name="Google Shape;1223;p98"/>
          <p:cNvPicPr preferRelativeResize="0"/>
          <p:nvPr/>
        </p:nvPicPr>
        <p:blipFill rotWithShape="1">
          <a:blip r:embed="rId3">
            <a:alphaModFix/>
          </a:blip>
          <a:srcRect b="0" l="10662" r="7766" t="0"/>
          <a:stretch/>
        </p:blipFill>
        <p:spPr>
          <a:xfrm>
            <a:off x="408121" y="1597867"/>
            <a:ext cx="4553414" cy="4426415"/>
          </a:xfrm>
          <a:prstGeom prst="rect">
            <a:avLst/>
          </a:prstGeom>
          <a:noFill/>
          <a:ln>
            <a:noFill/>
          </a:ln>
          <a:effectLst>
            <a:outerShdw blurRad="292100" rotWithShape="0" algn="tl" dir="2700000" dist="139700">
              <a:srgbClr val="333333">
                <a:alpha val="64705"/>
              </a:srgbClr>
            </a:outerShdw>
          </a:effectLst>
        </p:spPr>
      </p:pic>
      <p:sp>
        <p:nvSpPr>
          <p:cNvPr id="1224" name="Google Shape;1224;p98"/>
          <p:cNvSpPr/>
          <p:nvPr/>
        </p:nvSpPr>
        <p:spPr>
          <a:xfrm>
            <a:off x="1648845" y="528659"/>
            <a:ext cx="5734859"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“I HAVE A DREAM” SPEECH </a:t>
            </a:r>
            <a:endParaRPr/>
          </a:p>
        </p:txBody>
      </p:sp>
      <p:sp>
        <p:nvSpPr>
          <p:cNvPr id="1225" name="Google Shape;1225;p98"/>
          <p:cNvSpPr/>
          <p:nvPr/>
        </p:nvSpPr>
        <p:spPr>
          <a:xfrm>
            <a:off x="252829" y="5658325"/>
            <a:ext cx="2368619"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Martin Luther King, Jr.</a:t>
            </a:r>
            <a:endParaRPr/>
          </a:p>
        </p:txBody>
      </p:sp>
      <p:sp>
        <p:nvSpPr>
          <p:cNvPr id="1226" name="Google Shape;1226;p98"/>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27" name="Google Shape;1227;p98"/>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1228" name="Google Shape;1228;p98"/>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229" name="Google Shape;1229;p98"/>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1230" name="Google Shape;1230;p98"/>
          <p:cNvSpPr/>
          <p:nvPr/>
        </p:nvSpPr>
        <p:spPr>
          <a:xfrm>
            <a:off x="5294807" y="1597867"/>
            <a:ext cx="3948055" cy="4524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52F66"/>
                </a:solidFill>
                <a:latin typeface="Calibri"/>
                <a:ea typeface="Calibri"/>
                <a:cs typeface="Calibri"/>
                <a:sym typeface="Calibri"/>
              </a:rPr>
              <a:t>“I say to you today, my friends, though, even though we face the difficulties of today and tomorrow, I still have a dream.  It is a dream deeply rooted in the American dream.  I have a dream that one day this nation will rise up and live out the true meaning of its creed.”  [QUOTES DECLARATION.]</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pic>
        <p:nvPicPr>
          <p:cNvPr id="1235" name="Google Shape;1235;p99"/>
          <p:cNvPicPr preferRelativeResize="0"/>
          <p:nvPr/>
        </p:nvPicPr>
        <p:blipFill rotWithShape="1">
          <a:blip r:embed="rId3">
            <a:alphaModFix/>
          </a:blip>
          <a:srcRect b="0" l="10662" r="7766" t="0"/>
          <a:stretch/>
        </p:blipFill>
        <p:spPr>
          <a:xfrm>
            <a:off x="408121" y="1597867"/>
            <a:ext cx="4553414" cy="4426415"/>
          </a:xfrm>
          <a:prstGeom prst="rect">
            <a:avLst/>
          </a:prstGeom>
          <a:noFill/>
          <a:ln>
            <a:noFill/>
          </a:ln>
          <a:effectLst>
            <a:outerShdw blurRad="292100" rotWithShape="0" algn="tl" dir="2700000" dist="139700">
              <a:srgbClr val="333333">
                <a:alpha val="64705"/>
              </a:srgbClr>
            </a:outerShdw>
          </a:effectLst>
        </p:spPr>
      </p:pic>
      <p:sp>
        <p:nvSpPr>
          <p:cNvPr id="1236" name="Google Shape;1236;p99"/>
          <p:cNvSpPr/>
          <p:nvPr/>
        </p:nvSpPr>
        <p:spPr>
          <a:xfrm>
            <a:off x="1648845" y="528659"/>
            <a:ext cx="5734859"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“I HAVE A DREAM” SPEECH </a:t>
            </a:r>
            <a:endParaRPr/>
          </a:p>
        </p:txBody>
      </p:sp>
      <p:sp>
        <p:nvSpPr>
          <p:cNvPr id="1237" name="Google Shape;1237;p99"/>
          <p:cNvSpPr/>
          <p:nvPr/>
        </p:nvSpPr>
        <p:spPr>
          <a:xfrm>
            <a:off x="252829" y="5658325"/>
            <a:ext cx="2368619"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FFFF"/>
                </a:solidFill>
                <a:latin typeface="Quattrocento Sans"/>
                <a:ea typeface="Quattrocento Sans"/>
                <a:cs typeface="Quattrocento Sans"/>
                <a:sym typeface="Quattrocento Sans"/>
              </a:rPr>
              <a:t>Martin Luther King, Jr.</a:t>
            </a:r>
            <a:endParaRPr/>
          </a:p>
        </p:txBody>
      </p:sp>
      <p:sp>
        <p:nvSpPr>
          <p:cNvPr id="1238" name="Google Shape;1238;p99"/>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39" name="Google Shape;1239;p99"/>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1240" name="Google Shape;1240;p99"/>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241" name="Google Shape;1241;p99"/>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1242" name="Google Shape;1242;p99"/>
          <p:cNvSpPr/>
          <p:nvPr/>
        </p:nvSpPr>
        <p:spPr>
          <a:xfrm>
            <a:off x="5323271" y="2108498"/>
            <a:ext cx="3948055"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52F66"/>
                </a:solidFill>
                <a:latin typeface="Calibri"/>
                <a:ea typeface="Calibri"/>
                <a:cs typeface="Calibri"/>
                <a:sym typeface="Calibri"/>
              </a:rPr>
              <a:t>“With this faith we will be able to work together, to pray together, to struggle together, to go to jail together, to stand up for freedom together, knowing that we will be free one day.”</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p100"/>
          <p:cNvSpPr/>
          <p:nvPr/>
        </p:nvSpPr>
        <p:spPr>
          <a:xfrm>
            <a:off x="1418591" y="562494"/>
            <a:ext cx="634520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CIVIL RIGHTS ACT OF 1964</a:t>
            </a:r>
            <a:endParaRPr/>
          </a:p>
        </p:txBody>
      </p:sp>
      <p:pic>
        <p:nvPicPr>
          <p:cNvPr id="1248" name="Google Shape;1248;p100"/>
          <p:cNvPicPr preferRelativeResize="0"/>
          <p:nvPr/>
        </p:nvPicPr>
        <p:blipFill rotWithShape="1">
          <a:blip r:embed="rId3">
            <a:alphaModFix/>
          </a:blip>
          <a:srcRect b="0" l="0" r="0" t="0"/>
          <a:stretch/>
        </p:blipFill>
        <p:spPr>
          <a:xfrm>
            <a:off x="408120" y="1503180"/>
            <a:ext cx="4201007" cy="3864885"/>
          </a:xfrm>
          <a:prstGeom prst="rect">
            <a:avLst/>
          </a:prstGeom>
          <a:noFill/>
          <a:ln>
            <a:noFill/>
          </a:ln>
          <a:effectLst>
            <a:outerShdw blurRad="292100" rotWithShape="0" algn="tl" dir="2700000" dist="139700">
              <a:srgbClr val="333333">
                <a:alpha val="64705"/>
              </a:srgbClr>
            </a:outerShdw>
          </a:effectLst>
        </p:spPr>
      </p:pic>
      <p:sp>
        <p:nvSpPr>
          <p:cNvPr id="1249" name="Google Shape;1249;p100"/>
          <p:cNvSpPr/>
          <p:nvPr/>
        </p:nvSpPr>
        <p:spPr>
          <a:xfrm>
            <a:off x="155292" y="5169336"/>
            <a:ext cx="2786440" cy="101566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cap="none">
                <a:solidFill>
                  <a:srgbClr val="FFFFFF"/>
                </a:solidFill>
                <a:latin typeface="Quattrocento Sans"/>
                <a:ea typeface="Quattrocento Sans"/>
                <a:cs typeface="Quattrocento Sans"/>
                <a:sym typeface="Quattrocento Sans"/>
              </a:rPr>
              <a:t>THE SIGNING OF THE CIVIL RIGHTS ACT, 1964</a:t>
            </a:r>
            <a:endParaRPr/>
          </a:p>
        </p:txBody>
      </p:sp>
      <p:sp>
        <p:nvSpPr>
          <p:cNvPr id="1250" name="Google Shape;1250;p100"/>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51" name="Google Shape;1251;p100"/>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1252" name="Google Shape;1252;p100"/>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253" name="Google Shape;1253;p100"/>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1254" name="Google Shape;1254;p100"/>
          <p:cNvSpPr/>
          <p:nvPr/>
        </p:nvSpPr>
        <p:spPr>
          <a:xfrm>
            <a:off x="4886600" y="1401859"/>
            <a:ext cx="4439543" cy="48936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With the Civil Rights Act of 1964, Congress attacked racial discrimination in a variety of settings, including work, schools, and public settings (like restaurants and hotels).  </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Congress passed this law under its Article I power to regulate interstate commerce, but it can also be understood as realizing the promise of the Reconstruction Amendments.</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p101"/>
          <p:cNvSpPr/>
          <p:nvPr/>
        </p:nvSpPr>
        <p:spPr>
          <a:xfrm>
            <a:off x="1399038" y="538459"/>
            <a:ext cx="634520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CIVIL RIGHTS ACT OF 1964</a:t>
            </a:r>
            <a:endParaRPr/>
          </a:p>
        </p:txBody>
      </p:sp>
      <p:sp>
        <p:nvSpPr>
          <p:cNvPr id="1260" name="Google Shape;1260;p101"/>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61" name="Google Shape;1261;p101"/>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262" name="Google Shape;1262;p101"/>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263" name="Google Shape;1263;p101"/>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1264" name="Google Shape;1264;p101"/>
          <p:cNvSpPr/>
          <p:nvPr/>
        </p:nvSpPr>
        <p:spPr>
          <a:xfrm>
            <a:off x="351692" y="1425894"/>
            <a:ext cx="8735879" cy="48936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Shortly after Congress passed the Civil Rights Act of 1964, the Supreme Court considered a challenge to its constitutionality—</a:t>
            </a:r>
            <a:r>
              <a:rPr i="1" lang="en-US" sz="2400">
                <a:solidFill>
                  <a:srgbClr val="FF0000"/>
                </a:solidFill>
                <a:latin typeface="Calibri"/>
                <a:ea typeface="Calibri"/>
                <a:cs typeface="Calibri"/>
                <a:sym typeface="Calibri"/>
              </a:rPr>
              <a:t>Heart of Atlanta Motel v. United States </a:t>
            </a:r>
            <a:r>
              <a:rPr lang="en-US" sz="2400">
                <a:solidFill>
                  <a:srgbClr val="FF0000"/>
                </a:solidFill>
                <a:latin typeface="Calibri"/>
                <a:ea typeface="Calibri"/>
                <a:cs typeface="Calibri"/>
                <a:sym typeface="Calibri"/>
              </a:rPr>
              <a:t>(1964).</a:t>
            </a:r>
            <a:r>
              <a:rPr lang="en-US" sz="2400">
                <a:solidFill>
                  <a:srgbClr val="252F66"/>
                </a:solidFill>
                <a:latin typeface="Calibri"/>
                <a:ea typeface="Calibri"/>
                <a:cs typeface="Calibri"/>
                <a:sym typeface="Calibri"/>
              </a:rPr>
              <a:t> There, a motel owner refused to rent rooms to African Americans, arguing that the Civil Rights Act exceeded Congress’s Commerce Clause powers.</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The Warren Court upheld the Act. Congress was clear that the key purpose behind the Act was to end </a:t>
            </a:r>
            <a:r>
              <a:rPr b="1" lang="en-US" sz="2400">
                <a:solidFill>
                  <a:srgbClr val="252F66"/>
                </a:solidFill>
                <a:latin typeface="Calibri"/>
                <a:ea typeface="Calibri"/>
                <a:cs typeface="Calibri"/>
                <a:sym typeface="Calibri"/>
              </a:rPr>
              <a:t>“the deprivation of personal dignity that surely accompanies denials of </a:t>
            </a:r>
            <a:r>
              <a:rPr b="1" lang="en-US" sz="2400">
                <a:solidFill>
                  <a:srgbClr val="FF0000"/>
                </a:solidFill>
                <a:latin typeface="Calibri"/>
                <a:ea typeface="Calibri"/>
                <a:cs typeface="Calibri"/>
                <a:sym typeface="Calibri"/>
              </a:rPr>
              <a:t>equal access </a:t>
            </a:r>
            <a:r>
              <a:rPr b="1" lang="en-US" sz="2400">
                <a:solidFill>
                  <a:srgbClr val="252F66"/>
                </a:solidFill>
                <a:latin typeface="Calibri"/>
                <a:ea typeface="Calibri"/>
                <a:cs typeface="Calibri"/>
                <a:sym typeface="Calibri"/>
              </a:rPr>
              <a:t>to public establishments.”</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And in </a:t>
            </a:r>
            <a:r>
              <a:rPr i="1" lang="en-US" sz="2400">
                <a:solidFill>
                  <a:srgbClr val="FF0000"/>
                </a:solidFill>
                <a:latin typeface="Calibri"/>
                <a:ea typeface="Calibri"/>
                <a:cs typeface="Calibri"/>
                <a:sym typeface="Calibri"/>
              </a:rPr>
              <a:t>Katzenbach v. McClung</a:t>
            </a:r>
            <a:r>
              <a:rPr lang="en-US" sz="2400">
                <a:solidFill>
                  <a:srgbClr val="252F66"/>
                </a:solidFill>
                <a:latin typeface="Calibri"/>
                <a:ea typeface="Calibri"/>
                <a:cs typeface="Calibri"/>
                <a:sym typeface="Calibri"/>
              </a:rPr>
              <a:t>, the Warren Court upheld another section of the Act—banning racial discrimination in restaurants.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1"/>
          <p:cNvSpPr/>
          <p:nvPr/>
        </p:nvSpPr>
        <p:spPr>
          <a:xfrm>
            <a:off x="1624735" y="262062"/>
            <a:ext cx="5665658"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NAACP</a:t>
            </a:r>
            <a:endParaRPr/>
          </a:p>
        </p:txBody>
      </p:sp>
      <p:sp>
        <p:nvSpPr>
          <p:cNvPr id="206" name="Google Shape;206;p21"/>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07" name="Google Shape;207;p21"/>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208" name="Google Shape;208;p21"/>
          <p:cNvSpPr/>
          <p:nvPr/>
        </p:nvSpPr>
        <p:spPr>
          <a:xfrm>
            <a:off x="9858949" y="2690336"/>
            <a:ext cx="1924930"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Scholar Exchange:</a:t>
            </a:r>
            <a:endParaRPr/>
          </a:p>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209" name="Google Shape;209;p21"/>
          <p:cNvPicPr preferRelativeResize="0"/>
          <p:nvPr/>
        </p:nvPicPr>
        <p:blipFill rotWithShape="1">
          <a:blip r:embed="rId4">
            <a:alphaModFix/>
          </a:blip>
          <a:srcRect b="0" l="0" r="0" t="0"/>
          <a:stretch/>
        </p:blipFill>
        <p:spPr>
          <a:xfrm>
            <a:off x="721891" y="1171906"/>
            <a:ext cx="4050903" cy="5153977"/>
          </a:xfrm>
          <a:prstGeom prst="rect">
            <a:avLst/>
          </a:prstGeom>
          <a:noFill/>
          <a:ln>
            <a:noFill/>
          </a:ln>
          <a:effectLst>
            <a:outerShdw blurRad="292100" rotWithShape="0" algn="tl" dir="2700000" dist="139700">
              <a:srgbClr val="333333">
                <a:alpha val="64705"/>
              </a:srgbClr>
            </a:outerShdw>
          </a:effectLst>
        </p:spPr>
      </p:pic>
      <p:sp>
        <p:nvSpPr>
          <p:cNvPr id="210" name="Google Shape;210;p21"/>
          <p:cNvSpPr/>
          <p:nvPr/>
        </p:nvSpPr>
        <p:spPr>
          <a:xfrm>
            <a:off x="346869" y="5606066"/>
            <a:ext cx="3740746" cy="46166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FFFFFF"/>
                </a:solidFill>
                <a:latin typeface="Quattrocento Sans"/>
                <a:ea typeface="Quattrocento Sans"/>
                <a:cs typeface="Quattrocento Sans"/>
                <a:sym typeface="Quattrocento Sans"/>
              </a:rPr>
              <a:t>Moorfield Storey</a:t>
            </a:r>
            <a:endParaRPr sz="2400">
              <a:solidFill>
                <a:srgbClr val="FFFFFF"/>
              </a:solidFill>
              <a:latin typeface="Quattrocento Sans"/>
              <a:ea typeface="Quattrocento Sans"/>
              <a:cs typeface="Quattrocento Sans"/>
              <a:sym typeface="Quattrocento Sans"/>
            </a:endParaRPr>
          </a:p>
        </p:txBody>
      </p:sp>
      <p:sp>
        <p:nvSpPr>
          <p:cNvPr id="211" name="Google Shape;211;p21"/>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12" name="Google Shape;212;p21"/>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213" name="Google Shape;213;p21"/>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214" name="Google Shape;214;p21"/>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
        <p:nvSpPr>
          <p:cNvPr id="215" name="Google Shape;215;p21"/>
          <p:cNvSpPr/>
          <p:nvPr/>
        </p:nvSpPr>
        <p:spPr>
          <a:xfrm>
            <a:off x="5525623" y="2828835"/>
            <a:ext cx="3317163"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Lawyer from Boston.  Founding President: 1909-29.</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p102"/>
          <p:cNvSpPr/>
          <p:nvPr/>
        </p:nvSpPr>
        <p:spPr>
          <a:xfrm>
            <a:off x="1388280" y="463155"/>
            <a:ext cx="634520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PUSH FOR VOTING RIGHTS</a:t>
            </a:r>
            <a:endParaRPr/>
          </a:p>
        </p:txBody>
      </p:sp>
      <p:sp>
        <p:nvSpPr>
          <p:cNvPr id="1270" name="Google Shape;1270;p102"/>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71" name="Google Shape;1271;p102"/>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272" name="Google Shape;1272;p102"/>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273" name="Google Shape;1273;p102"/>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1274" name="Google Shape;1274;p102"/>
          <p:cNvSpPr/>
          <p:nvPr/>
        </p:nvSpPr>
        <p:spPr>
          <a:xfrm>
            <a:off x="324840" y="1190601"/>
            <a:ext cx="8735879" cy="52629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In this push for voting rights, SNCC and its allies organized “Freedom Summer”—an effort to register African American voters throughout the South. The campaign focused on Mississippi.</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Under the leadership of SNCC activist Bob Moses, the four majority civil rights organizations—SNCC, CORE, the NAACP, and the SCLC—spread out across the state to conduct a major voter registration drive. However, the opposition was so strong that they managed to register only 1,200 new African American voters.</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At the same time, three civil rights workers were murdered, and 37 black churches were burned. This push for voting rights culminated in “Bloody Sunday” and, eventually, with the passage of the Voting Rights Act of 1965.</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8" name="Shape 1278"/>
        <p:cNvGrpSpPr/>
        <p:nvPr/>
      </p:nvGrpSpPr>
      <p:grpSpPr>
        <a:xfrm>
          <a:off x="0" y="0"/>
          <a:ext cx="0" cy="0"/>
          <a:chOff x="0" y="0"/>
          <a:chExt cx="0" cy="0"/>
        </a:xfrm>
      </p:grpSpPr>
      <p:sp>
        <p:nvSpPr>
          <p:cNvPr id="1279" name="Google Shape;1279;p103"/>
          <p:cNvSpPr/>
          <p:nvPr/>
        </p:nvSpPr>
        <p:spPr>
          <a:xfrm>
            <a:off x="1283263" y="358483"/>
            <a:ext cx="6655882"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SELMA TO MONTGOMERY MARCH AND BLOODY SUNDAY </a:t>
            </a:r>
            <a:endParaRPr/>
          </a:p>
        </p:txBody>
      </p:sp>
      <p:pic>
        <p:nvPicPr>
          <p:cNvPr descr="OnThisDay: Bloody Sunday | National Museum of African American History and  Culture" id="1280" name="Google Shape;1280;p103"/>
          <p:cNvPicPr preferRelativeResize="0"/>
          <p:nvPr/>
        </p:nvPicPr>
        <p:blipFill rotWithShape="1">
          <a:blip r:embed="rId3">
            <a:alphaModFix/>
          </a:blip>
          <a:srcRect b="0" l="0" r="0" t="0"/>
          <a:stretch/>
        </p:blipFill>
        <p:spPr>
          <a:xfrm>
            <a:off x="690452" y="1511742"/>
            <a:ext cx="7672451" cy="5114968"/>
          </a:xfrm>
          <a:prstGeom prst="rect">
            <a:avLst/>
          </a:prstGeom>
          <a:noFill/>
          <a:ln>
            <a:noFill/>
          </a:ln>
          <a:effectLst>
            <a:outerShdw blurRad="292100" rotWithShape="0" algn="tl" dir="2700000" dist="139700">
              <a:srgbClr val="333333">
                <a:alpha val="64705"/>
              </a:srgbClr>
            </a:outerShdw>
          </a:effectLst>
        </p:spPr>
      </p:pic>
      <p:sp>
        <p:nvSpPr>
          <p:cNvPr id="1281" name="Google Shape;1281;p103"/>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82" name="Google Shape;1282;p103"/>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1283" name="Google Shape;1283;p103"/>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284" name="Google Shape;1284;p103"/>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8" name="Shape 1288"/>
        <p:cNvGrpSpPr/>
        <p:nvPr/>
      </p:nvGrpSpPr>
      <p:grpSpPr>
        <a:xfrm>
          <a:off x="0" y="0"/>
          <a:ext cx="0" cy="0"/>
          <a:chOff x="0" y="0"/>
          <a:chExt cx="0" cy="0"/>
        </a:xfrm>
      </p:grpSpPr>
      <p:sp>
        <p:nvSpPr>
          <p:cNvPr id="1289" name="Google Shape;1289;p104"/>
          <p:cNvSpPr/>
          <p:nvPr/>
        </p:nvSpPr>
        <p:spPr>
          <a:xfrm>
            <a:off x="1283263" y="358483"/>
            <a:ext cx="6655882"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SELMA TO MONTGOMERY MARCH AND BLOODY SUNDAY </a:t>
            </a:r>
            <a:endParaRPr/>
          </a:p>
        </p:txBody>
      </p:sp>
      <p:sp>
        <p:nvSpPr>
          <p:cNvPr id="1290" name="Google Shape;1290;p104"/>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91" name="Google Shape;1291;p104"/>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292" name="Google Shape;1292;p104"/>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293" name="Google Shape;1293;p104"/>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1294" name="Google Shape;1294;p104"/>
          <p:cNvSpPr/>
          <p:nvPr/>
        </p:nvSpPr>
        <p:spPr>
          <a:xfrm>
            <a:off x="324840" y="1595675"/>
            <a:ext cx="8610938"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Civil rights leaders called for a march from Selma, Alabama, to the state capital in Montgomery to protest the murder of a voting rights activist. As soon as the 600 marchers left Selma and crossed the Edmund Pettus Bridge, state troopers assaulted them—using tear gas and clubs. </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The late </a:t>
            </a:r>
            <a:r>
              <a:rPr b="1" lang="en-US" sz="2400">
                <a:solidFill>
                  <a:srgbClr val="252F66"/>
                </a:solidFill>
                <a:latin typeface="Calibri"/>
                <a:ea typeface="Calibri"/>
                <a:cs typeface="Calibri"/>
                <a:sym typeface="Calibri"/>
              </a:rPr>
              <a:t>John Lewis </a:t>
            </a:r>
            <a:r>
              <a:rPr lang="en-US" sz="2400">
                <a:solidFill>
                  <a:srgbClr val="252F66"/>
                </a:solidFill>
                <a:latin typeface="Calibri"/>
                <a:ea typeface="Calibri"/>
                <a:cs typeface="Calibri"/>
                <a:sym typeface="Calibri"/>
              </a:rPr>
              <a:t>was one of the marchers—and he would bear the scars of violence from that day throughout his life.</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Once again, the scene was caught by national television cameras. It became known as “Bloody Sunday.” </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pic>
        <p:nvPicPr>
          <p:cNvPr descr="Voting rights: This quiz will reveal how much you know - Orlando ..." id="1299" name="Google Shape;1299;p105"/>
          <p:cNvPicPr preferRelativeResize="0"/>
          <p:nvPr/>
        </p:nvPicPr>
        <p:blipFill rotWithShape="1">
          <a:blip r:embed="rId3">
            <a:alphaModFix/>
          </a:blip>
          <a:srcRect b="0" l="0" r="0" t="0"/>
          <a:stretch/>
        </p:blipFill>
        <p:spPr>
          <a:xfrm>
            <a:off x="781786" y="1666898"/>
            <a:ext cx="8060995" cy="4534309"/>
          </a:xfrm>
          <a:prstGeom prst="rect">
            <a:avLst/>
          </a:prstGeom>
          <a:noFill/>
          <a:ln>
            <a:noFill/>
          </a:ln>
          <a:effectLst>
            <a:outerShdw blurRad="292100" rotWithShape="0" algn="tl" dir="2700000" dist="139700">
              <a:srgbClr val="333333">
                <a:alpha val="64705"/>
              </a:srgbClr>
            </a:outerShdw>
          </a:effectLst>
        </p:spPr>
      </p:pic>
      <p:sp>
        <p:nvSpPr>
          <p:cNvPr id="1300" name="Google Shape;1300;p105"/>
          <p:cNvSpPr/>
          <p:nvPr/>
        </p:nvSpPr>
        <p:spPr>
          <a:xfrm>
            <a:off x="1377523" y="656793"/>
            <a:ext cx="634520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VOTING RIGHTS ACT OF 1965</a:t>
            </a:r>
            <a:endParaRPr/>
          </a:p>
        </p:txBody>
      </p:sp>
      <p:sp>
        <p:nvSpPr>
          <p:cNvPr id="1301" name="Google Shape;1301;p105"/>
          <p:cNvSpPr/>
          <p:nvPr/>
        </p:nvSpPr>
        <p:spPr>
          <a:xfrm>
            <a:off x="155292" y="5129013"/>
            <a:ext cx="6860810" cy="707886"/>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cap="none">
                <a:solidFill>
                  <a:srgbClr val="FFFFFF"/>
                </a:solidFill>
                <a:latin typeface="Quattrocento Sans"/>
                <a:ea typeface="Quattrocento Sans"/>
                <a:cs typeface="Quattrocento Sans"/>
                <a:sym typeface="Quattrocento Sans"/>
              </a:rPr>
              <a:t> LYNDON JOHNSON AND MARTIN LUTHER KING JR.  AT THE SIGNING OF THE VOTING RIGHTS ACT, 1965</a:t>
            </a:r>
            <a:endParaRPr/>
          </a:p>
        </p:txBody>
      </p:sp>
      <p:sp>
        <p:nvSpPr>
          <p:cNvPr id="1302" name="Google Shape;1302;p105"/>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303" name="Google Shape;1303;p105"/>
          <p:cNvPicPr preferRelativeResize="0"/>
          <p:nvPr/>
        </p:nvPicPr>
        <p:blipFill rotWithShape="1">
          <a:blip r:embed="rId4">
            <a:alphaModFix/>
          </a:blip>
          <a:srcRect b="0" l="0" r="0" t="0"/>
          <a:stretch/>
        </p:blipFill>
        <p:spPr>
          <a:xfrm>
            <a:off x="9650983" y="5184477"/>
            <a:ext cx="2385725" cy="1304845"/>
          </a:xfrm>
          <a:prstGeom prst="rect">
            <a:avLst/>
          </a:prstGeom>
          <a:noFill/>
          <a:ln>
            <a:noFill/>
          </a:ln>
        </p:spPr>
      </p:pic>
      <p:sp>
        <p:nvSpPr>
          <p:cNvPr id="1304" name="Google Shape;1304;p105"/>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305" name="Google Shape;1305;p105"/>
          <p:cNvPicPr preferRelativeResize="0"/>
          <p:nvPr/>
        </p:nvPicPr>
        <p:blipFill rotWithShape="1">
          <a:blip r:embed="rId5">
            <a:alphaModFix/>
          </a:blip>
          <a:srcRect b="0" l="0" r="0" t="0"/>
          <a:stretch/>
        </p:blipFill>
        <p:spPr>
          <a:xfrm>
            <a:off x="9857428" y="638523"/>
            <a:ext cx="2009732" cy="1469975"/>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sp>
        <p:nvSpPr>
          <p:cNvPr id="1310" name="Google Shape;1310;p106"/>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311" name="Google Shape;1311;p106"/>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312" name="Google Shape;1312;p106"/>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313" name="Google Shape;1313;p106"/>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1314" name="Google Shape;1314;p106"/>
          <p:cNvSpPr/>
          <p:nvPr/>
        </p:nvSpPr>
        <p:spPr>
          <a:xfrm>
            <a:off x="324840" y="1373510"/>
            <a:ext cx="8819160" cy="4524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Congress passed the Voting Rights Act of 1965 under its powers granted by the 14th Amendment and the 15th Amendment. The VRA created mechanisms to enforce the 15th Amendment’s ban on racial discrimination in voting—most notably </a:t>
            </a:r>
            <a:r>
              <a:rPr b="1" lang="en-US" sz="2400">
                <a:solidFill>
                  <a:srgbClr val="FF0000"/>
                </a:solidFill>
                <a:latin typeface="Calibri"/>
                <a:ea typeface="Calibri"/>
                <a:cs typeface="Calibri"/>
                <a:sym typeface="Calibri"/>
              </a:rPr>
              <a:t>“preclearance,” </a:t>
            </a:r>
            <a:r>
              <a:rPr lang="en-US" sz="2400">
                <a:solidFill>
                  <a:srgbClr val="252F66"/>
                </a:solidFill>
                <a:latin typeface="Calibri"/>
                <a:ea typeface="Calibri"/>
                <a:cs typeface="Calibri"/>
                <a:sym typeface="Calibri"/>
              </a:rPr>
              <a:t>a requirement that certain states with poor voting rights histories obtain national permission before altering their voting laws. </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The VRA included a formula for determining which states and counties needed to get preclearance to change their election practices.  Only some states and counties were required to seek approval before changing election policies, based on their history of discrimination in voting.</a:t>
            </a:r>
            <a:endParaRPr/>
          </a:p>
        </p:txBody>
      </p:sp>
      <p:sp>
        <p:nvSpPr>
          <p:cNvPr id="1315" name="Google Shape;1315;p106"/>
          <p:cNvSpPr/>
          <p:nvPr/>
        </p:nvSpPr>
        <p:spPr>
          <a:xfrm>
            <a:off x="1388281" y="473913"/>
            <a:ext cx="634520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VOTING RIGHTS ACT OF 1965</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9" name="Shape 1319"/>
        <p:cNvGrpSpPr/>
        <p:nvPr/>
      </p:nvGrpSpPr>
      <p:grpSpPr>
        <a:xfrm>
          <a:off x="0" y="0"/>
          <a:ext cx="0" cy="0"/>
          <a:chOff x="0" y="0"/>
          <a:chExt cx="0" cy="0"/>
        </a:xfrm>
      </p:grpSpPr>
      <p:sp>
        <p:nvSpPr>
          <p:cNvPr id="1320" name="Google Shape;1320;p107"/>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321" name="Google Shape;1321;p107"/>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322" name="Google Shape;1322;p107"/>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323" name="Google Shape;1323;p107"/>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1324" name="Google Shape;1324;p107"/>
          <p:cNvSpPr/>
          <p:nvPr/>
        </p:nvSpPr>
        <p:spPr>
          <a:xfrm>
            <a:off x="4281543" y="1373510"/>
            <a:ext cx="5044599" cy="48936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Shortly after Congress passed the VRA, the Supreme Court considered a challenge to the VRA’s constitutionality brought by South Carolina—</a:t>
            </a:r>
            <a:r>
              <a:rPr i="1" lang="en-US" sz="2400">
                <a:solidFill>
                  <a:srgbClr val="252F66"/>
                </a:solidFill>
                <a:latin typeface="Calibri"/>
                <a:ea typeface="Calibri"/>
                <a:cs typeface="Calibri"/>
                <a:sym typeface="Calibri"/>
              </a:rPr>
              <a:t>South Carolina v. Katzenbach</a:t>
            </a:r>
            <a:r>
              <a:rPr lang="en-US" sz="2400">
                <a:solidFill>
                  <a:srgbClr val="252F66"/>
                </a:solidFill>
                <a:latin typeface="Calibri"/>
                <a:ea typeface="Calibri"/>
                <a:cs typeface="Calibri"/>
                <a:sym typeface="Calibri"/>
              </a:rPr>
              <a:t>.</a:t>
            </a:r>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 </a:t>
            </a:r>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The Supreme Court—in an opinion authored by Chief Justice Earl Warren—rejected South Carolina’s challenge and upheld the VRA’s preclearance requirement as a valid exercise of Congress’s power to enforce the 15th Amendment.</a:t>
            </a:r>
            <a:endParaRPr/>
          </a:p>
        </p:txBody>
      </p:sp>
      <p:pic>
        <p:nvPicPr>
          <p:cNvPr id="1325" name="Google Shape;1325;p107"/>
          <p:cNvPicPr preferRelativeResize="0"/>
          <p:nvPr/>
        </p:nvPicPr>
        <p:blipFill rotWithShape="1">
          <a:blip r:embed="rId5">
            <a:alphaModFix/>
          </a:blip>
          <a:srcRect b="0" l="0" r="0" t="0"/>
          <a:stretch/>
        </p:blipFill>
        <p:spPr>
          <a:xfrm>
            <a:off x="374567" y="1655871"/>
            <a:ext cx="3628817" cy="4524316"/>
          </a:xfrm>
          <a:prstGeom prst="rect">
            <a:avLst/>
          </a:prstGeom>
          <a:noFill/>
          <a:ln>
            <a:noFill/>
          </a:ln>
          <a:effectLst>
            <a:outerShdw blurRad="292100" rotWithShape="0" algn="tl" dir="2700000" dist="139700">
              <a:srgbClr val="333333">
                <a:alpha val="64705"/>
              </a:srgbClr>
            </a:outerShdw>
          </a:effectLst>
        </p:spPr>
      </p:pic>
      <p:sp>
        <p:nvSpPr>
          <p:cNvPr id="1326" name="Google Shape;1326;p107"/>
          <p:cNvSpPr txBox="1"/>
          <p:nvPr/>
        </p:nvSpPr>
        <p:spPr>
          <a:xfrm>
            <a:off x="106697" y="5549649"/>
            <a:ext cx="2181603" cy="93967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Chief Justice Earl Warren</a:t>
            </a:r>
            <a:endParaRPr b="1" i="0" sz="2400" u="none" cap="none" strike="noStrike">
              <a:solidFill>
                <a:srgbClr val="FFFFFF"/>
              </a:solidFill>
              <a:latin typeface="Calibri"/>
              <a:ea typeface="Calibri"/>
              <a:cs typeface="Calibri"/>
              <a:sym typeface="Calibri"/>
            </a:endParaRPr>
          </a:p>
        </p:txBody>
      </p:sp>
      <p:sp>
        <p:nvSpPr>
          <p:cNvPr id="1327" name="Google Shape;1327;p107"/>
          <p:cNvSpPr/>
          <p:nvPr/>
        </p:nvSpPr>
        <p:spPr>
          <a:xfrm>
            <a:off x="1388281" y="473913"/>
            <a:ext cx="634520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VOTING RIGHTS ACT OF 1965</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108"/>
          <p:cNvSpPr/>
          <p:nvPr/>
        </p:nvSpPr>
        <p:spPr>
          <a:xfrm>
            <a:off x="1388281" y="473913"/>
            <a:ext cx="634520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VOTING RIGHTS ACT OF 1965</a:t>
            </a:r>
            <a:endParaRPr/>
          </a:p>
        </p:txBody>
      </p:sp>
      <p:sp>
        <p:nvSpPr>
          <p:cNvPr id="1333" name="Google Shape;1333;p108"/>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334" name="Google Shape;1334;p108"/>
          <p:cNvPicPr preferRelativeResize="0"/>
          <p:nvPr/>
        </p:nvPicPr>
        <p:blipFill rotWithShape="1">
          <a:blip r:embed="rId3">
            <a:alphaModFix/>
          </a:blip>
          <a:srcRect b="0" l="0" r="0" t="0"/>
          <a:stretch/>
        </p:blipFill>
        <p:spPr>
          <a:xfrm>
            <a:off x="9650983" y="5184477"/>
            <a:ext cx="2385725" cy="1304845"/>
          </a:xfrm>
          <a:prstGeom prst="rect">
            <a:avLst/>
          </a:prstGeom>
          <a:noFill/>
          <a:ln>
            <a:noFill/>
          </a:ln>
        </p:spPr>
      </p:pic>
      <p:sp>
        <p:nvSpPr>
          <p:cNvPr id="1335" name="Google Shape;1335;p108"/>
          <p:cNvSpPr/>
          <p:nvPr/>
        </p:nvSpPr>
        <p:spPr>
          <a:xfrm>
            <a:off x="9858949" y="2690336"/>
            <a:ext cx="1924930" cy="147732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Calibri"/>
                <a:ea typeface="Calibri"/>
                <a:cs typeface="Calibri"/>
                <a:sym typeface="Calibri"/>
              </a:rPr>
              <a:t>The Civil Rights Movement, the Warren Court, and Landmark Civil Rights Laws</a:t>
            </a:r>
            <a:endParaRPr/>
          </a:p>
        </p:txBody>
      </p:sp>
      <p:pic>
        <p:nvPicPr>
          <p:cNvPr id="1336" name="Google Shape;1336;p108"/>
          <p:cNvPicPr preferRelativeResize="0"/>
          <p:nvPr/>
        </p:nvPicPr>
        <p:blipFill rotWithShape="1">
          <a:blip r:embed="rId4">
            <a:alphaModFix/>
          </a:blip>
          <a:srcRect b="0" l="0" r="0" t="0"/>
          <a:stretch/>
        </p:blipFill>
        <p:spPr>
          <a:xfrm>
            <a:off x="9857428" y="638523"/>
            <a:ext cx="2009732" cy="1469975"/>
          </a:xfrm>
          <a:prstGeom prst="rect">
            <a:avLst/>
          </a:prstGeom>
          <a:noFill/>
          <a:ln>
            <a:noFill/>
          </a:ln>
        </p:spPr>
      </p:pic>
      <p:sp>
        <p:nvSpPr>
          <p:cNvPr id="1337" name="Google Shape;1337;p108"/>
          <p:cNvSpPr/>
          <p:nvPr/>
        </p:nvSpPr>
        <p:spPr>
          <a:xfrm>
            <a:off x="312762" y="1212117"/>
            <a:ext cx="9001302" cy="52629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On the Court’s view, the VRA was a “legitimate response” to the “insidious and pervasive evil” of the Jim Crow laws that prevented African Americans from voting since the ratification of the 15th Amendment in 1870.</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The VRA was a monumental success. For instance, in </a:t>
            </a:r>
            <a:r>
              <a:rPr lang="en-US" sz="2400">
                <a:solidFill>
                  <a:srgbClr val="FF0000"/>
                </a:solidFill>
                <a:latin typeface="Calibri"/>
                <a:ea typeface="Calibri"/>
                <a:cs typeface="Calibri"/>
                <a:sym typeface="Calibri"/>
              </a:rPr>
              <a:t>1960, only 20% </a:t>
            </a:r>
            <a:r>
              <a:rPr lang="en-US" sz="2400">
                <a:solidFill>
                  <a:srgbClr val="252F66"/>
                </a:solidFill>
                <a:latin typeface="Calibri"/>
                <a:ea typeface="Calibri"/>
                <a:cs typeface="Calibri"/>
                <a:sym typeface="Calibri"/>
              </a:rPr>
              <a:t>of eligible African American voters were registered to vote. By </a:t>
            </a:r>
            <a:r>
              <a:rPr lang="en-US" sz="2400">
                <a:solidFill>
                  <a:srgbClr val="FF0000"/>
                </a:solidFill>
                <a:latin typeface="Calibri"/>
                <a:ea typeface="Calibri"/>
                <a:cs typeface="Calibri"/>
                <a:sym typeface="Calibri"/>
              </a:rPr>
              <a:t>1971</a:t>
            </a:r>
            <a:r>
              <a:rPr lang="en-US" sz="2400">
                <a:solidFill>
                  <a:srgbClr val="252F66"/>
                </a:solidFill>
                <a:latin typeface="Calibri"/>
                <a:ea typeface="Calibri"/>
                <a:cs typeface="Calibri"/>
                <a:sym typeface="Calibri"/>
              </a:rPr>
              <a:t>, the number had risen to </a:t>
            </a:r>
            <a:r>
              <a:rPr lang="en-US" sz="2400">
                <a:solidFill>
                  <a:srgbClr val="FF0000"/>
                </a:solidFill>
                <a:latin typeface="Calibri"/>
                <a:ea typeface="Calibri"/>
                <a:cs typeface="Calibri"/>
                <a:sym typeface="Calibri"/>
              </a:rPr>
              <a:t>62%</a:t>
            </a:r>
            <a:r>
              <a:rPr lang="en-US" sz="2400">
                <a:solidFill>
                  <a:srgbClr val="252F66"/>
                </a:solidFill>
                <a:latin typeface="Calibri"/>
                <a:ea typeface="Calibri"/>
                <a:cs typeface="Calibri"/>
                <a:sym typeface="Calibri"/>
              </a:rPr>
              <a:t>. At the same time, African American elected officials quadrupled— from </a:t>
            </a:r>
            <a:r>
              <a:rPr lang="en-US" sz="2400">
                <a:solidFill>
                  <a:srgbClr val="FF0000"/>
                </a:solidFill>
                <a:latin typeface="Calibri"/>
                <a:ea typeface="Calibri"/>
                <a:cs typeface="Calibri"/>
                <a:sym typeface="Calibri"/>
              </a:rPr>
              <a:t>1,400 in 1970 to 4,900 in 1980 </a:t>
            </a:r>
            <a:r>
              <a:rPr lang="en-US" sz="2400">
                <a:solidFill>
                  <a:srgbClr val="252F66"/>
                </a:solidFill>
                <a:latin typeface="Calibri"/>
                <a:ea typeface="Calibri"/>
                <a:cs typeface="Calibri"/>
                <a:sym typeface="Calibri"/>
              </a:rPr>
              <a:t>(and doubling again by the early 1990s). </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Of course, the 1960s would not be the end of either monumental legislation or major Supreme Court cases concerning the fight for equality and civil rights. That battle continues through today.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