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Lst>
  <p:sldSz cy="6858000" cx="12192000"/>
  <p:notesSz cx="6858000" cy="9144000"/>
  <p:embeddedFontLst>
    <p:embeddedFont>
      <p:font typeface="Quattrocento Sans"/>
      <p:bold r:id="rId58"/>
      <p:boldItalic r:id="rId59"/>
    </p:embeddedFont>
    <p:embeddedFont>
      <p:font typeface="Arial Black"/>
      <p:regular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ArialBlack-regular.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font" Target="fonts/QuattrocentoSans-boldItalic.fntdata"/><Relationship Id="rId14" Type="http://schemas.openxmlformats.org/officeDocument/2006/relationships/slide" Target="slides/slide9.xml"/><Relationship Id="rId58" Type="http://schemas.openxmlformats.org/officeDocument/2006/relationships/font" Target="fonts/QuattrocentoSans-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29789a21d9_3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g129789a21d9_3_8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29789a21d9_3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g129789a21d9_3_1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29789a21d9_3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g129789a21d9_3_1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29789a21d9_3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129789a21d9_3_1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29789a21d9_3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g129789a21d9_3_1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29789a21d9_3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g129789a21d9_3_1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29789a21d9_3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g129789a21d9_3_15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29789a21d9_3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g129789a21d9_3_16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29789a21d9_3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g129789a21d9_3_16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129789a21d9_3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g129789a21d9_3_1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29789a21d9_3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g129789a21d9_3_18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29789a21d9_3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129789a21d9_3_8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29789a21d9_3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g129789a21d9_3_18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29789a21d9_3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g129789a21d9_3_19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29789a21d9_3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g129789a21d9_3_19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129789a21d9_3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g129789a21d9_3_20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29789a21d9_3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g129789a21d9_3_2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29789a21d9_3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g129789a21d9_3_2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129789a21d9_3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g129789a21d9_3_2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129789a21d9_3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g129789a21d9_3_2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129789a21d9_3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g129789a21d9_3_2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129789a21d9_3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g129789a21d9_3_2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29789a21d9_3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g129789a21d9_3_9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129789a21d9_3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g129789a21d9_3_2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129789a21d9_3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g129789a21d9_3_2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129789a21d9_3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g129789a21d9_3_25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129789a21d9_3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g129789a21d9_3_26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129789a21d9_3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g129789a21d9_3_27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129789a21d9_3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g129789a21d9_3_27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129789a21d9_3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g129789a21d9_3_28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129789a21d9_3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g129789a21d9_3_28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129789a21d9_3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g129789a21d9_3_29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129789a21d9_3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g129789a21d9_3_30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29789a21d9_3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g129789a21d9_3_9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129789a21d9_3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g129789a21d9_3_30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129789a21d9_3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g129789a21d9_3_3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129789a21d9_3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g129789a21d9_3_3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129789a21d9_3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g129789a21d9_3_3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129789a21d9_3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g129789a21d9_3_3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129789a21d9_3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g129789a21d9_3_3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129789a21d9_3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g129789a21d9_3_3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129789a21d9_3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g129789a21d9_3_3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129789a21d9_3_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g129789a21d9_3_35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129789a21d9_3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g129789a21d9_3_36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29789a21d9_3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g129789a21d9_3_10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129789a21d9_3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g129789a21d9_3_36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129789a21d9_3_3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g129789a21d9_3_37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129789a21d9_3_3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g129789a21d9_3_38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29789a21d9_3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g129789a21d9_3_10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29789a21d9_3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g129789a21d9_3_1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29789a21d9_3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g129789a21d9_3_1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29789a21d9_3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g129789a21d9_3_1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 name="Shape 16"/>
        <p:cNvGrpSpPr/>
        <p:nvPr/>
      </p:nvGrpSpPr>
      <p:grpSpPr>
        <a:xfrm>
          <a:off x="0" y="0"/>
          <a:ext cx="0" cy="0"/>
          <a:chOff x="0" y="0"/>
          <a:chExt cx="0" cy="0"/>
        </a:xfrm>
      </p:grpSpPr>
      <p:sp>
        <p:nvSpPr>
          <p:cNvPr id="17" name="Google Shape;17;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6" name="Shape 96"/>
        <p:cNvGrpSpPr/>
        <p:nvPr/>
      </p:nvGrpSpPr>
      <p:grpSpPr>
        <a:xfrm>
          <a:off x="0" y="0"/>
          <a:ext cx="0" cy="0"/>
          <a:chOff x="0" y="0"/>
          <a:chExt cx="0" cy="0"/>
        </a:xfrm>
      </p:grpSpPr>
      <p:sp>
        <p:nvSpPr>
          <p:cNvPr id="97" name="Google Shape;97;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0" name="Shape 100"/>
        <p:cNvGrpSpPr/>
        <p:nvPr/>
      </p:nvGrpSpPr>
      <p:grpSpPr>
        <a:xfrm>
          <a:off x="0" y="0"/>
          <a:ext cx="0" cy="0"/>
          <a:chOff x="0" y="0"/>
          <a:chExt cx="0" cy="0"/>
        </a:xfrm>
      </p:grpSpPr>
      <p:sp>
        <p:nvSpPr>
          <p:cNvPr id="101" name="Google Shape;101;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03" name="Google Shape;103;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6" name="Shape 106"/>
        <p:cNvGrpSpPr/>
        <p:nvPr/>
      </p:nvGrpSpPr>
      <p:grpSpPr>
        <a:xfrm>
          <a:off x="0" y="0"/>
          <a:ext cx="0" cy="0"/>
          <a:chOff x="0" y="0"/>
          <a:chExt cx="0" cy="0"/>
        </a:xfrm>
      </p:grpSpPr>
      <p:sp>
        <p:nvSpPr>
          <p:cNvPr id="107" name="Google Shape;107;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9" name="Google Shape;109;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2" name="Shape 112"/>
        <p:cNvGrpSpPr/>
        <p:nvPr/>
      </p:nvGrpSpPr>
      <p:grpSpPr>
        <a:xfrm>
          <a:off x="0" y="0"/>
          <a:ext cx="0" cy="0"/>
          <a:chOff x="0" y="0"/>
          <a:chExt cx="0" cy="0"/>
        </a:xfrm>
      </p:grpSpPr>
      <p:sp>
        <p:nvSpPr>
          <p:cNvPr id="113" name="Google Shape;113;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15" name="Google Shape;115;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8" name="Shape 118"/>
        <p:cNvGrpSpPr/>
        <p:nvPr/>
      </p:nvGrpSpPr>
      <p:grpSpPr>
        <a:xfrm>
          <a:off x="0" y="0"/>
          <a:ext cx="0" cy="0"/>
          <a:chOff x="0" y="0"/>
          <a:chExt cx="0" cy="0"/>
        </a:xfrm>
      </p:grpSpPr>
      <p:sp>
        <p:nvSpPr>
          <p:cNvPr id="119" name="Google Shape;119;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0" name="Google Shape;120;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2" name="Google Shape;12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5" name="Shape 125"/>
        <p:cNvGrpSpPr/>
        <p:nvPr/>
      </p:nvGrpSpPr>
      <p:grpSpPr>
        <a:xfrm>
          <a:off x="0" y="0"/>
          <a:ext cx="0" cy="0"/>
          <a:chOff x="0" y="0"/>
          <a:chExt cx="0" cy="0"/>
        </a:xfrm>
      </p:grpSpPr>
      <p:sp>
        <p:nvSpPr>
          <p:cNvPr id="126" name="Google Shape;126;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 name="Google Shape;127;p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8" name="Google Shape;128;p1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1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30" name="Google Shape;130;p1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4" name="Shape 134"/>
        <p:cNvGrpSpPr/>
        <p:nvPr/>
      </p:nvGrpSpPr>
      <p:grpSpPr>
        <a:xfrm>
          <a:off x="0" y="0"/>
          <a:ext cx="0" cy="0"/>
          <a:chOff x="0" y="0"/>
          <a:chExt cx="0" cy="0"/>
        </a:xfrm>
      </p:grpSpPr>
      <p:sp>
        <p:nvSpPr>
          <p:cNvPr id="135" name="Google Shape;135;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6" name="Google Shape;136;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9" name="Shape 139"/>
        <p:cNvGrpSpPr/>
        <p:nvPr/>
      </p:nvGrpSpPr>
      <p:grpSpPr>
        <a:xfrm>
          <a:off x="0" y="0"/>
          <a:ext cx="0" cy="0"/>
          <a:chOff x="0" y="0"/>
          <a:chExt cx="0" cy="0"/>
        </a:xfrm>
      </p:grpSpPr>
      <p:sp>
        <p:nvSpPr>
          <p:cNvPr id="140" name="Google Shape;140;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42" name="Google Shape;142;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3" name="Google Shape;143;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3" name="Google Shape;23;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6" name="Shape 146"/>
        <p:cNvGrpSpPr/>
        <p:nvPr/>
      </p:nvGrpSpPr>
      <p:grpSpPr>
        <a:xfrm>
          <a:off x="0" y="0"/>
          <a:ext cx="0" cy="0"/>
          <a:chOff x="0" y="0"/>
          <a:chExt cx="0" cy="0"/>
        </a:xfrm>
      </p:grpSpPr>
      <p:sp>
        <p:nvSpPr>
          <p:cNvPr id="147" name="Google Shape;147;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8" name="Google Shape;148;p22"/>
          <p:cNvSpPr/>
          <p:nvPr>
            <p:ph idx="2" type="pic"/>
          </p:nvPr>
        </p:nvSpPr>
        <p:spPr>
          <a:xfrm>
            <a:off x="5183188" y="987425"/>
            <a:ext cx="6172200" cy="4873625"/>
          </a:xfrm>
          <a:prstGeom prst="rect">
            <a:avLst/>
          </a:prstGeom>
          <a:noFill/>
          <a:ln>
            <a:noFill/>
          </a:ln>
        </p:spPr>
      </p:sp>
      <p:sp>
        <p:nvSpPr>
          <p:cNvPr id="149" name="Google Shape;149;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50" name="Google Shape;150;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3" name="Shape 153"/>
        <p:cNvGrpSpPr/>
        <p:nvPr/>
      </p:nvGrpSpPr>
      <p:grpSpPr>
        <a:xfrm>
          <a:off x="0" y="0"/>
          <a:ext cx="0" cy="0"/>
          <a:chOff x="0" y="0"/>
          <a:chExt cx="0" cy="0"/>
        </a:xfrm>
      </p:grpSpPr>
      <p:sp>
        <p:nvSpPr>
          <p:cNvPr id="154" name="Google Shape;154;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9" name="Shape 159"/>
        <p:cNvGrpSpPr/>
        <p:nvPr/>
      </p:nvGrpSpPr>
      <p:grpSpPr>
        <a:xfrm>
          <a:off x="0" y="0"/>
          <a:ext cx="0" cy="0"/>
          <a:chOff x="0" y="0"/>
          <a:chExt cx="0" cy="0"/>
        </a:xfrm>
      </p:grpSpPr>
      <p:sp>
        <p:nvSpPr>
          <p:cNvPr id="160" name="Google Shape;160;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1" name="Google Shape;161;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2" name="Google Shape;16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0"/>
          <p:cNvSpPr/>
          <p:nvPr>
            <p:ph idx="2" type="pic"/>
          </p:nvPr>
        </p:nvSpPr>
        <p:spPr>
          <a:xfrm>
            <a:off x="5183188" y="987425"/>
            <a:ext cx="6172200" cy="4873625"/>
          </a:xfrm>
          <a:prstGeom prst="rect">
            <a:avLst/>
          </a:prstGeom>
          <a:noFill/>
          <a:ln>
            <a:noFill/>
          </a:ln>
        </p:spPr>
      </p:sp>
      <p:sp>
        <p:nvSpPr>
          <p:cNvPr id="69" name="Google Shape;69;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12.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theme" Target="../theme/theme1.xml"/><Relationship Id="rId14" Type="http://schemas.openxmlformats.org/officeDocument/2006/relationships/slideLayout" Target="../slideLayouts/slideLayout1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0" Type="http://schemas.openxmlformats.org/officeDocument/2006/relationships/slideLayout" Target="../slideLayouts/slideLayout18.xml"/><Relationship Id="rId13" Type="http://schemas.openxmlformats.org/officeDocument/2006/relationships/slideLayout" Target="../slideLayouts/slideLayout21.xml"/><Relationship Id="rId12" Type="http://schemas.openxmlformats.org/officeDocument/2006/relationships/slideLayout" Target="../slideLayouts/slideLayout20.xml"/><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slideLayout" Target="../slideLayouts/slideLayout12.xml"/><Relationship Id="rId9" Type="http://schemas.openxmlformats.org/officeDocument/2006/relationships/slideLayout" Target="../slideLayouts/slideLayout17.xml"/><Relationship Id="rId15" Type="http://schemas.openxmlformats.org/officeDocument/2006/relationships/theme" Target="../theme/theme3.xml"/><Relationship Id="rId14" Type="http://schemas.openxmlformats.org/officeDocument/2006/relationships/slideLayout" Target="../slideLayouts/slideLayout2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1" name="Google Shape;11;p1"/>
          <p:cNvPicPr preferRelativeResize="0"/>
          <p:nvPr/>
        </p:nvPicPr>
        <p:blipFill rotWithShape="1">
          <a:blip r:embed="rId1">
            <a:alphaModFix/>
          </a:blip>
          <a:srcRect b="0" l="0" r="0" t="0"/>
          <a:stretch/>
        </p:blipFill>
        <p:spPr>
          <a:xfrm>
            <a:off x="5414" y="0"/>
            <a:ext cx="12181172" cy="6858000"/>
          </a:xfrm>
          <a:prstGeom prst="rect">
            <a:avLst/>
          </a:prstGeom>
          <a:noFill/>
          <a:ln>
            <a:noFill/>
          </a:ln>
        </p:spPr>
      </p:pic>
      <p:sp>
        <p:nvSpPr>
          <p:cNvPr id="12" name="Google Shape;12;p1"/>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 name="Google Shape;13;p1"/>
          <p:cNvSpPr/>
          <p:nvPr/>
        </p:nvSpPr>
        <p:spPr>
          <a:xfrm>
            <a:off x="9889084" y="3080887"/>
            <a:ext cx="1924930" cy="10156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000" u="none" cap="none" strike="noStrike">
                <a:solidFill>
                  <a:srgbClr val="FFFFFF"/>
                </a:solidFill>
                <a:latin typeface="Calibri"/>
                <a:ea typeface="Calibri"/>
                <a:cs typeface="Calibri"/>
                <a:sym typeface="Calibri"/>
              </a:rPr>
              <a:t>Second Amendment</a:t>
            </a:r>
            <a:endParaRPr/>
          </a:p>
          <a:p>
            <a:pPr indent="0" lvl="0" marL="0" marR="0" rtl="0" algn="ctr">
              <a:spcBef>
                <a:spcPts val="0"/>
              </a:spcBef>
              <a:spcAft>
                <a:spcPts val="0"/>
              </a:spcAft>
              <a:buNone/>
            </a:pPr>
            <a:r>
              <a:rPr b="1" i="0" lang="en-US" sz="2000" u="none" cap="none" strike="noStrike">
                <a:solidFill>
                  <a:srgbClr val="FFFFFF"/>
                </a:solidFill>
                <a:latin typeface="Calibri"/>
                <a:ea typeface="Calibri"/>
                <a:cs typeface="Calibri"/>
                <a:sym typeface="Calibri"/>
              </a:rPr>
              <a:t>Overview  </a:t>
            </a:r>
            <a:endParaRPr/>
          </a:p>
        </p:txBody>
      </p:sp>
      <p:pic>
        <p:nvPicPr>
          <p:cNvPr id="14" name="Google Shape;14;p1"/>
          <p:cNvPicPr preferRelativeResize="0"/>
          <p:nvPr/>
        </p:nvPicPr>
        <p:blipFill rotWithShape="1">
          <a:blip r:embed="rId2">
            <a:alphaModFix/>
          </a:blip>
          <a:srcRect b="0" l="0" r="0" t="0"/>
          <a:stretch/>
        </p:blipFill>
        <p:spPr>
          <a:xfrm>
            <a:off x="9881380" y="5180593"/>
            <a:ext cx="1924931" cy="1052819"/>
          </a:xfrm>
          <a:prstGeom prst="rect">
            <a:avLst/>
          </a:prstGeom>
          <a:noFill/>
          <a:ln>
            <a:noFill/>
          </a:ln>
        </p:spPr>
      </p:pic>
      <p:pic>
        <p:nvPicPr>
          <p:cNvPr id="15" name="Google Shape;15;p1"/>
          <p:cNvPicPr preferRelativeResize="0"/>
          <p:nvPr/>
        </p:nvPicPr>
        <p:blipFill rotWithShape="1">
          <a:blip r:embed="rId3">
            <a:alphaModFix/>
          </a:blip>
          <a:srcRect b="0" l="0" r="0" t="0"/>
          <a:stretch/>
        </p:blipFill>
        <p:spPr>
          <a:xfrm>
            <a:off x="9914132" y="1126894"/>
            <a:ext cx="1856061" cy="185606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 name="Shape 85"/>
        <p:cNvGrpSpPr/>
        <p:nvPr/>
      </p:nvGrpSpPr>
      <p:grpSpPr>
        <a:xfrm>
          <a:off x="0" y="0"/>
          <a:ext cx="0" cy="0"/>
          <a:chOff x="0" y="0"/>
          <a:chExt cx="0" cy="0"/>
        </a:xfrm>
      </p:grpSpPr>
      <p:sp>
        <p:nvSpPr>
          <p:cNvPr id="86" name="Google Shape;8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7" name="Google Shape;87;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0" name="Google Shape;9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91" name="Google Shape;91;p13"/>
          <p:cNvPicPr preferRelativeResize="0"/>
          <p:nvPr/>
        </p:nvPicPr>
        <p:blipFill rotWithShape="1">
          <a:blip r:embed="rId1">
            <a:alphaModFix/>
          </a:blip>
          <a:srcRect b="0" l="0" r="0" t="0"/>
          <a:stretch/>
        </p:blipFill>
        <p:spPr>
          <a:xfrm>
            <a:off x="5414" y="0"/>
            <a:ext cx="12181172" cy="6858000"/>
          </a:xfrm>
          <a:prstGeom prst="rect">
            <a:avLst/>
          </a:prstGeom>
          <a:noFill/>
          <a:ln>
            <a:noFill/>
          </a:ln>
        </p:spPr>
      </p:pic>
      <p:sp>
        <p:nvSpPr>
          <p:cNvPr id="92" name="Google Shape;92;p13"/>
          <p:cNvSpPr/>
          <p:nvPr/>
        </p:nvSpPr>
        <p:spPr>
          <a:xfrm>
            <a:off x="9495692" y="0"/>
            <a:ext cx="2696308" cy="6858000"/>
          </a:xfrm>
          <a:prstGeom prst="rect">
            <a:avLst/>
          </a:prstGeom>
          <a:solidFill>
            <a:srgbClr val="252F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3" name="Google Shape;93;p13"/>
          <p:cNvSpPr/>
          <p:nvPr/>
        </p:nvSpPr>
        <p:spPr>
          <a:xfrm>
            <a:off x="9889084" y="3080887"/>
            <a:ext cx="1924930" cy="10156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2000" u="none" cap="none" strike="noStrike">
                <a:solidFill>
                  <a:srgbClr val="FFFFFF"/>
                </a:solidFill>
                <a:latin typeface="Calibri"/>
                <a:ea typeface="Calibri"/>
                <a:cs typeface="Calibri"/>
                <a:sym typeface="Calibri"/>
              </a:rPr>
              <a:t>Second Amendment</a:t>
            </a:r>
            <a:endParaRPr/>
          </a:p>
          <a:p>
            <a:pPr indent="0" lvl="0" marL="0" marR="0" rtl="0" algn="ctr">
              <a:spcBef>
                <a:spcPts val="0"/>
              </a:spcBef>
              <a:spcAft>
                <a:spcPts val="0"/>
              </a:spcAft>
              <a:buNone/>
            </a:pPr>
            <a:r>
              <a:rPr b="1" i="0" lang="en-US" sz="2000" u="none" cap="none" strike="noStrike">
                <a:solidFill>
                  <a:srgbClr val="FFFFFF"/>
                </a:solidFill>
                <a:latin typeface="Calibri"/>
                <a:ea typeface="Calibri"/>
                <a:cs typeface="Calibri"/>
                <a:sym typeface="Calibri"/>
              </a:rPr>
              <a:t>Overview  </a:t>
            </a:r>
            <a:endParaRPr/>
          </a:p>
        </p:txBody>
      </p:sp>
      <p:pic>
        <p:nvPicPr>
          <p:cNvPr id="94" name="Google Shape;94;p13"/>
          <p:cNvPicPr preferRelativeResize="0"/>
          <p:nvPr/>
        </p:nvPicPr>
        <p:blipFill rotWithShape="1">
          <a:blip r:embed="rId2">
            <a:alphaModFix/>
          </a:blip>
          <a:srcRect b="0" l="0" r="0" t="0"/>
          <a:stretch/>
        </p:blipFill>
        <p:spPr>
          <a:xfrm>
            <a:off x="9881380" y="5180593"/>
            <a:ext cx="1924931" cy="1052819"/>
          </a:xfrm>
          <a:prstGeom prst="rect">
            <a:avLst/>
          </a:prstGeom>
          <a:noFill/>
          <a:ln>
            <a:noFill/>
          </a:ln>
        </p:spPr>
      </p:pic>
      <p:pic>
        <p:nvPicPr>
          <p:cNvPr id="95" name="Google Shape;95;p13"/>
          <p:cNvPicPr preferRelativeResize="0"/>
          <p:nvPr/>
        </p:nvPicPr>
        <p:blipFill rotWithShape="1">
          <a:blip r:embed="rId3">
            <a:alphaModFix/>
          </a:blip>
          <a:srcRect b="0" l="0" r="0" t="0"/>
          <a:stretch/>
        </p:blipFill>
        <p:spPr>
          <a:xfrm>
            <a:off x="9914132" y="1126894"/>
            <a:ext cx="1856061" cy="185606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2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1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1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18.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2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2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2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image" Target="../media/image2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 Id="rId3" Type="http://schemas.openxmlformats.org/officeDocument/2006/relationships/image" Target="../media/image2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 Id="rId3" Type="http://schemas.openxmlformats.org/officeDocument/2006/relationships/image" Target="../media/image20.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 Id="rId3" Type="http://schemas.openxmlformats.org/officeDocument/2006/relationships/image" Target="../media/image29.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 Id="rId3" Type="http://schemas.openxmlformats.org/officeDocument/2006/relationships/image" Target="../media/image2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 Id="rId3" Type="http://schemas.openxmlformats.org/officeDocument/2006/relationships/image" Target="../media/image30.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25"/>
          <p:cNvPicPr preferRelativeResize="0"/>
          <p:nvPr/>
        </p:nvPicPr>
        <p:blipFill rotWithShape="1">
          <a:blip r:embed="rId3">
            <a:alphaModFix/>
          </a:blip>
          <a:srcRect b="-849" l="0" r="0" t="0"/>
          <a:stretch/>
        </p:blipFill>
        <p:spPr>
          <a:xfrm>
            <a:off x="-1" y="2059503"/>
            <a:ext cx="9290957" cy="4805574"/>
          </a:xfrm>
          <a:prstGeom prst="rect">
            <a:avLst/>
          </a:prstGeom>
          <a:noFill/>
          <a:ln>
            <a:noFill/>
          </a:ln>
        </p:spPr>
      </p:pic>
      <p:sp>
        <p:nvSpPr>
          <p:cNvPr id="170" name="Google Shape;170;p25"/>
          <p:cNvSpPr/>
          <p:nvPr/>
        </p:nvSpPr>
        <p:spPr>
          <a:xfrm>
            <a:off x="1371600" y="1202638"/>
            <a:ext cx="7021286" cy="856865"/>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700"/>
              <a:buFont typeface="Arial"/>
              <a:buNone/>
            </a:pPr>
            <a:r>
              <a:rPr b="1" i="0" lang="en-US" sz="3600" u="none" cap="none" strike="noStrike">
                <a:solidFill>
                  <a:schemeClr val="lt1"/>
                </a:solidFill>
                <a:latin typeface="Arial Black"/>
                <a:ea typeface="Arial Black"/>
                <a:cs typeface="Arial Black"/>
                <a:sym typeface="Arial Black"/>
              </a:rPr>
              <a:t>The Second Amendment </a:t>
            </a:r>
            <a:endParaRPr b="1" i="0" sz="32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descr="The Quartering Act had let the British soldiers house. The ..." id="228" name="Google Shape;228;p34"/>
          <p:cNvPicPr preferRelativeResize="0"/>
          <p:nvPr/>
        </p:nvPicPr>
        <p:blipFill rotWithShape="1">
          <a:blip r:embed="rId3">
            <a:alphaModFix/>
          </a:blip>
          <a:srcRect b="0" l="0" r="0" t="0"/>
          <a:stretch/>
        </p:blipFill>
        <p:spPr>
          <a:xfrm>
            <a:off x="526437" y="631371"/>
            <a:ext cx="7629897" cy="5595258"/>
          </a:xfrm>
          <a:prstGeom prst="rect">
            <a:avLst/>
          </a:prstGeom>
          <a:noFill/>
          <a:ln>
            <a:noFill/>
          </a:ln>
          <a:effectLst>
            <a:outerShdw blurRad="292100" rotWithShape="0" algn="tl" dir="2700000" dist="139700">
              <a:srgbClr val="333333">
                <a:alpha val="64705"/>
              </a:srgbClr>
            </a:outerShdw>
          </a:effectLst>
        </p:spPr>
      </p:pic>
      <p:sp>
        <p:nvSpPr>
          <p:cNvPr id="229" name="Google Shape;229;p34"/>
          <p:cNvSpPr/>
          <p:nvPr/>
        </p:nvSpPr>
        <p:spPr>
          <a:xfrm>
            <a:off x="201722" y="453686"/>
            <a:ext cx="4876802" cy="55399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3000" cap="none">
                <a:solidFill>
                  <a:srgbClr val="FFFFFF"/>
                </a:solidFill>
                <a:latin typeface="Quattrocento Sans"/>
                <a:ea typeface="Quattrocento Sans"/>
                <a:cs typeface="Quattrocento Sans"/>
                <a:sym typeface="Quattrocento Sans"/>
              </a:rPr>
              <a:t>THE QUARTERING ACTS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5"/>
          <p:cNvSpPr/>
          <p:nvPr/>
        </p:nvSpPr>
        <p:spPr>
          <a:xfrm>
            <a:off x="1662224" y="1541836"/>
            <a:ext cx="478465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002060"/>
                </a:solidFill>
                <a:latin typeface="Quattrocento Sans"/>
                <a:ea typeface="Quattrocento Sans"/>
                <a:cs typeface="Quattrocento Sans"/>
                <a:sym typeface="Quattrocento Sans"/>
              </a:rPr>
              <a:t>The Third Amendment </a:t>
            </a:r>
            <a:endParaRPr/>
          </a:p>
        </p:txBody>
      </p:sp>
      <p:sp>
        <p:nvSpPr>
          <p:cNvPr id="235" name="Google Shape;235;p35"/>
          <p:cNvSpPr/>
          <p:nvPr/>
        </p:nvSpPr>
        <p:spPr>
          <a:xfrm>
            <a:off x="595423" y="2383328"/>
            <a:ext cx="8016949" cy="23083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rgbClr val="002060"/>
                </a:solidFill>
                <a:latin typeface="Calibri"/>
                <a:ea typeface="Calibri"/>
                <a:cs typeface="Calibri"/>
                <a:sym typeface="Calibri"/>
              </a:rPr>
              <a:t>No Soldier shall, in time of peace be quartered in any house, without the of the Owner, nor in time of war, but in a manner to be prescribed by law.</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6"/>
          <p:cNvSpPr/>
          <p:nvPr/>
        </p:nvSpPr>
        <p:spPr>
          <a:xfrm>
            <a:off x="595423" y="1552468"/>
            <a:ext cx="7999228"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002060"/>
                </a:solidFill>
                <a:latin typeface="Quattrocento Sans"/>
                <a:ea typeface="Quattrocento Sans"/>
                <a:cs typeface="Quattrocento Sans"/>
                <a:sym typeface="Quattrocento Sans"/>
              </a:rPr>
              <a:t>The Declaration of Independence </a:t>
            </a:r>
            <a:endParaRPr/>
          </a:p>
        </p:txBody>
      </p:sp>
      <p:sp>
        <p:nvSpPr>
          <p:cNvPr id="241" name="Google Shape;241;p36"/>
          <p:cNvSpPr/>
          <p:nvPr/>
        </p:nvSpPr>
        <p:spPr>
          <a:xfrm>
            <a:off x="595423" y="2415225"/>
            <a:ext cx="7655442" cy="39703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rgbClr val="002060"/>
                </a:solidFill>
                <a:latin typeface="Calibri"/>
                <a:ea typeface="Calibri"/>
                <a:cs typeface="Calibri"/>
                <a:sym typeface="Calibri"/>
              </a:rPr>
              <a:t>“kept among us, in times of Peace, Standing Armies without the Consent of our legislatures”</a:t>
            </a:r>
            <a:endParaRPr/>
          </a:p>
          <a:p>
            <a:pPr indent="0" lvl="0" marL="0" marR="0" rtl="0" algn="l">
              <a:spcBef>
                <a:spcPts val="0"/>
              </a:spcBef>
              <a:spcAft>
                <a:spcPts val="0"/>
              </a:spcAft>
              <a:buNone/>
            </a:pPr>
            <a:r>
              <a:t/>
            </a:r>
            <a:endParaRPr sz="3600">
              <a:solidFill>
                <a:srgbClr val="002060"/>
              </a:solidFill>
              <a:latin typeface="Calibri"/>
              <a:ea typeface="Calibri"/>
              <a:cs typeface="Calibri"/>
              <a:sym typeface="Calibri"/>
            </a:endParaRPr>
          </a:p>
          <a:p>
            <a:pPr indent="0" lvl="0" marL="0" marR="0" rtl="0" algn="l">
              <a:spcBef>
                <a:spcPts val="0"/>
              </a:spcBef>
              <a:spcAft>
                <a:spcPts val="0"/>
              </a:spcAft>
              <a:buNone/>
            </a:pPr>
            <a:r>
              <a:rPr lang="en-US" sz="3600">
                <a:solidFill>
                  <a:srgbClr val="002060"/>
                </a:solidFill>
                <a:latin typeface="Calibri"/>
                <a:ea typeface="Calibri"/>
                <a:cs typeface="Calibri"/>
                <a:sym typeface="Calibri"/>
              </a:rPr>
              <a:t>“affected to render the Military independent of and superior to the Civil power.”</a:t>
            </a:r>
            <a:endParaRPr/>
          </a:p>
        </p:txBody>
      </p:sp>
      <p:sp>
        <p:nvSpPr>
          <p:cNvPr id="242" name="Google Shape;242;p36"/>
          <p:cNvSpPr/>
          <p:nvPr/>
        </p:nvSpPr>
        <p:spPr>
          <a:xfrm>
            <a:off x="595423" y="1090803"/>
            <a:ext cx="765544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002060"/>
                </a:solidFill>
                <a:latin typeface="Quattrocento Sans"/>
                <a:ea typeface="Quattrocento Sans"/>
                <a:cs typeface="Quattrocento Sans"/>
                <a:sym typeface="Quattrocento Sans"/>
              </a:rPr>
              <a:t>Excerpts from</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7"/>
          <p:cNvSpPr/>
          <p:nvPr/>
        </p:nvSpPr>
        <p:spPr>
          <a:xfrm>
            <a:off x="595423" y="1552468"/>
            <a:ext cx="7999228"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002060"/>
                </a:solidFill>
                <a:latin typeface="Quattrocento Sans"/>
                <a:ea typeface="Quattrocento Sans"/>
                <a:cs typeface="Quattrocento Sans"/>
                <a:sym typeface="Quattrocento Sans"/>
              </a:rPr>
              <a:t>English Bill of Rights</a:t>
            </a:r>
            <a:endParaRPr/>
          </a:p>
        </p:txBody>
      </p:sp>
      <p:sp>
        <p:nvSpPr>
          <p:cNvPr id="248" name="Google Shape;248;p37"/>
          <p:cNvSpPr/>
          <p:nvPr/>
        </p:nvSpPr>
        <p:spPr>
          <a:xfrm>
            <a:off x="595423" y="2415225"/>
            <a:ext cx="7655442" cy="23083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rgbClr val="002060"/>
                </a:solidFill>
                <a:latin typeface="Calibri"/>
                <a:ea typeface="Calibri"/>
                <a:cs typeface="Calibri"/>
                <a:sym typeface="Calibri"/>
              </a:rPr>
              <a:t>“raising or keeping a standing army within the kingdom in time of peace, unless it be with consent of Parliament, is against law.”</a:t>
            </a:r>
            <a:endParaRPr/>
          </a:p>
        </p:txBody>
      </p:sp>
      <p:sp>
        <p:nvSpPr>
          <p:cNvPr id="249" name="Google Shape;249;p37"/>
          <p:cNvSpPr/>
          <p:nvPr/>
        </p:nvSpPr>
        <p:spPr>
          <a:xfrm>
            <a:off x="595423" y="1090803"/>
            <a:ext cx="765544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002060"/>
                </a:solidFill>
                <a:latin typeface="Quattrocento Sans"/>
                <a:ea typeface="Quattrocento Sans"/>
                <a:cs typeface="Quattrocento Sans"/>
                <a:sym typeface="Quattrocento Sans"/>
              </a:rPr>
              <a:t>Excerpt from</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8"/>
          <p:cNvSpPr/>
          <p:nvPr/>
        </p:nvSpPr>
        <p:spPr>
          <a:xfrm>
            <a:off x="1895303" y="957923"/>
            <a:ext cx="5104014" cy="707886"/>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000">
                <a:solidFill>
                  <a:schemeClr val="lt1"/>
                </a:solidFill>
                <a:latin typeface="Quattrocento Sans"/>
                <a:ea typeface="Quattrocento Sans"/>
                <a:cs typeface="Quattrocento Sans"/>
                <a:sym typeface="Quattrocento Sans"/>
              </a:rPr>
              <a:t>Founding Vision </a:t>
            </a:r>
            <a:endParaRPr/>
          </a:p>
        </p:txBody>
      </p:sp>
      <p:sp>
        <p:nvSpPr>
          <p:cNvPr id="255" name="Google Shape;255;p38"/>
          <p:cNvSpPr/>
          <p:nvPr/>
        </p:nvSpPr>
        <p:spPr>
          <a:xfrm>
            <a:off x="585084" y="1912019"/>
            <a:ext cx="8292215" cy="39703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rgbClr val="002060"/>
                </a:solidFill>
                <a:latin typeface="Calibri"/>
                <a:ea typeface="Calibri"/>
                <a:cs typeface="Calibri"/>
                <a:sym typeface="Calibri"/>
              </a:rPr>
              <a:t>The Second Amendment grew out of the popular belief in Founding-era America that standing armies posed a danger to liberty, and that the better way to defend the nation while preserving freedom was the militia, composed of all able-bodied men of fighting age in the community.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9"/>
          <p:cNvSpPr/>
          <p:nvPr/>
        </p:nvSpPr>
        <p:spPr>
          <a:xfrm>
            <a:off x="595423" y="1552468"/>
            <a:ext cx="7999228"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002060"/>
                </a:solidFill>
                <a:latin typeface="Quattrocento Sans"/>
                <a:ea typeface="Quattrocento Sans"/>
                <a:cs typeface="Quattrocento Sans"/>
                <a:sym typeface="Quattrocento Sans"/>
              </a:rPr>
              <a:t>English Bill of Rights</a:t>
            </a:r>
            <a:endParaRPr/>
          </a:p>
        </p:txBody>
      </p:sp>
      <p:sp>
        <p:nvSpPr>
          <p:cNvPr id="261" name="Google Shape;261;p39"/>
          <p:cNvSpPr/>
          <p:nvPr/>
        </p:nvSpPr>
        <p:spPr>
          <a:xfrm>
            <a:off x="595423" y="2415225"/>
            <a:ext cx="8401620" cy="17543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600">
                <a:solidFill>
                  <a:srgbClr val="002060"/>
                </a:solidFill>
                <a:latin typeface="Calibri"/>
                <a:ea typeface="Calibri"/>
                <a:cs typeface="Calibri"/>
                <a:sym typeface="Calibri"/>
              </a:rPr>
              <a:t>“subjects which are Protestants may have arms for their defence suitable to their conditions and as allowed by law”</a:t>
            </a:r>
            <a:endParaRPr/>
          </a:p>
        </p:txBody>
      </p:sp>
      <p:sp>
        <p:nvSpPr>
          <p:cNvPr id="262" name="Google Shape;262;p39"/>
          <p:cNvSpPr/>
          <p:nvPr/>
        </p:nvSpPr>
        <p:spPr>
          <a:xfrm>
            <a:off x="595423" y="1090803"/>
            <a:ext cx="765544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002060"/>
                </a:solidFill>
                <a:latin typeface="Quattrocento Sans"/>
                <a:ea typeface="Quattrocento Sans"/>
                <a:cs typeface="Quattrocento Sans"/>
                <a:sym typeface="Quattrocento Sans"/>
              </a:rPr>
              <a:t>Excerpt from</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descr="https://upload.wikimedia.org/wikipedia/commons/thumb/9/9d/Scene_at_the_Signing_of_the_Constitution_of_the_United_States.jpg/1024px-Scene_at_the_Signing_of_the_Constitution_of_the_United_States.jpg" id="267" name="Google Shape;267;p40"/>
          <p:cNvPicPr preferRelativeResize="0"/>
          <p:nvPr/>
        </p:nvPicPr>
        <p:blipFill rotWithShape="1">
          <a:blip r:embed="rId3">
            <a:alphaModFix/>
          </a:blip>
          <a:srcRect b="0" l="0" r="0" t="0"/>
          <a:stretch/>
        </p:blipFill>
        <p:spPr>
          <a:xfrm>
            <a:off x="467832" y="828280"/>
            <a:ext cx="8070112" cy="5201439"/>
          </a:xfrm>
          <a:prstGeom prst="rect">
            <a:avLst/>
          </a:prstGeom>
          <a:noFill/>
          <a:ln>
            <a:noFill/>
          </a:ln>
          <a:effectLst>
            <a:outerShdw blurRad="292100" rotWithShape="0" algn="tl" dir="2700000" dist="139700">
              <a:srgbClr val="333333">
                <a:alpha val="64705"/>
              </a:srgbClr>
            </a:outerShdw>
          </a:effectLst>
        </p:spPr>
      </p:pic>
      <p:sp>
        <p:nvSpPr>
          <p:cNvPr id="268" name="Google Shape;268;p40"/>
          <p:cNvSpPr/>
          <p:nvPr/>
        </p:nvSpPr>
        <p:spPr>
          <a:xfrm>
            <a:off x="63795" y="551281"/>
            <a:ext cx="8107326" cy="55399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3000" cap="none">
                <a:solidFill>
                  <a:srgbClr val="FFFFFF"/>
                </a:solidFill>
                <a:latin typeface="Quattrocento Sans"/>
                <a:ea typeface="Quattrocento Sans"/>
                <a:cs typeface="Quattrocento Sans"/>
                <a:sym typeface="Quattrocento Sans"/>
              </a:rPr>
              <a:t>THE CONSTITUTIONAL CONVENTION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1"/>
          <p:cNvSpPr/>
          <p:nvPr/>
        </p:nvSpPr>
        <p:spPr>
          <a:xfrm>
            <a:off x="531627" y="2403072"/>
            <a:ext cx="4848447"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002060"/>
                </a:solidFill>
                <a:latin typeface="Quattrocento Sans"/>
                <a:ea typeface="Quattrocento Sans"/>
                <a:cs typeface="Quattrocento Sans"/>
                <a:sym typeface="Quattrocento Sans"/>
              </a:rPr>
              <a:t>Article I, Section 8</a:t>
            </a:r>
            <a:endParaRPr/>
          </a:p>
        </p:txBody>
      </p:sp>
      <p:sp>
        <p:nvSpPr>
          <p:cNvPr id="274" name="Google Shape;274;p41"/>
          <p:cNvSpPr/>
          <p:nvPr/>
        </p:nvSpPr>
        <p:spPr>
          <a:xfrm>
            <a:off x="531627" y="3131034"/>
            <a:ext cx="8778628" cy="193899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000">
                <a:solidFill>
                  <a:srgbClr val="002060"/>
                </a:solidFill>
                <a:latin typeface="Quattrocento Sans"/>
                <a:ea typeface="Quattrocento Sans"/>
                <a:cs typeface="Quattrocento Sans"/>
                <a:sym typeface="Quattrocento Sans"/>
              </a:rPr>
              <a:t>Congress shall have power…</a:t>
            </a:r>
            <a:endParaRPr/>
          </a:p>
          <a:p>
            <a:pPr indent="0" lvl="0" marL="0" marR="0" rtl="0" algn="l">
              <a:spcBef>
                <a:spcPts val="0"/>
              </a:spcBef>
              <a:spcAft>
                <a:spcPts val="0"/>
              </a:spcAft>
              <a:buNone/>
            </a:pPr>
            <a:r>
              <a:rPr lang="en-US" sz="3000">
                <a:solidFill>
                  <a:srgbClr val="002060"/>
                </a:solidFill>
                <a:latin typeface="Quattrocento Sans"/>
                <a:ea typeface="Quattrocento Sans"/>
                <a:cs typeface="Quattrocento Sans"/>
                <a:sym typeface="Quattrocento Sans"/>
              </a:rPr>
              <a:t>To provide for calling forth the Militia to execute the Laws of the Union, suppress Insurrections and repel Invasions;</a:t>
            </a:r>
            <a:endParaRPr/>
          </a:p>
        </p:txBody>
      </p:sp>
      <p:sp>
        <p:nvSpPr>
          <p:cNvPr id="275" name="Google Shape;275;p41"/>
          <p:cNvSpPr/>
          <p:nvPr/>
        </p:nvSpPr>
        <p:spPr>
          <a:xfrm>
            <a:off x="531627" y="1500482"/>
            <a:ext cx="4274289" cy="55399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lang="en-US" sz="3000" cap="none">
                <a:solidFill>
                  <a:srgbClr val="FFFFFF"/>
                </a:solidFill>
                <a:latin typeface="Quattrocento Sans"/>
                <a:ea typeface="Quattrocento Sans"/>
                <a:cs typeface="Quattrocento Sans"/>
                <a:sym typeface="Quattrocento Sans"/>
              </a:rPr>
              <a:t>THE CONSTITUTION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2"/>
          <p:cNvSpPr/>
          <p:nvPr/>
        </p:nvSpPr>
        <p:spPr>
          <a:xfrm>
            <a:off x="457200" y="1531203"/>
            <a:ext cx="4848447"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002060"/>
                </a:solidFill>
                <a:latin typeface="Quattrocento Sans"/>
                <a:ea typeface="Quattrocento Sans"/>
                <a:cs typeface="Quattrocento Sans"/>
                <a:sym typeface="Quattrocento Sans"/>
              </a:rPr>
              <a:t>Article I, Section 8</a:t>
            </a:r>
            <a:endParaRPr/>
          </a:p>
        </p:txBody>
      </p:sp>
      <p:sp>
        <p:nvSpPr>
          <p:cNvPr id="281" name="Google Shape;281;p42"/>
          <p:cNvSpPr/>
          <p:nvPr/>
        </p:nvSpPr>
        <p:spPr>
          <a:xfrm>
            <a:off x="457200" y="2259165"/>
            <a:ext cx="8803178" cy="378565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000">
                <a:solidFill>
                  <a:srgbClr val="002060"/>
                </a:solidFill>
                <a:latin typeface="Quattrocento Sans"/>
                <a:ea typeface="Quattrocento Sans"/>
                <a:cs typeface="Quattrocento Sans"/>
                <a:sym typeface="Quattrocento Sans"/>
              </a:rPr>
              <a:t>Congress shall have power…</a:t>
            </a:r>
            <a:endParaRPr/>
          </a:p>
          <a:p>
            <a:pPr indent="0" lvl="0" marL="0" marR="0" rtl="0" algn="l">
              <a:spcBef>
                <a:spcPts val="0"/>
              </a:spcBef>
              <a:spcAft>
                <a:spcPts val="0"/>
              </a:spcAft>
              <a:buNone/>
            </a:pPr>
            <a:r>
              <a:rPr lang="en-US" sz="3000">
                <a:solidFill>
                  <a:srgbClr val="002060"/>
                </a:solidFill>
                <a:latin typeface="Quattrocento Sans"/>
                <a:ea typeface="Quattrocento Sans"/>
                <a:cs typeface="Quattrocento Sans"/>
                <a:sym typeface="Quattrocento Sans"/>
              </a:rPr>
              <a:t>To provide for organizing, arming, and disciplining, the Militia, and for governing such Part of them as may be employed in the Service of the United States, reserving to the States respectively, the Appointment of the Officers, and the Authority of training the Militia according to the discipline prescribed by Congress;</a:t>
            </a:r>
            <a:endParaRPr/>
          </a:p>
        </p:txBody>
      </p:sp>
      <p:sp>
        <p:nvSpPr>
          <p:cNvPr id="282" name="Google Shape;282;p42"/>
          <p:cNvSpPr/>
          <p:nvPr/>
        </p:nvSpPr>
        <p:spPr>
          <a:xfrm>
            <a:off x="457200" y="628613"/>
            <a:ext cx="4274289" cy="55399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lang="en-US" sz="3000" cap="none">
                <a:solidFill>
                  <a:schemeClr val="lt1"/>
                </a:solidFill>
                <a:latin typeface="Quattrocento Sans"/>
                <a:ea typeface="Quattrocento Sans"/>
                <a:cs typeface="Quattrocento Sans"/>
                <a:sym typeface="Quattrocento Sans"/>
              </a:rPr>
              <a:t>THE CONSTITUTION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3"/>
          <p:cNvSpPr/>
          <p:nvPr/>
        </p:nvSpPr>
        <p:spPr>
          <a:xfrm>
            <a:off x="531627" y="2377873"/>
            <a:ext cx="4848447"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002060"/>
                </a:solidFill>
                <a:latin typeface="Quattrocento Sans"/>
                <a:ea typeface="Quattrocento Sans"/>
                <a:cs typeface="Quattrocento Sans"/>
                <a:sym typeface="Quattrocento Sans"/>
              </a:rPr>
              <a:t>Article I, Section 8</a:t>
            </a:r>
            <a:endParaRPr/>
          </a:p>
        </p:txBody>
      </p:sp>
      <p:sp>
        <p:nvSpPr>
          <p:cNvPr id="288" name="Google Shape;288;p43"/>
          <p:cNvSpPr/>
          <p:nvPr/>
        </p:nvSpPr>
        <p:spPr>
          <a:xfrm>
            <a:off x="531627" y="3105835"/>
            <a:ext cx="8628998" cy="193899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000">
                <a:solidFill>
                  <a:srgbClr val="002060"/>
                </a:solidFill>
                <a:latin typeface="Quattrocento Sans"/>
                <a:ea typeface="Quattrocento Sans"/>
                <a:cs typeface="Quattrocento Sans"/>
                <a:sym typeface="Quattrocento Sans"/>
              </a:rPr>
              <a:t>Congress shall have power…</a:t>
            </a:r>
            <a:endParaRPr/>
          </a:p>
          <a:p>
            <a:pPr indent="0" lvl="0" marL="0" marR="0" rtl="0" algn="l">
              <a:spcBef>
                <a:spcPts val="0"/>
              </a:spcBef>
              <a:spcAft>
                <a:spcPts val="0"/>
              </a:spcAft>
              <a:buNone/>
            </a:pPr>
            <a:r>
              <a:rPr b="1" lang="en-US" sz="3000">
                <a:solidFill>
                  <a:srgbClr val="002060"/>
                </a:solidFill>
                <a:latin typeface="Quattrocento Sans"/>
                <a:ea typeface="Quattrocento Sans"/>
                <a:cs typeface="Quattrocento Sans"/>
                <a:sym typeface="Quattrocento Sans"/>
              </a:rPr>
              <a:t>To raise and support Armies, but no Appropriation of Money to that Use shall be for a longer Term than two Years;</a:t>
            </a:r>
            <a:endParaRPr/>
          </a:p>
        </p:txBody>
      </p:sp>
      <p:sp>
        <p:nvSpPr>
          <p:cNvPr id="289" name="Google Shape;289;p43"/>
          <p:cNvSpPr/>
          <p:nvPr/>
        </p:nvSpPr>
        <p:spPr>
          <a:xfrm>
            <a:off x="531627" y="1500482"/>
            <a:ext cx="4274289" cy="55399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lang="en-US" sz="3000" cap="none">
                <a:solidFill>
                  <a:srgbClr val="FFFFFF"/>
                </a:solidFill>
                <a:latin typeface="Quattrocento Sans"/>
                <a:ea typeface="Quattrocento Sans"/>
                <a:cs typeface="Quattrocento Sans"/>
                <a:sym typeface="Quattrocento Sans"/>
              </a:rPr>
              <a:t>THE CONSTITUTION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6"/>
          <p:cNvSpPr/>
          <p:nvPr/>
        </p:nvSpPr>
        <p:spPr>
          <a:xfrm>
            <a:off x="520996" y="523994"/>
            <a:ext cx="5209954" cy="584775"/>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chemeClr val="lt1"/>
                </a:solidFill>
                <a:latin typeface="Quattrocento Sans"/>
                <a:ea typeface="Quattrocento Sans"/>
                <a:cs typeface="Quattrocento Sans"/>
                <a:sym typeface="Quattrocento Sans"/>
              </a:rPr>
              <a:t>Key Questions for Class</a:t>
            </a:r>
            <a:endParaRPr/>
          </a:p>
        </p:txBody>
      </p:sp>
      <p:sp>
        <p:nvSpPr>
          <p:cNvPr id="176" name="Google Shape;176;p26"/>
          <p:cNvSpPr/>
          <p:nvPr/>
        </p:nvSpPr>
        <p:spPr>
          <a:xfrm>
            <a:off x="356190" y="1443841"/>
            <a:ext cx="8481238" cy="4524315"/>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rgbClr val="002060"/>
              </a:buClr>
              <a:buSzPts val="2400"/>
              <a:buFont typeface="Arial"/>
              <a:buChar char="•"/>
            </a:pPr>
            <a:r>
              <a:rPr lang="en-US" sz="2400">
                <a:solidFill>
                  <a:srgbClr val="002060"/>
                </a:solidFill>
                <a:latin typeface="Calibri"/>
                <a:ea typeface="Calibri"/>
                <a:cs typeface="Calibri"/>
                <a:sym typeface="Calibri"/>
              </a:rPr>
              <a:t>Why did the Founding generation enshrine the Second Amendment in the Bill of Rights?</a:t>
            </a:r>
            <a:endParaRPr/>
          </a:p>
          <a:p>
            <a:pPr indent="-285750" lvl="0" marL="285750" marR="0" rtl="0" algn="l">
              <a:spcBef>
                <a:spcPts val="0"/>
              </a:spcBef>
              <a:spcAft>
                <a:spcPts val="0"/>
              </a:spcAft>
              <a:buClr>
                <a:srgbClr val="002060"/>
              </a:buClr>
              <a:buSzPts val="2400"/>
              <a:buFont typeface="Arial"/>
              <a:buChar char="•"/>
            </a:pPr>
            <a:r>
              <a:rPr lang="en-US" sz="2400">
                <a:solidFill>
                  <a:srgbClr val="002060"/>
                </a:solidFill>
                <a:latin typeface="Calibri"/>
                <a:ea typeface="Calibri"/>
                <a:cs typeface="Calibri"/>
                <a:sym typeface="Calibri"/>
              </a:rPr>
              <a:t>What was the Founding-era vision of the Second Amendment, and how did America’s “Second Founding”—and the ratification of the Fourteenth Amendment after the Civil War—shape the Second Amendment’s meaning?</a:t>
            </a:r>
            <a:endParaRPr/>
          </a:p>
          <a:p>
            <a:pPr indent="-285750" lvl="0" marL="285750" marR="0" rtl="0" algn="l">
              <a:spcBef>
                <a:spcPts val="0"/>
              </a:spcBef>
              <a:spcAft>
                <a:spcPts val="0"/>
              </a:spcAft>
              <a:buClr>
                <a:srgbClr val="002060"/>
              </a:buClr>
              <a:buSzPts val="2400"/>
              <a:buFont typeface="Arial"/>
              <a:buChar char="•"/>
            </a:pPr>
            <a:r>
              <a:rPr lang="en-US" sz="2400">
                <a:solidFill>
                  <a:srgbClr val="002060"/>
                </a:solidFill>
                <a:latin typeface="Calibri"/>
                <a:ea typeface="Calibri"/>
                <a:cs typeface="Calibri"/>
                <a:sym typeface="Calibri"/>
              </a:rPr>
              <a:t>How has the Supreme Court interpreted the Second Amendment over time?</a:t>
            </a:r>
            <a:endParaRPr/>
          </a:p>
          <a:p>
            <a:pPr indent="-285750" lvl="0" marL="285750" marR="0" rtl="0" algn="l">
              <a:spcBef>
                <a:spcPts val="0"/>
              </a:spcBef>
              <a:spcAft>
                <a:spcPts val="0"/>
              </a:spcAft>
              <a:buClr>
                <a:srgbClr val="002060"/>
              </a:buClr>
              <a:buSzPts val="2400"/>
              <a:buFont typeface="Arial"/>
              <a:buChar char="•"/>
            </a:pPr>
            <a:r>
              <a:rPr lang="en-US" sz="2400">
                <a:solidFill>
                  <a:srgbClr val="002060"/>
                </a:solidFill>
                <a:latin typeface="Calibri"/>
                <a:ea typeface="Calibri"/>
                <a:cs typeface="Calibri"/>
                <a:sym typeface="Calibri"/>
              </a:rPr>
              <a:t>Today, when can the government limit the individual right to possess guns and other firearms—and when can’t it?</a:t>
            </a:r>
            <a:endParaRPr/>
          </a:p>
          <a:p>
            <a:pPr indent="-285750" lvl="0" marL="285750" marR="0" rtl="0" algn="l">
              <a:spcBef>
                <a:spcPts val="0"/>
              </a:spcBef>
              <a:spcAft>
                <a:spcPts val="0"/>
              </a:spcAft>
              <a:buClr>
                <a:srgbClr val="002060"/>
              </a:buClr>
              <a:buSzPts val="2400"/>
              <a:buFont typeface="Arial"/>
              <a:buChar char="•"/>
            </a:pPr>
            <a:r>
              <a:rPr lang="en-US" sz="2400">
                <a:solidFill>
                  <a:srgbClr val="002060"/>
                </a:solidFill>
                <a:latin typeface="Calibri"/>
                <a:ea typeface="Calibri"/>
                <a:cs typeface="Calibri"/>
                <a:sym typeface="Calibri"/>
              </a:rPr>
              <a:t>What are areas of constitutional debate over the Second Amendment today?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4"/>
          <p:cNvSpPr/>
          <p:nvPr/>
        </p:nvSpPr>
        <p:spPr>
          <a:xfrm>
            <a:off x="531628" y="3146884"/>
            <a:ext cx="7980606"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000">
                <a:solidFill>
                  <a:srgbClr val="002060"/>
                </a:solidFill>
                <a:latin typeface="Quattrocento Sans"/>
                <a:ea typeface="Quattrocento Sans"/>
                <a:cs typeface="Quattrocento Sans"/>
                <a:sym typeface="Quattrocento Sans"/>
              </a:rPr>
              <a:t>Congress shall have power…</a:t>
            </a:r>
            <a:endParaRPr/>
          </a:p>
          <a:p>
            <a:pPr indent="0" lvl="0" marL="0" marR="0" rtl="0" algn="l">
              <a:spcBef>
                <a:spcPts val="0"/>
              </a:spcBef>
              <a:spcAft>
                <a:spcPts val="0"/>
              </a:spcAft>
              <a:buNone/>
            </a:pPr>
            <a:r>
              <a:rPr b="1" lang="en-US" sz="3000">
                <a:solidFill>
                  <a:srgbClr val="002060"/>
                </a:solidFill>
                <a:latin typeface="Quattrocento Sans"/>
                <a:ea typeface="Quattrocento Sans"/>
                <a:cs typeface="Quattrocento Sans"/>
                <a:sym typeface="Quattrocento Sans"/>
              </a:rPr>
              <a:t>To provide and maintain a Navy;</a:t>
            </a:r>
            <a:endParaRPr/>
          </a:p>
        </p:txBody>
      </p:sp>
      <p:sp>
        <p:nvSpPr>
          <p:cNvPr id="295" name="Google Shape;295;p44"/>
          <p:cNvSpPr/>
          <p:nvPr/>
        </p:nvSpPr>
        <p:spPr>
          <a:xfrm>
            <a:off x="531627" y="1500482"/>
            <a:ext cx="4274289" cy="55399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lang="en-US" sz="3000" cap="none">
                <a:solidFill>
                  <a:srgbClr val="FFFFFF"/>
                </a:solidFill>
                <a:latin typeface="Quattrocento Sans"/>
                <a:ea typeface="Quattrocento Sans"/>
                <a:cs typeface="Quattrocento Sans"/>
                <a:sym typeface="Quattrocento Sans"/>
              </a:rPr>
              <a:t>THE CONSTITUTION </a:t>
            </a:r>
            <a:endParaRPr/>
          </a:p>
        </p:txBody>
      </p:sp>
      <p:sp>
        <p:nvSpPr>
          <p:cNvPr id="296" name="Google Shape;296;p44"/>
          <p:cNvSpPr/>
          <p:nvPr/>
        </p:nvSpPr>
        <p:spPr>
          <a:xfrm>
            <a:off x="531627" y="2377873"/>
            <a:ext cx="4848447"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002060"/>
                </a:solidFill>
                <a:latin typeface="Quattrocento Sans"/>
                <a:ea typeface="Quattrocento Sans"/>
                <a:cs typeface="Quattrocento Sans"/>
                <a:sym typeface="Quattrocento Sans"/>
              </a:rPr>
              <a:t>Article I, Section 8</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5"/>
          <p:cNvSpPr/>
          <p:nvPr/>
        </p:nvSpPr>
        <p:spPr>
          <a:xfrm>
            <a:off x="529790" y="1325400"/>
            <a:ext cx="8730587" cy="532453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002060"/>
                </a:solidFill>
                <a:latin typeface="Calibri"/>
                <a:ea typeface="Calibri"/>
                <a:cs typeface="Calibri"/>
                <a:sym typeface="Calibri"/>
              </a:rPr>
              <a:t>In the debates over the Original Constitution, the Federalists (supporting the new Constitution) and the Anti-Federalists (opposing it) battled over the threat of standing armies and the scope of the national government’s power over national security and citizen militias.</a:t>
            </a:r>
            <a:endParaRPr/>
          </a:p>
          <a:p>
            <a:pPr indent="0" lvl="0" marL="0" marR="0" rtl="0" algn="l">
              <a:spcBef>
                <a:spcPts val="0"/>
              </a:spcBef>
              <a:spcAft>
                <a:spcPts val="0"/>
              </a:spcAft>
              <a:buNone/>
            </a:pPr>
            <a:r>
              <a:t/>
            </a:r>
            <a:endParaRPr sz="2400">
              <a:solidFill>
                <a:srgbClr val="002060"/>
              </a:solidFill>
              <a:latin typeface="Calibri"/>
              <a:ea typeface="Calibri"/>
              <a:cs typeface="Calibri"/>
              <a:sym typeface="Calibri"/>
            </a:endParaRPr>
          </a:p>
          <a:p>
            <a:pPr indent="-457200" lvl="0" marL="457200" marR="0" rtl="0" algn="l">
              <a:spcBef>
                <a:spcPts val="0"/>
              </a:spcBef>
              <a:spcAft>
                <a:spcPts val="0"/>
              </a:spcAft>
              <a:buClr>
                <a:srgbClr val="002060"/>
              </a:buClr>
              <a:buSzPts val="2400"/>
              <a:buFont typeface="Arial"/>
              <a:buChar char="•"/>
            </a:pPr>
            <a:r>
              <a:rPr lang="en-US" sz="2400">
                <a:solidFill>
                  <a:srgbClr val="002060"/>
                </a:solidFill>
                <a:latin typeface="Calibri"/>
                <a:ea typeface="Calibri"/>
                <a:cs typeface="Calibri"/>
                <a:sym typeface="Calibri"/>
              </a:rPr>
              <a:t>With the new Constitution, the national government is given broad authority to establish a peacetime standing army and to regulate the militia.</a:t>
            </a:r>
            <a:endParaRPr/>
          </a:p>
          <a:p>
            <a:pPr indent="-304800" lvl="0" marL="457200" marR="0" rtl="0" algn="l">
              <a:spcBef>
                <a:spcPts val="0"/>
              </a:spcBef>
              <a:spcAft>
                <a:spcPts val="0"/>
              </a:spcAft>
              <a:buClr>
                <a:schemeClr val="dk1"/>
              </a:buClr>
              <a:buSzPts val="2400"/>
              <a:buFont typeface="Arial"/>
              <a:buNone/>
            </a:pPr>
            <a:r>
              <a:t/>
            </a:r>
            <a:endParaRPr sz="2400">
              <a:solidFill>
                <a:srgbClr val="002060"/>
              </a:solidFill>
              <a:latin typeface="Calibri"/>
              <a:ea typeface="Calibri"/>
              <a:cs typeface="Calibri"/>
              <a:sym typeface="Calibri"/>
            </a:endParaRPr>
          </a:p>
          <a:p>
            <a:pPr indent="-457200" lvl="0" marL="457200" marR="0" rtl="0" algn="l">
              <a:spcBef>
                <a:spcPts val="0"/>
              </a:spcBef>
              <a:spcAft>
                <a:spcPts val="0"/>
              </a:spcAft>
              <a:buClr>
                <a:srgbClr val="002060"/>
              </a:buClr>
              <a:buSzPts val="2400"/>
              <a:buFont typeface="Arial"/>
              <a:buChar char="•"/>
            </a:pPr>
            <a:r>
              <a:rPr lang="en-US" sz="2400">
                <a:solidFill>
                  <a:srgbClr val="002060"/>
                </a:solidFill>
                <a:latin typeface="Calibri"/>
                <a:ea typeface="Calibri"/>
                <a:cs typeface="Calibri"/>
                <a:sym typeface="Calibri"/>
              </a:rPr>
              <a:t>The Constitution’s massive shift of power from the states to the national government in this context was a major objection to the new Constitution for the emerging Anti-Federalists.</a:t>
            </a:r>
            <a:endParaRPr/>
          </a:p>
          <a:p>
            <a:pPr indent="0" lvl="0" marL="0" marR="0" rtl="0" algn="l">
              <a:spcBef>
                <a:spcPts val="0"/>
              </a:spcBef>
              <a:spcAft>
                <a:spcPts val="0"/>
              </a:spcAft>
              <a:buNone/>
            </a:pPr>
            <a:r>
              <a:t/>
            </a:r>
            <a:endParaRPr sz="2800">
              <a:solidFill>
                <a:srgbClr val="002060"/>
              </a:solidFill>
              <a:latin typeface="Calibri"/>
              <a:ea typeface="Calibri"/>
              <a:cs typeface="Calibri"/>
              <a:sym typeface="Calibri"/>
            </a:endParaRPr>
          </a:p>
        </p:txBody>
      </p:sp>
      <p:sp>
        <p:nvSpPr>
          <p:cNvPr id="302" name="Google Shape;302;p45"/>
          <p:cNvSpPr/>
          <p:nvPr/>
        </p:nvSpPr>
        <p:spPr>
          <a:xfrm>
            <a:off x="646169" y="621488"/>
            <a:ext cx="7982442" cy="584775"/>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cap="none">
                <a:solidFill>
                  <a:srgbClr val="FFFFFF"/>
                </a:solidFill>
                <a:latin typeface="Quattrocento Sans"/>
                <a:ea typeface="Quattrocento Sans"/>
                <a:cs typeface="Quattrocento Sans"/>
                <a:sym typeface="Quattrocento Sans"/>
              </a:rPr>
              <a:t>DEBATES OVER STANDING ARMIES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pic>
        <p:nvPicPr>
          <p:cNvPr descr="https://billofrightsinstitute.org/wp-content/uploads/2011/12/AP_Constitution_Federalist51.jpg" id="307" name="Google Shape;307;p46"/>
          <p:cNvPicPr preferRelativeResize="0"/>
          <p:nvPr/>
        </p:nvPicPr>
        <p:blipFill rotWithShape="1">
          <a:blip r:embed="rId3">
            <a:alphaModFix/>
          </a:blip>
          <a:srcRect b="0" l="0" r="0" t="0"/>
          <a:stretch/>
        </p:blipFill>
        <p:spPr>
          <a:xfrm>
            <a:off x="646169" y="1639803"/>
            <a:ext cx="3210936" cy="4944346"/>
          </a:xfrm>
          <a:prstGeom prst="rect">
            <a:avLst/>
          </a:prstGeom>
          <a:noFill/>
          <a:ln>
            <a:noFill/>
          </a:ln>
          <a:effectLst>
            <a:outerShdw blurRad="292100" rotWithShape="0" algn="tl" dir="2700000" dist="139700">
              <a:srgbClr val="333333">
                <a:alpha val="64705"/>
              </a:srgbClr>
            </a:outerShdw>
          </a:effectLst>
        </p:spPr>
      </p:pic>
      <p:sp>
        <p:nvSpPr>
          <p:cNvPr id="308" name="Google Shape;308;p46"/>
          <p:cNvSpPr/>
          <p:nvPr/>
        </p:nvSpPr>
        <p:spPr>
          <a:xfrm>
            <a:off x="646169" y="621488"/>
            <a:ext cx="7982442" cy="584775"/>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cap="none">
                <a:solidFill>
                  <a:srgbClr val="FFFFFF"/>
                </a:solidFill>
                <a:latin typeface="Quattrocento Sans"/>
                <a:ea typeface="Quattrocento Sans"/>
                <a:cs typeface="Quattrocento Sans"/>
                <a:sym typeface="Quattrocento Sans"/>
              </a:rPr>
              <a:t>RATIFICATION DEBATES </a:t>
            </a:r>
            <a:endParaRPr/>
          </a:p>
        </p:txBody>
      </p:sp>
      <p:sp>
        <p:nvSpPr>
          <p:cNvPr id="309" name="Google Shape;309;p46"/>
          <p:cNvSpPr/>
          <p:nvPr/>
        </p:nvSpPr>
        <p:spPr>
          <a:xfrm>
            <a:off x="4239491" y="1920070"/>
            <a:ext cx="4904508" cy="378565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In The Federalist Papers, both Hamilton and Madison addressed the issue of standing armies and the militia. The central idea behind Alexander Hamilton’s arguments was that the Constitution was necessary for national security reasons and thus standing armies were sometimes needed to secure the liberties of the people.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pic>
        <p:nvPicPr>
          <p:cNvPr descr="https://upload.wikimedia.org/wikipedia/commons/thumb/0/05/Alexander_Hamilton_portrait_by_John_Trumbull_1806.jpg/800px-Alexander_Hamilton_portrait_by_John_Trumbull_1806.jpg" id="314" name="Google Shape;314;p47"/>
          <p:cNvPicPr preferRelativeResize="0"/>
          <p:nvPr/>
        </p:nvPicPr>
        <p:blipFill rotWithShape="1">
          <a:blip r:embed="rId3">
            <a:alphaModFix/>
          </a:blip>
          <a:srcRect b="0" l="0" r="0" t="0"/>
          <a:stretch/>
        </p:blipFill>
        <p:spPr>
          <a:xfrm>
            <a:off x="800450" y="1588220"/>
            <a:ext cx="3618035" cy="4522544"/>
          </a:xfrm>
          <a:prstGeom prst="rect">
            <a:avLst/>
          </a:prstGeom>
          <a:noFill/>
          <a:ln>
            <a:noFill/>
          </a:ln>
          <a:effectLst>
            <a:outerShdw blurRad="292100" rotWithShape="0" algn="tl" dir="2700000" dist="139700">
              <a:srgbClr val="333333">
                <a:alpha val="64705"/>
              </a:srgbClr>
            </a:outerShdw>
          </a:effectLst>
        </p:spPr>
      </p:pic>
      <p:sp>
        <p:nvSpPr>
          <p:cNvPr id="315" name="Google Shape;315;p47"/>
          <p:cNvSpPr/>
          <p:nvPr/>
        </p:nvSpPr>
        <p:spPr>
          <a:xfrm>
            <a:off x="189194" y="5477058"/>
            <a:ext cx="3618035" cy="1015663"/>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3000" cap="none">
                <a:solidFill>
                  <a:srgbClr val="FFFFFF"/>
                </a:solidFill>
                <a:latin typeface="Quattrocento Sans"/>
                <a:ea typeface="Quattrocento Sans"/>
                <a:cs typeface="Quattrocento Sans"/>
                <a:sym typeface="Quattrocento Sans"/>
              </a:rPr>
              <a:t>ALEXANDER HAMILTON </a:t>
            </a:r>
            <a:endParaRPr/>
          </a:p>
        </p:txBody>
      </p:sp>
      <p:sp>
        <p:nvSpPr>
          <p:cNvPr id="316" name="Google Shape;316;p47"/>
          <p:cNvSpPr/>
          <p:nvPr/>
        </p:nvSpPr>
        <p:spPr>
          <a:xfrm>
            <a:off x="4841320" y="2372164"/>
            <a:ext cx="4169677" cy="193899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For Hamilton, the American Revolution showed that we shouldn’t rely on state-organized militia for national defense. </a:t>
            </a:r>
            <a:endParaRPr/>
          </a:p>
        </p:txBody>
      </p:sp>
      <p:sp>
        <p:nvSpPr>
          <p:cNvPr id="317" name="Google Shape;317;p47"/>
          <p:cNvSpPr/>
          <p:nvPr/>
        </p:nvSpPr>
        <p:spPr>
          <a:xfrm>
            <a:off x="646169" y="621488"/>
            <a:ext cx="7982442" cy="584775"/>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cap="none">
                <a:solidFill>
                  <a:srgbClr val="FFFFFF"/>
                </a:solidFill>
                <a:latin typeface="Quattrocento Sans"/>
                <a:ea typeface="Quattrocento Sans"/>
                <a:cs typeface="Quattrocento Sans"/>
                <a:sym typeface="Quattrocento Sans"/>
              </a:rPr>
              <a:t>RATIFICATION DEBATES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8"/>
          <p:cNvSpPr/>
          <p:nvPr/>
        </p:nvSpPr>
        <p:spPr>
          <a:xfrm>
            <a:off x="4808070" y="1595021"/>
            <a:ext cx="4369181" cy="489364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James Madison tried to chart a middle course between Hamilton and the Anti-Federalists. Madison agreed that standing armies were an essential part of modern states and necessary to security. However, he added that what afforded Americans protection against foreign threats was not only a standing army, but the militia as well. Both were necessary to protect a free republic. </a:t>
            </a:r>
            <a:endParaRPr/>
          </a:p>
        </p:txBody>
      </p:sp>
      <p:sp>
        <p:nvSpPr>
          <p:cNvPr id="323" name="Google Shape;323;p48"/>
          <p:cNvSpPr/>
          <p:nvPr/>
        </p:nvSpPr>
        <p:spPr>
          <a:xfrm>
            <a:off x="646169" y="621488"/>
            <a:ext cx="7982442" cy="584775"/>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cap="none">
                <a:solidFill>
                  <a:srgbClr val="FFFFFF"/>
                </a:solidFill>
                <a:latin typeface="Quattrocento Sans"/>
                <a:ea typeface="Quattrocento Sans"/>
                <a:cs typeface="Quattrocento Sans"/>
                <a:sym typeface="Quattrocento Sans"/>
              </a:rPr>
              <a:t>RATIFICATION DEBATES </a:t>
            </a:r>
            <a:endParaRPr/>
          </a:p>
        </p:txBody>
      </p:sp>
      <p:pic>
        <p:nvPicPr>
          <p:cNvPr descr="https://upload.wikimedia.org/wikipedia/commons/thumb/1/1d/James_Madison.jpg/800px-James_Madison.jpg" id="324" name="Google Shape;324;p48"/>
          <p:cNvPicPr preferRelativeResize="0"/>
          <p:nvPr/>
        </p:nvPicPr>
        <p:blipFill rotWithShape="1">
          <a:blip r:embed="rId3">
            <a:alphaModFix/>
          </a:blip>
          <a:srcRect b="0" l="0" r="0" t="0"/>
          <a:stretch/>
        </p:blipFill>
        <p:spPr>
          <a:xfrm>
            <a:off x="572147" y="1622797"/>
            <a:ext cx="3814717" cy="4768397"/>
          </a:xfrm>
          <a:prstGeom prst="rect">
            <a:avLst/>
          </a:prstGeom>
          <a:noFill/>
          <a:ln>
            <a:noFill/>
          </a:ln>
          <a:effectLst>
            <a:outerShdw blurRad="292100" rotWithShape="0" algn="tl" dir="2700000" dist="139700">
              <a:srgbClr val="333333">
                <a:alpha val="64705"/>
              </a:srgbClr>
            </a:outerShdw>
          </a:effectLst>
        </p:spPr>
      </p:pic>
      <p:sp>
        <p:nvSpPr>
          <p:cNvPr id="325" name="Google Shape;325;p48"/>
          <p:cNvSpPr/>
          <p:nvPr/>
        </p:nvSpPr>
        <p:spPr>
          <a:xfrm>
            <a:off x="308243" y="5591663"/>
            <a:ext cx="2601211" cy="1015663"/>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3000" cap="none">
                <a:solidFill>
                  <a:srgbClr val="FFFFFF"/>
                </a:solidFill>
                <a:latin typeface="Quattrocento Sans"/>
                <a:ea typeface="Quattrocento Sans"/>
                <a:cs typeface="Quattrocento Sans"/>
                <a:sym typeface="Quattrocento Sans"/>
              </a:rPr>
              <a:t>JAMES MADISON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9"/>
          <p:cNvSpPr/>
          <p:nvPr/>
        </p:nvSpPr>
        <p:spPr>
          <a:xfrm>
            <a:off x="4841321" y="2175343"/>
            <a:ext cx="4369181" cy="34163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252F66"/>
                </a:solidFill>
                <a:latin typeface="Calibri"/>
                <a:ea typeface="Calibri"/>
                <a:cs typeface="Calibri"/>
                <a:sym typeface="Calibri"/>
              </a:rPr>
              <a:t>Madison’s Main Point: </a:t>
            </a:r>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The Anti-Federalist concerns about a national army overpowering the American people are probably overblown. The American people are almost impossible to subdue. American militias were big, and the American people were armed.</a:t>
            </a:r>
            <a:endParaRPr/>
          </a:p>
        </p:txBody>
      </p:sp>
      <p:sp>
        <p:nvSpPr>
          <p:cNvPr id="331" name="Google Shape;331;p49"/>
          <p:cNvSpPr/>
          <p:nvPr/>
        </p:nvSpPr>
        <p:spPr>
          <a:xfrm>
            <a:off x="646169" y="621488"/>
            <a:ext cx="7982442" cy="584775"/>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cap="none">
                <a:solidFill>
                  <a:srgbClr val="FFFFFF"/>
                </a:solidFill>
                <a:latin typeface="Quattrocento Sans"/>
                <a:ea typeface="Quattrocento Sans"/>
                <a:cs typeface="Quattrocento Sans"/>
                <a:sym typeface="Quattrocento Sans"/>
              </a:rPr>
              <a:t>RATIFICATION DEBATES </a:t>
            </a:r>
            <a:endParaRPr/>
          </a:p>
        </p:txBody>
      </p:sp>
      <p:pic>
        <p:nvPicPr>
          <p:cNvPr descr="https://upload.wikimedia.org/wikipedia/commons/thumb/1/1d/James_Madison.jpg/800px-James_Madison.jpg" id="332" name="Google Shape;332;p49"/>
          <p:cNvPicPr preferRelativeResize="0"/>
          <p:nvPr/>
        </p:nvPicPr>
        <p:blipFill rotWithShape="1">
          <a:blip r:embed="rId3">
            <a:alphaModFix/>
          </a:blip>
          <a:srcRect b="0" l="0" r="0" t="0"/>
          <a:stretch/>
        </p:blipFill>
        <p:spPr>
          <a:xfrm>
            <a:off x="572147" y="1622797"/>
            <a:ext cx="3814717" cy="4768397"/>
          </a:xfrm>
          <a:prstGeom prst="rect">
            <a:avLst/>
          </a:prstGeom>
          <a:noFill/>
          <a:ln>
            <a:noFill/>
          </a:ln>
          <a:effectLst>
            <a:outerShdw blurRad="292100" rotWithShape="0" algn="tl" dir="2700000" dist="139700">
              <a:srgbClr val="333333">
                <a:alpha val="64705"/>
              </a:srgbClr>
            </a:outerShdw>
          </a:effectLst>
        </p:spPr>
      </p:pic>
      <p:sp>
        <p:nvSpPr>
          <p:cNvPr id="333" name="Google Shape;333;p49"/>
          <p:cNvSpPr/>
          <p:nvPr/>
        </p:nvSpPr>
        <p:spPr>
          <a:xfrm>
            <a:off x="308243" y="5591663"/>
            <a:ext cx="2601211" cy="1015663"/>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3000" cap="none">
                <a:solidFill>
                  <a:srgbClr val="FFFFFF"/>
                </a:solidFill>
                <a:latin typeface="Quattrocento Sans"/>
                <a:ea typeface="Quattrocento Sans"/>
                <a:cs typeface="Quattrocento Sans"/>
                <a:sym typeface="Quattrocento Sans"/>
              </a:rPr>
              <a:t>JAMES MADISON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pic>
        <p:nvPicPr>
          <p:cNvPr id="338" name="Google Shape;338;p50"/>
          <p:cNvPicPr preferRelativeResize="0"/>
          <p:nvPr/>
        </p:nvPicPr>
        <p:blipFill rotWithShape="1">
          <a:blip r:embed="rId3">
            <a:alphaModFix/>
          </a:blip>
          <a:srcRect b="0" l="0" r="0" t="0"/>
          <a:stretch/>
        </p:blipFill>
        <p:spPr>
          <a:xfrm>
            <a:off x="947475" y="1631214"/>
            <a:ext cx="2771910" cy="4605298"/>
          </a:xfrm>
          <a:prstGeom prst="rect">
            <a:avLst/>
          </a:prstGeom>
          <a:noFill/>
          <a:ln>
            <a:noFill/>
          </a:ln>
          <a:effectLst>
            <a:outerShdw blurRad="292100" rotWithShape="0" algn="tl" dir="2700000" dist="139700">
              <a:srgbClr val="333333">
                <a:alpha val="64705"/>
              </a:srgbClr>
            </a:outerShdw>
          </a:effectLst>
        </p:spPr>
      </p:pic>
      <p:sp>
        <p:nvSpPr>
          <p:cNvPr id="339" name="Google Shape;339;p50"/>
          <p:cNvSpPr/>
          <p:nvPr/>
        </p:nvSpPr>
        <p:spPr>
          <a:xfrm>
            <a:off x="252194" y="5584245"/>
            <a:ext cx="2897970" cy="107721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BRUTUS </a:t>
            </a:r>
            <a:br>
              <a:rPr lang="en-US" sz="2800" cap="none">
                <a:solidFill>
                  <a:srgbClr val="FFFFFF"/>
                </a:solidFill>
                <a:latin typeface="Quattrocento Sans"/>
                <a:ea typeface="Quattrocento Sans"/>
                <a:cs typeface="Quattrocento Sans"/>
                <a:sym typeface="Quattrocento Sans"/>
              </a:rPr>
            </a:br>
            <a:r>
              <a:rPr lang="en-US" sz="1800" cap="none">
                <a:solidFill>
                  <a:srgbClr val="FFFFFF"/>
                </a:solidFill>
                <a:latin typeface="Quattrocento Sans"/>
                <a:ea typeface="Quattrocento Sans"/>
                <a:cs typeface="Quattrocento Sans"/>
                <a:sym typeface="Quattrocento Sans"/>
              </a:rPr>
              <a:t>(THOUGHT TO BE NEW YORK’S ROBERT YATES)</a:t>
            </a:r>
            <a:endParaRPr sz="2800" cap="none">
              <a:solidFill>
                <a:srgbClr val="FFFFFF"/>
              </a:solidFill>
              <a:latin typeface="Quattrocento Sans"/>
              <a:ea typeface="Quattrocento Sans"/>
              <a:cs typeface="Quattrocento Sans"/>
              <a:sym typeface="Quattrocento Sans"/>
            </a:endParaRPr>
          </a:p>
        </p:txBody>
      </p:sp>
      <p:sp>
        <p:nvSpPr>
          <p:cNvPr id="340" name="Google Shape;340;p50"/>
          <p:cNvSpPr/>
          <p:nvPr/>
        </p:nvSpPr>
        <p:spPr>
          <a:xfrm>
            <a:off x="4294396" y="1864430"/>
            <a:ext cx="4849605" cy="378565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002060"/>
                </a:solidFill>
                <a:latin typeface="Calibri"/>
                <a:ea typeface="Calibri"/>
                <a:cs typeface="Calibri"/>
                <a:sym typeface="Calibri"/>
              </a:rPr>
              <a:t>At the same time, Anti-Federalist “Brutus” wrote many times about the anti-republican character of standing armies. For Brutus, the power of Congress to raise and support armies at its pleasure in times of peace and war and to control the militia evinced a tendency toward consolidation of government and </a:t>
            </a:r>
            <a:r>
              <a:rPr b="1" lang="en-US" sz="2400">
                <a:solidFill>
                  <a:srgbClr val="002060"/>
                </a:solidFill>
                <a:latin typeface="Calibri"/>
                <a:ea typeface="Calibri"/>
                <a:cs typeface="Calibri"/>
                <a:sym typeface="Calibri"/>
              </a:rPr>
              <a:t>“destruction of liberty.”</a:t>
            </a:r>
            <a:endParaRPr b="1" sz="2400">
              <a:solidFill>
                <a:srgbClr val="002060"/>
              </a:solidFill>
              <a:latin typeface="Calibri"/>
              <a:ea typeface="Calibri"/>
              <a:cs typeface="Calibri"/>
              <a:sym typeface="Calibri"/>
            </a:endParaRPr>
          </a:p>
        </p:txBody>
      </p:sp>
      <p:sp>
        <p:nvSpPr>
          <p:cNvPr id="341" name="Google Shape;341;p50"/>
          <p:cNvSpPr/>
          <p:nvPr/>
        </p:nvSpPr>
        <p:spPr>
          <a:xfrm>
            <a:off x="646169" y="621488"/>
            <a:ext cx="7982442" cy="584775"/>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cap="none">
                <a:solidFill>
                  <a:srgbClr val="FFFFFF"/>
                </a:solidFill>
                <a:latin typeface="Quattrocento Sans"/>
                <a:ea typeface="Quattrocento Sans"/>
                <a:cs typeface="Quattrocento Sans"/>
                <a:sym typeface="Quattrocento Sans"/>
              </a:rPr>
              <a:t>RATIFICATION DEBATES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51"/>
          <p:cNvSpPr/>
          <p:nvPr/>
        </p:nvSpPr>
        <p:spPr>
          <a:xfrm>
            <a:off x="646169" y="1681550"/>
            <a:ext cx="8246226" cy="35394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002060"/>
                </a:solidFill>
                <a:latin typeface="Calibri"/>
                <a:ea typeface="Calibri"/>
                <a:cs typeface="Calibri"/>
                <a:sym typeface="Calibri"/>
              </a:rPr>
              <a:t>The Second Amendment responds to the Anti-Federalist fears that Congress might use its power to “organize, arm, and discipline” the militia as an excuse to disarm the American people. </a:t>
            </a:r>
            <a:endParaRPr/>
          </a:p>
          <a:p>
            <a:pPr indent="0" lvl="0" marL="0" marR="0" rtl="0" algn="l">
              <a:spcBef>
                <a:spcPts val="0"/>
              </a:spcBef>
              <a:spcAft>
                <a:spcPts val="0"/>
              </a:spcAft>
              <a:buNone/>
            </a:pPr>
            <a:r>
              <a:t/>
            </a:r>
            <a:endParaRPr sz="3200">
              <a:solidFill>
                <a:srgbClr val="002060"/>
              </a:solidFill>
              <a:latin typeface="Calibri"/>
              <a:ea typeface="Calibri"/>
              <a:cs typeface="Calibri"/>
              <a:sym typeface="Calibri"/>
            </a:endParaRPr>
          </a:p>
          <a:p>
            <a:pPr indent="0" lvl="0" marL="0" marR="0" rtl="0" algn="l">
              <a:spcBef>
                <a:spcPts val="0"/>
              </a:spcBef>
              <a:spcAft>
                <a:spcPts val="0"/>
              </a:spcAft>
              <a:buNone/>
            </a:pPr>
            <a:r>
              <a:rPr lang="en-US" sz="3200">
                <a:solidFill>
                  <a:srgbClr val="002060"/>
                </a:solidFill>
                <a:latin typeface="Calibri"/>
                <a:ea typeface="Calibri"/>
                <a:cs typeface="Calibri"/>
                <a:sym typeface="Calibri"/>
              </a:rPr>
              <a:t>The Second Amendment prevents this.</a:t>
            </a:r>
            <a:endParaRPr b="1" sz="3200">
              <a:solidFill>
                <a:srgbClr val="002060"/>
              </a:solidFill>
              <a:latin typeface="Calibri"/>
              <a:ea typeface="Calibri"/>
              <a:cs typeface="Calibri"/>
              <a:sym typeface="Calibri"/>
            </a:endParaRPr>
          </a:p>
        </p:txBody>
      </p:sp>
      <p:sp>
        <p:nvSpPr>
          <p:cNvPr id="347" name="Google Shape;347;p51"/>
          <p:cNvSpPr/>
          <p:nvPr/>
        </p:nvSpPr>
        <p:spPr>
          <a:xfrm>
            <a:off x="646169" y="621488"/>
            <a:ext cx="7982442" cy="584775"/>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cap="none">
                <a:solidFill>
                  <a:srgbClr val="FFFFFF"/>
                </a:solidFill>
                <a:latin typeface="Quattrocento Sans"/>
                <a:ea typeface="Quattrocento Sans"/>
                <a:cs typeface="Quattrocento Sans"/>
                <a:sym typeface="Quattrocento Sans"/>
              </a:rPr>
              <a:t>RATIFICATION DEBATES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pic>
        <p:nvPicPr>
          <p:cNvPr descr="r/InsiderMemeTrading - A civil war" id="352" name="Google Shape;352;p52"/>
          <p:cNvPicPr preferRelativeResize="0"/>
          <p:nvPr/>
        </p:nvPicPr>
        <p:blipFill rotWithShape="1">
          <a:blip r:embed="rId3">
            <a:alphaModFix/>
          </a:blip>
          <a:srcRect b="0" l="0" r="0" t="0"/>
          <a:stretch/>
        </p:blipFill>
        <p:spPr>
          <a:xfrm>
            <a:off x="620231" y="330938"/>
            <a:ext cx="8261499" cy="6196124"/>
          </a:xfrm>
          <a:prstGeom prst="rect">
            <a:avLst/>
          </a:prstGeom>
          <a:noFill/>
          <a:ln>
            <a:noFill/>
          </a:ln>
          <a:effectLst>
            <a:outerShdw blurRad="292100" rotWithShape="0" algn="tl" dir="2700000" dist="139700">
              <a:srgbClr val="333333">
                <a:alpha val="64705"/>
              </a:srgbClr>
            </a:outerShdw>
          </a:effectLst>
        </p:spPr>
      </p:pic>
      <p:sp>
        <p:nvSpPr>
          <p:cNvPr id="353" name="Google Shape;353;p52"/>
          <p:cNvSpPr/>
          <p:nvPr/>
        </p:nvSpPr>
        <p:spPr>
          <a:xfrm>
            <a:off x="340241" y="5657170"/>
            <a:ext cx="4880344"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THE CIVIL WAR</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53"/>
          <p:cNvSpPr/>
          <p:nvPr/>
        </p:nvSpPr>
        <p:spPr>
          <a:xfrm>
            <a:off x="2190710" y="918164"/>
            <a:ext cx="4880344" cy="95410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THE CIVIL WAR AND RECONSTRUCTION </a:t>
            </a:r>
            <a:endParaRPr/>
          </a:p>
        </p:txBody>
      </p:sp>
      <p:sp>
        <p:nvSpPr>
          <p:cNvPr id="359" name="Google Shape;359;p53"/>
          <p:cNvSpPr/>
          <p:nvPr/>
        </p:nvSpPr>
        <p:spPr>
          <a:xfrm>
            <a:off x="793173" y="2243822"/>
            <a:ext cx="8450580" cy="267765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rgbClr val="002060"/>
                </a:solidFill>
                <a:latin typeface="Calibri"/>
                <a:ea typeface="Calibri"/>
                <a:cs typeface="Calibri"/>
                <a:sym typeface="Calibri"/>
              </a:rPr>
              <a:t>Framing Question: </a:t>
            </a:r>
            <a:endParaRPr/>
          </a:p>
          <a:p>
            <a:pPr indent="0" lvl="0" marL="0" marR="0" rtl="0" algn="l">
              <a:spcBef>
                <a:spcPts val="0"/>
              </a:spcBef>
              <a:spcAft>
                <a:spcPts val="0"/>
              </a:spcAft>
              <a:buNone/>
            </a:pPr>
            <a:r>
              <a:rPr lang="en-US" sz="2800">
                <a:solidFill>
                  <a:srgbClr val="002060"/>
                </a:solidFill>
                <a:latin typeface="Calibri"/>
                <a:ea typeface="Calibri"/>
                <a:cs typeface="Calibri"/>
                <a:sym typeface="Calibri"/>
              </a:rPr>
              <a:t>How did the Civil War, Reconstruction, and the Second Founding transform debates over the Second Amendment and the right to keep and bear arms?  And specifically, why were gun rights so important to African Americans in the South following the Civil War?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7"/>
          <p:cNvSpPr/>
          <p:nvPr/>
        </p:nvSpPr>
        <p:spPr>
          <a:xfrm>
            <a:off x="584790" y="1392980"/>
            <a:ext cx="5209954" cy="584775"/>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chemeClr val="lt1"/>
                </a:solidFill>
                <a:latin typeface="Quattrocento Sans"/>
                <a:ea typeface="Quattrocento Sans"/>
                <a:cs typeface="Quattrocento Sans"/>
                <a:sym typeface="Quattrocento Sans"/>
              </a:rPr>
              <a:t>The Second Amendment </a:t>
            </a:r>
            <a:endParaRPr/>
          </a:p>
        </p:txBody>
      </p:sp>
      <p:sp>
        <p:nvSpPr>
          <p:cNvPr id="182" name="Google Shape;182;p27"/>
          <p:cNvSpPr/>
          <p:nvPr/>
        </p:nvSpPr>
        <p:spPr>
          <a:xfrm>
            <a:off x="584790" y="2255737"/>
            <a:ext cx="7655442" cy="10772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002060"/>
                </a:solidFill>
                <a:latin typeface="Quattrocento Sans"/>
                <a:ea typeface="Quattrocento Sans"/>
                <a:cs typeface="Quattrocento Sans"/>
                <a:sym typeface="Quattrocento Sans"/>
              </a:rPr>
              <a:t>A well regulated Militia, being necessary to the security of a free State, </a:t>
            </a:r>
            <a:endParaRPr/>
          </a:p>
        </p:txBody>
      </p:sp>
      <p:sp>
        <p:nvSpPr>
          <p:cNvPr id="183" name="Google Shape;183;p27"/>
          <p:cNvSpPr/>
          <p:nvPr/>
        </p:nvSpPr>
        <p:spPr>
          <a:xfrm>
            <a:off x="584790" y="3317566"/>
            <a:ext cx="7999228" cy="10772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002060"/>
                </a:solidFill>
                <a:latin typeface="Quattrocento Sans"/>
                <a:ea typeface="Quattrocento Sans"/>
                <a:cs typeface="Quattrocento Sans"/>
                <a:sym typeface="Quattrocento Sans"/>
              </a:rPr>
              <a:t>the right of the people to keep and bear Arms, shall not be infringed.</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54"/>
          <p:cNvSpPr/>
          <p:nvPr/>
        </p:nvSpPr>
        <p:spPr>
          <a:xfrm>
            <a:off x="2223961" y="585655"/>
            <a:ext cx="4880344"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THE BLACK CODES </a:t>
            </a:r>
            <a:endParaRPr/>
          </a:p>
        </p:txBody>
      </p:sp>
      <p:sp>
        <p:nvSpPr>
          <p:cNvPr id="365" name="Google Shape;365;p54"/>
          <p:cNvSpPr/>
          <p:nvPr/>
        </p:nvSpPr>
        <p:spPr>
          <a:xfrm>
            <a:off x="645952" y="1570414"/>
            <a:ext cx="8338658" cy="224676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rgbClr val="002060"/>
                </a:solidFill>
                <a:latin typeface="Calibri"/>
                <a:ea typeface="Calibri"/>
                <a:cs typeface="Calibri"/>
                <a:sym typeface="Calibri"/>
              </a:rPr>
              <a:t>After the Civil War, white Southerners passed new laws—the Black Codes—which discriminated against African Americans and tried to impose the conditions of slavery on them again. As part of this move, these Black Codes tried to take away their arms.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pic>
        <p:nvPicPr>
          <p:cNvPr descr="Frederick Douglass - Wikipedia" id="370" name="Google Shape;370;p55"/>
          <p:cNvPicPr preferRelativeResize="0"/>
          <p:nvPr/>
        </p:nvPicPr>
        <p:blipFill rotWithShape="1">
          <a:blip r:embed="rId3">
            <a:alphaModFix/>
          </a:blip>
          <a:srcRect b="0" l="0" r="0" t="0"/>
          <a:stretch/>
        </p:blipFill>
        <p:spPr>
          <a:xfrm>
            <a:off x="646104" y="1516744"/>
            <a:ext cx="3380172" cy="4854503"/>
          </a:xfrm>
          <a:prstGeom prst="rect">
            <a:avLst/>
          </a:prstGeom>
          <a:noFill/>
          <a:ln>
            <a:noFill/>
          </a:ln>
          <a:effectLst>
            <a:outerShdw blurRad="292100" rotWithShape="0" algn="tl" dir="2700000" dist="139700">
              <a:srgbClr val="333333">
                <a:alpha val="64705"/>
              </a:srgbClr>
            </a:outerShdw>
          </a:effectLst>
        </p:spPr>
      </p:pic>
      <p:sp>
        <p:nvSpPr>
          <p:cNvPr id="371" name="Google Shape;371;p55"/>
          <p:cNvSpPr/>
          <p:nvPr/>
        </p:nvSpPr>
        <p:spPr>
          <a:xfrm>
            <a:off x="205593" y="5068006"/>
            <a:ext cx="3111249" cy="95410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FREDERICK DOUGLASS</a:t>
            </a:r>
            <a:endParaRPr/>
          </a:p>
        </p:txBody>
      </p:sp>
      <p:sp>
        <p:nvSpPr>
          <p:cNvPr id="372" name="Google Shape;372;p55"/>
          <p:cNvSpPr/>
          <p:nvPr/>
        </p:nvSpPr>
        <p:spPr>
          <a:xfrm>
            <a:off x="4466787" y="2090172"/>
            <a:ext cx="4577460" cy="267765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rgbClr val="002060"/>
                </a:solidFill>
                <a:latin typeface="Calibri"/>
                <a:ea typeface="Calibri"/>
                <a:cs typeface="Calibri"/>
                <a:sym typeface="Calibri"/>
              </a:rPr>
              <a:t>“The black man has never had the right either to keep or bear arms; and the legislatures of the states will still have the power to forbid it.”</a:t>
            </a:r>
            <a:endParaRPr sz="2800">
              <a:solidFill>
                <a:srgbClr val="002060"/>
              </a:solidFill>
              <a:latin typeface="Calibri"/>
              <a:ea typeface="Calibri"/>
              <a:cs typeface="Calibri"/>
              <a:sym typeface="Calibri"/>
            </a:endParaRPr>
          </a:p>
        </p:txBody>
      </p:sp>
      <p:sp>
        <p:nvSpPr>
          <p:cNvPr id="373" name="Google Shape;373;p55"/>
          <p:cNvSpPr/>
          <p:nvPr/>
        </p:nvSpPr>
        <p:spPr>
          <a:xfrm>
            <a:off x="1761217" y="503378"/>
            <a:ext cx="6140029"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RESPONSE TO THE BLACK CODES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56"/>
          <p:cNvSpPr/>
          <p:nvPr/>
        </p:nvSpPr>
        <p:spPr>
          <a:xfrm>
            <a:off x="391391" y="1443841"/>
            <a:ext cx="8545483" cy="39703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rgbClr val="002060"/>
                </a:solidFill>
                <a:latin typeface="Calibri"/>
                <a:ea typeface="Calibri"/>
                <a:cs typeface="Calibri"/>
                <a:sym typeface="Calibri"/>
              </a:rPr>
              <a:t>“We, the people of the State of South Carolina, in Convention assembled, . . . ask that, inasmuch as the Constitution of the United States explicitly declares that the right to keep and bear arms shall not be infringed . . . that the late efforts of the Legislature of this state to pass an act to deprive us of arms be forbidden, as a plain violation of the Constitution.”</a:t>
            </a:r>
            <a:endParaRPr/>
          </a:p>
          <a:p>
            <a:pPr indent="0" lvl="0" marL="0" marR="0" rtl="0" algn="l">
              <a:spcBef>
                <a:spcPts val="0"/>
              </a:spcBef>
              <a:spcAft>
                <a:spcPts val="0"/>
              </a:spcAft>
              <a:buNone/>
            </a:pPr>
            <a:r>
              <a:t/>
            </a:r>
            <a:endParaRPr sz="2800">
              <a:solidFill>
                <a:srgbClr val="002060"/>
              </a:solidFill>
              <a:latin typeface="Calibri"/>
              <a:ea typeface="Calibri"/>
              <a:cs typeface="Calibri"/>
              <a:sym typeface="Calibri"/>
            </a:endParaRPr>
          </a:p>
          <a:p>
            <a:pPr indent="0" lvl="0" marL="0" marR="0" rtl="0" algn="l">
              <a:spcBef>
                <a:spcPts val="0"/>
              </a:spcBef>
              <a:spcAft>
                <a:spcPts val="0"/>
              </a:spcAft>
              <a:buNone/>
            </a:pPr>
            <a:r>
              <a:rPr lang="en-US" sz="2800">
                <a:solidFill>
                  <a:srgbClr val="002060"/>
                </a:solidFill>
                <a:latin typeface="Calibri"/>
                <a:ea typeface="Calibri"/>
                <a:cs typeface="Calibri"/>
                <a:sym typeface="Calibri"/>
              </a:rPr>
              <a:t>-Convention of African Americans in South Carolina</a:t>
            </a:r>
            <a:endParaRPr/>
          </a:p>
        </p:txBody>
      </p:sp>
      <p:sp>
        <p:nvSpPr>
          <p:cNvPr id="379" name="Google Shape;379;p56"/>
          <p:cNvSpPr/>
          <p:nvPr/>
        </p:nvSpPr>
        <p:spPr>
          <a:xfrm>
            <a:off x="1761217" y="503378"/>
            <a:ext cx="6140029"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RESPONSE TO THE BLACK CODES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57"/>
          <p:cNvSpPr/>
          <p:nvPr/>
        </p:nvSpPr>
        <p:spPr>
          <a:xfrm>
            <a:off x="5276334" y="1843950"/>
            <a:ext cx="3768811" cy="31700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002060"/>
                </a:solidFill>
                <a:latin typeface="Calibri"/>
                <a:ea typeface="Calibri"/>
                <a:cs typeface="Calibri"/>
                <a:sym typeface="Calibri"/>
              </a:rPr>
              <a:t>The Reconstruction Congress built new protections for African American gun rights into landmark laws like the Civil Rights Act of 1866.</a:t>
            </a:r>
            <a:endParaRPr/>
          </a:p>
          <a:p>
            <a:pPr indent="0" lvl="0" marL="0" marR="0" rtl="0" algn="l">
              <a:spcBef>
                <a:spcPts val="0"/>
              </a:spcBef>
              <a:spcAft>
                <a:spcPts val="0"/>
              </a:spcAft>
              <a:buNone/>
            </a:pPr>
            <a:r>
              <a:t/>
            </a:r>
            <a:endParaRPr sz="2000">
              <a:solidFill>
                <a:srgbClr val="002060"/>
              </a:solidFill>
              <a:latin typeface="Calibri"/>
              <a:ea typeface="Calibri"/>
              <a:cs typeface="Calibri"/>
              <a:sym typeface="Calibri"/>
            </a:endParaRPr>
          </a:p>
          <a:p>
            <a:pPr indent="0" lvl="0" marL="0" marR="0" rtl="0" algn="l">
              <a:spcBef>
                <a:spcPts val="0"/>
              </a:spcBef>
              <a:spcAft>
                <a:spcPts val="0"/>
              </a:spcAft>
              <a:buNone/>
            </a:pPr>
            <a:r>
              <a:rPr lang="en-US" sz="2000">
                <a:solidFill>
                  <a:srgbClr val="002060"/>
                </a:solidFill>
                <a:latin typeface="Calibri"/>
                <a:ea typeface="Calibri"/>
                <a:cs typeface="Calibri"/>
                <a:sym typeface="Calibri"/>
              </a:rPr>
              <a:t>Senator Lyman Trumbull specifically targeted a Mississippi law banning African Americans “from having fire-arms.”</a:t>
            </a:r>
            <a:endParaRPr/>
          </a:p>
        </p:txBody>
      </p:sp>
      <p:sp>
        <p:nvSpPr>
          <p:cNvPr id="385" name="Google Shape;385;p57"/>
          <p:cNvSpPr/>
          <p:nvPr/>
        </p:nvSpPr>
        <p:spPr>
          <a:xfrm>
            <a:off x="1761217" y="503378"/>
            <a:ext cx="6140029"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CIVIL RIGHTS ACT OF 1866</a:t>
            </a:r>
            <a:endParaRPr/>
          </a:p>
        </p:txBody>
      </p:sp>
      <p:pic>
        <p:nvPicPr>
          <p:cNvPr descr="Lyman Trumbull - Brady-Handy.jpg" id="386" name="Google Shape;386;p57"/>
          <p:cNvPicPr preferRelativeResize="0"/>
          <p:nvPr/>
        </p:nvPicPr>
        <p:blipFill rotWithShape="1">
          <a:blip r:embed="rId3">
            <a:alphaModFix/>
          </a:blip>
          <a:srcRect b="0" l="0" r="0" t="0"/>
          <a:stretch/>
        </p:blipFill>
        <p:spPr>
          <a:xfrm>
            <a:off x="684386" y="1448990"/>
            <a:ext cx="4135720" cy="4905632"/>
          </a:xfrm>
          <a:prstGeom prst="rect">
            <a:avLst/>
          </a:prstGeom>
          <a:noFill/>
          <a:ln>
            <a:noFill/>
          </a:ln>
        </p:spPr>
      </p:pic>
      <p:sp>
        <p:nvSpPr>
          <p:cNvPr id="387" name="Google Shape;387;p57"/>
          <p:cNvSpPr/>
          <p:nvPr/>
        </p:nvSpPr>
        <p:spPr>
          <a:xfrm>
            <a:off x="395416" y="5593569"/>
            <a:ext cx="2496065" cy="95410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LYMAN TRUMBULL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58"/>
          <p:cNvSpPr/>
          <p:nvPr/>
        </p:nvSpPr>
        <p:spPr>
          <a:xfrm>
            <a:off x="595423" y="2291062"/>
            <a:ext cx="8365697" cy="240065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000">
                <a:solidFill>
                  <a:srgbClr val="002060"/>
                </a:solidFill>
                <a:latin typeface="Calibri"/>
                <a:ea typeface="Calibri"/>
                <a:cs typeface="Calibri"/>
                <a:sym typeface="Calibri"/>
              </a:rPr>
              <a:t>“laws . . . concerning personal liberty, personal security, and the acquisition, enjoyment, and disposition of estate, real and personal, including the constitutional right to bear arms, shall be secured to and enjoyed by all citizens.”</a:t>
            </a:r>
            <a:r>
              <a:rPr b="1" lang="en-US" sz="3000">
                <a:solidFill>
                  <a:srgbClr val="002060"/>
                </a:solidFill>
                <a:latin typeface="Calibri"/>
                <a:ea typeface="Calibri"/>
                <a:cs typeface="Calibri"/>
                <a:sym typeface="Calibri"/>
              </a:rPr>
              <a:t>;</a:t>
            </a:r>
            <a:endParaRPr/>
          </a:p>
        </p:txBody>
      </p:sp>
      <p:sp>
        <p:nvSpPr>
          <p:cNvPr id="393" name="Google Shape;393;p58"/>
          <p:cNvSpPr/>
          <p:nvPr/>
        </p:nvSpPr>
        <p:spPr>
          <a:xfrm>
            <a:off x="595423" y="1567407"/>
            <a:ext cx="6140029"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FREEDMAN’S BUREAU ACT</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59"/>
          <p:cNvSpPr/>
          <p:nvPr/>
        </p:nvSpPr>
        <p:spPr>
          <a:xfrm>
            <a:off x="4921135" y="1760832"/>
            <a:ext cx="4206240" cy="415498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002060"/>
                </a:solidFill>
                <a:latin typeface="Calibri"/>
                <a:ea typeface="Calibri"/>
                <a:cs typeface="Calibri"/>
                <a:sym typeface="Calibri"/>
              </a:rPr>
              <a:t>“If the cabin door of the freedman is broken open and the intruder enters for purposes as vile as were known to slavery, then should a well-leaded musket be in the hand of the occupant. . . . Every man . . . should have the right to bear arms for the defense of himself and his family and his homestead.”</a:t>
            </a:r>
            <a:endParaRPr b="1" sz="2400">
              <a:solidFill>
                <a:srgbClr val="002060"/>
              </a:solidFill>
              <a:latin typeface="Calibri"/>
              <a:ea typeface="Calibri"/>
              <a:cs typeface="Calibri"/>
              <a:sym typeface="Calibri"/>
            </a:endParaRPr>
          </a:p>
        </p:txBody>
      </p:sp>
      <p:sp>
        <p:nvSpPr>
          <p:cNvPr id="399" name="Google Shape;399;p59"/>
          <p:cNvSpPr/>
          <p:nvPr/>
        </p:nvSpPr>
        <p:spPr>
          <a:xfrm>
            <a:off x="1708256" y="553254"/>
            <a:ext cx="6140029"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FREEDMAN’S BUREAU ACT</a:t>
            </a:r>
            <a:endParaRPr/>
          </a:p>
        </p:txBody>
      </p:sp>
      <p:pic>
        <p:nvPicPr>
          <p:cNvPr descr="File:Samuel C. Pomeroy - Brady-Handy.jpg" id="400" name="Google Shape;400;p59"/>
          <p:cNvPicPr preferRelativeResize="0"/>
          <p:nvPr/>
        </p:nvPicPr>
        <p:blipFill rotWithShape="1">
          <a:blip r:embed="rId3">
            <a:alphaModFix/>
          </a:blip>
          <a:srcRect b="0" l="0" r="0" t="0"/>
          <a:stretch/>
        </p:blipFill>
        <p:spPr>
          <a:xfrm>
            <a:off x="627602" y="1487506"/>
            <a:ext cx="3894522" cy="4701636"/>
          </a:xfrm>
          <a:prstGeom prst="rect">
            <a:avLst/>
          </a:prstGeom>
          <a:noFill/>
          <a:ln>
            <a:noFill/>
          </a:ln>
          <a:effectLst>
            <a:outerShdw blurRad="292100" rotWithShape="0" algn="tl" dir="2700000" dist="139700">
              <a:srgbClr val="333333">
                <a:alpha val="64705"/>
              </a:srgbClr>
            </a:outerShdw>
          </a:effectLst>
        </p:spPr>
      </p:pic>
      <p:sp>
        <p:nvSpPr>
          <p:cNvPr id="401" name="Google Shape;401;p59"/>
          <p:cNvSpPr/>
          <p:nvPr/>
        </p:nvSpPr>
        <p:spPr>
          <a:xfrm>
            <a:off x="395416" y="5593569"/>
            <a:ext cx="2496065" cy="95410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SAMUEL  POMEROY</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pic>
        <p:nvPicPr>
          <p:cNvPr id="406" name="Google Shape;406;p60"/>
          <p:cNvPicPr preferRelativeResize="0"/>
          <p:nvPr/>
        </p:nvPicPr>
        <p:blipFill rotWithShape="1">
          <a:blip r:embed="rId3">
            <a:alphaModFix/>
          </a:blip>
          <a:srcRect b="0" l="0" r="0" t="0"/>
          <a:stretch/>
        </p:blipFill>
        <p:spPr>
          <a:xfrm>
            <a:off x="296778" y="659461"/>
            <a:ext cx="4463382" cy="5539077"/>
          </a:xfrm>
          <a:prstGeom prst="rect">
            <a:avLst/>
          </a:prstGeom>
          <a:noFill/>
          <a:ln>
            <a:noFill/>
          </a:ln>
          <a:effectLst>
            <a:outerShdw blurRad="292100" rotWithShape="0" algn="tl" dir="2700000" dist="139700">
              <a:srgbClr val="333333">
                <a:alpha val="64705"/>
              </a:srgbClr>
            </a:outerShdw>
          </a:effectLst>
        </p:spPr>
      </p:pic>
      <p:sp>
        <p:nvSpPr>
          <p:cNvPr id="407" name="Google Shape;407;p60"/>
          <p:cNvSpPr/>
          <p:nvPr/>
        </p:nvSpPr>
        <p:spPr>
          <a:xfrm>
            <a:off x="5275335" y="4929951"/>
            <a:ext cx="3280565"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IDA B. WELLS </a:t>
            </a:r>
            <a:endParaRPr/>
          </a:p>
        </p:txBody>
      </p:sp>
      <p:sp>
        <p:nvSpPr>
          <p:cNvPr id="408" name="Google Shape;408;p60"/>
          <p:cNvSpPr/>
          <p:nvPr/>
        </p:nvSpPr>
        <p:spPr>
          <a:xfrm>
            <a:off x="5275335" y="1286501"/>
            <a:ext cx="3806881" cy="34163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002060"/>
                </a:solidFill>
                <a:latin typeface="Calibri"/>
                <a:ea typeface="Calibri"/>
                <a:cs typeface="Calibri"/>
                <a:sym typeface="Calibri"/>
              </a:rPr>
              <a:t>“[A] Winchester rifle should have a place of honor in every black home…When the white man…knows he runs as great a risk of biting the dust every time his African-American victim does, he will have a greater respect for African-American life.”</a:t>
            </a:r>
            <a:endParaRPr sz="2400">
              <a:solidFill>
                <a:srgbClr val="002060"/>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61"/>
          <p:cNvSpPr/>
          <p:nvPr/>
        </p:nvSpPr>
        <p:spPr>
          <a:xfrm>
            <a:off x="3731740" y="1411099"/>
            <a:ext cx="5420347" cy="489364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002060"/>
                </a:solidFill>
                <a:latin typeface="Calibri"/>
                <a:ea typeface="Calibri"/>
                <a:cs typeface="Calibri"/>
                <a:sym typeface="Calibri"/>
              </a:rPr>
              <a:t>The 14th Amendment was ratified in 1868. In the ensuing decades, the Supreme Court would decide cases that limited its reach—including in the context of gun rights.</a:t>
            </a:r>
            <a:endParaRPr/>
          </a:p>
          <a:p>
            <a:pPr indent="0" lvl="0" marL="0" marR="0" rtl="0" algn="l">
              <a:spcBef>
                <a:spcPts val="0"/>
              </a:spcBef>
              <a:spcAft>
                <a:spcPts val="0"/>
              </a:spcAft>
              <a:buNone/>
            </a:pPr>
            <a:r>
              <a:t/>
            </a:r>
            <a:endParaRPr sz="2400">
              <a:solidFill>
                <a:srgbClr val="002060"/>
              </a:solidFill>
              <a:latin typeface="Calibri"/>
              <a:ea typeface="Calibri"/>
              <a:cs typeface="Calibri"/>
              <a:sym typeface="Calibri"/>
            </a:endParaRPr>
          </a:p>
          <a:p>
            <a:pPr indent="0" lvl="0" marL="0" marR="0" rtl="0" algn="l">
              <a:spcBef>
                <a:spcPts val="0"/>
              </a:spcBef>
              <a:spcAft>
                <a:spcPts val="0"/>
              </a:spcAft>
              <a:buNone/>
            </a:pPr>
            <a:r>
              <a:rPr lang="en-US" sz="2400">
                <a:solidFill>
                  <a:srgbClr val="002060"/>
                </a:solidFill>
                <a:latin typeface="Calibri"/>
                <a:ea typeface="Calibri"/>
                <a:cs typeface="Calibri"/>
                <a:sym typeface="Calibri"/>
              </a:rPr>
              <a:t>For instance, take </a:t>
            </a:r>
            <a:r>
              <a:rPr b="1" i="1" lang="en-US" sz="2400">
                <a:solidFill>
                  <a:srgbClr val="002060"/>
                </a:solidFill>
                <a:latin typeface="Calibri"/>
                <a:ea typeface="Calibri"/>
                <a:cs typeface="Calibri"/>
                <a:sym typeface="Calibri"/>
              </a:rPr>
              <a:t>United States v. Cruikshan</a:t>
            </a:r>
            <a:r>
              <a:rPr i="1" lang="en-US" sz="2400">
                <a:solidFill>
                  <a:srgbClr val="002060"/>
                </a:solidFill>
                <a:latin typeface="Calibri"/>
                <a:ea typeface="Calibri"/>
                <a:cs typeface="Calibri"/>
                <a:sym typeface="Calibri"/>
              </a:rPr>
              <a:t>k</a:t>
            </a:r>
            <a:r>
              <a:rPr lang="en-US" sz="2400">
                <a:solidFill>
                  <a:srgbClr val="002060"/>
                </a:solidFill>
                <a:latin typeface="Calibri"/>
                <a:ea typeface="Calibri"/>
                <a:cs typeface="Calibri"/>
                <a:sym typeface="Calibri"/>
              </a:rPr>
              <a:t> (1876). This case arose out of one of the largest—if not the largest—incidents of white violence against African Americans during Reconstruction, the Colfax Massacre in April 1873. The incident takes place in Louisiana.</a:t>
            </a:r>
            <a:endParaRPr/>
          </a:p>
        </p:txBody>
      </p:sp>
      <p:sp>
        <p:nvSpPr>
          <p:cNvPr id="414" name="Google Shape;414;p61"/>
          <p:cNvSpPr/>
          <p:nvPr/>
        </p:nvSpPr>
        <p:spPr>
          <a:xfrm>
            <a:off x="1708256" y="553254"/>
            <a:ext cx="6140029"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THE 14TH AMENDMENT (1868)</a:t>
            </a:r>
            <a:endParaRPr/>
          </a:p>
        </p:txBody>
      </p:sp>
      <p:pic>
        <p:nvPicPr>
          <p:cNvPr id="415" name="Google Shape;415;p61"/>
          <p:cNvPicPr preferRelativeResize="0"/>
          <p:nvPr/>
        </p:nvPicPr>
        <p:blipFill rotWithShape="1">
          <a:blip r:embed="rId3">
            <a:alphaModFix/>
          </a:blip>
          <a:srcRect b="0" l="0" r="0" t="0"/>
          <a:stretch/>
        </p:blipFill>
        <p:spPr>
          <a:xfrm>
            <a:off x="128973" y="1910406"/>
            <a:ext cx="3333750" cy="33337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62"/>
          <p:cNvSpPr/>
          <p:nvPr/>
        </p:nvSpPr>
        <p:spPr>
          <a:xfrm>
            <a:off x="813390" y="538976"/>
            <a:ext cx="7682024"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i="1" lang="en-US" sz="2800" cap="none">
                <a:solidFill>
                  <a:srgbClr val="FFFFFF"/>
                </a:solidFill>
                <a:latin typeface="Quattrocento Sans"/>
                <a:ea typeface="Quattrocento Sans"/>
                <a:cs typeface="Quattrocento Sans"/>
                <a:sym typeface="Quattrocento Sans"/>
              </a:rPr>
              <a:t>CRUIKSHANK V. UNITED STATES </a:t>
            </a:r>
            <a:r>
              <a:rPr lang="en-US" sz="2800" cap="none">
                <a:solidFill>
                  <a:srgbClr val="FFFFFF"/>
                </a:solidFill>
                <a:latin typeface="Quattrocento Sans"/>
                <a:ea typeface="Quattrocento Sans"/>
                <a:cs typeface="Quattrocento Sans"/>
                <a:sym typeface="Quattrocento Sans"/>
              </a:rPr>
              <a:t>(1876)</a:t>
            </a:r>
            <a:endParaRPr/>
          </a:p>
        </p:txBody>
      </p:sp>
      <p:sp>
        <p:nvSpPr>
          <p:cNvPr id="421" name="Google Shape;421;p62"/>
          <p:cNvSpPr/>
          <p:nvPr/>
        </p:nvSpPr>
        <p:spPr>
          <a:xfrm>
            <a:off x="333633" y="1300710"/>
            <a:ext cx="8612659" cy="45243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002060"/>
                </a:solidFill>
                <a:latin typeface="Calibri"/>
                <a:ea typeface="Calibri"/>
                <a:cs typeface="Calibri"/>
                <a:sym typeface="Calibri"/>
              </a:rPr>
              <a:t>Facts of the Case: </a:t>
            </a:r>
            <a:endParaRPr/>
          </a:p>
          <a:p>
            <a:pPr indent="0" lvl="0" marL="0" marR="0" rtl="0" algn="l">
              <a:spcBef>
                <a:spcPts val="0"/>
              </a:spcBef>
              <a:spcAft>
                <a:spcPts val="0"/>
              </a:spcAft>
              <a:buNone/>
            </a:pPr>
            <a:r>
              <a:t/>
            </a:r>
            <a:endParaRPr b="1" sz="2400">
              <a:solidFill>
                <a:srgbClr val="002060"/>
              </a:solidFill>
              <a:latin typeface="Calibri"/>
              <a:ea typeface="Calibri"/>
              <a:cs typeface="Calibri"/>
              <a:sym typeface="Calibri"/>
            </a:endParaRPr>
          </a:p>
          <a:p>
            <a:pPr indent="0" lvl="0" marL="0" marR="0" rtl="0" algn="l">
              <a:spcBef>
                <a:spcPts val="0"/>
              </a:spcBef>
              <a:spcAft>
                <a:spcPts val="0"/>
              </a:spcAft>
              <a:buNone/>
            </a:pPr>
            <a:r>
              <a:rPr lang="en-US" sz="2400">
                <a:solidFill>
                  <a:srgbClr val="002060"/>
                </a:solidFill>
                <a:latin typeface="Calibri"/>
                <a:ea typeface="Calibri"/>
                <a:cs typeface="Calibri"/>
                <a:sym typeface="Calibri"/>
              </a:rPr>
              <a:t>This case arose out of one of the largest—if not the largest—incidents of white violence against African Americans during Reconstruction, the Colfax Massacre in April 1873. The incident takes place in Louisiana. Both parties claimed victory after the election of 1872. Two Governors and two state legislatures claiming legitimacy. The two sides tried to take control of the Colfax Courthouse. The Republicans (including the local African American militia) succeeded in occupying it—reinforced by armed supporters. The militia began arming and drilling—with many African Americans armed with the rifles they had carried as Union soldiers.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pic>
        <p:nvPicPr>
          <p:cNvPr descr="The Colfax Massacre (1873)" id="426" name="Google Shape;426;p63"/>
          <p:cNvPicPr preferRelativeResize="0"/>
          <p:nvPr/>
        </p:nvPicPr>
        <p:blipFill rotWithShape="1">
          <a:blip r:embed="rId3">
            <a:alphaModFix/>
          </a:blip>
          <a:srcRect b="0" l="0" r="0" t="0"/>
          <a:stretch/>
        </p:blipFill>
        <p:spPr>
          <a:xfrm>
            <a:off x="269014" y="1618735"/>
            <a:ext cx="4871790" cy="3620529"/>
          </a:xfrm>
          <a:prstGeom prst="rect">
            <a:avLst/>
          </a:prstGeom>
          <a:noFill/>
          <a:ln>
            <a:noFill/>
          </a:ln>
          <a:effectLst>
            <a:outerShdw blurRad="292100" rotWithShape="0" algn="tl" dir="2700000" dist="139700">
              <a:srgbClr val="333333">
                <a:alpha val="64705"/>
              </a:srgbClr>
            </a:outerShdw>
          </a:effectLst>
        </p:spPr>
      </p:pic>
      <p:sp>
        <p:nvSpPr>
          <p:cNvPr id="427" name="Google Shape;427;p63"/>
          <p:cNvSpPr/>
          <p:nvPr/>
        </p:nvSpPr>
        <p:spPr>
          <a:xfrm>
            <a:off x="269014" y="5620808"/>
            <a:ext cx="3725842"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COLFAX MASSACRE </a:t>
            </a:r>
            <a:endParaRPr/>
          </a:p>
        </p:txBody>
      </p:sp>
      <p:sp>
        <p:nvSpPr>
          <p:cNvPr id="428" name="Google Shape;428;p63"/>
          <p:cNvSpPr/>
          <p:nvPr/>
        </p:nvSpPr>
        <p:spPr>
          <a:xfrm>
            <a:off x="5494061" y="1358103"/>
            <a:ext cx="3622292" cy="45243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On April 13, 1873, a white mob—led by the Ku Klux Klan—stormed the courthouse. All told, a group of 150 white people attacked the courthouse and eventually drove African Americans out of the building by setting fire to it. More than 100 African Americans were shot and killed as they fled the fire. </a:t>
            </a:r>
            <a:endParaRPr/>
          </a:p>
        </p:txBody>
      </p:sp>
      <p:sp>
        <p:nvSpPr>
          <p:cNvPr id="429" name="Google Shape;429;p63"/>
          <p:cNvSpPr/>
          <p:nvPr/>
        </p:nvSpPr>
        <p:spPr>
          <a:xfrm>
            <a:off x="813390" y="538976"/>
            <a:ext cx="7682024"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i="1" lang="en-US" sz="2800" cap="none">
                <a:solidFill>
                  <a:srgbClr val="FFFFFF"/>
                </a:solidFill>
                <a:latin typeface="Quattrocento Sans"/>
                <a:ea typeface="Quattrocento Sans"/>
                <a:cs typeface="Quattrocento Sans"/>
                <a:sym typeface="Quattrocento Sans"/>
              </a:rPr>
              <a:t>CRUIKSHANK V. UNITED STATES </a:t>
            </a:r>
            <a:r>
              <a:rPr lang="en-US" sz="2800" cap="none">
                <a:solidFill>
                  <a:srgbClr val="FFFFFF"/>
                </a:solidFill>
                <a:latin typeface="Quattrocento Sans"/>
                <a:ea typeface="Quattrocento Sans"/>
                <a:cs typeface="Quattrocento Sans"/>
                <a:sym typeface="Quattrocento Sans"/>
              </a:rPr>
              <a:t>(1876)</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8"/>
          <p:cNvSpPr/>
          <p:nvPr/>
        </p:nvSpPr>
        <p:spPr>
          <a:xfrm>
            <a:off x="584790" y="751543"/>
            <a:ext cx="7999228"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002060"/>
                </a:solidFill>
                <a:latin typeface="Quattrocento Sans"/>
                <a:ea typeface="Quattrocento Sans"/>
                <a:cs typeface="Quattrocento Sans"/>
                <a:sym typeface="Quattrocento Sans"/>
              </a:rPr>
              <a:t>The Second Amendment –</a:t>
            </a:r>
            <a:r>
              <a:rPr b="1" lang="en-US" sz="3200">
                <a:solidFill>
                  <a:srgbClr val="002060"/>
                </a:solidFill>
                <a:latin typeface="Quattrocento Sans"/>
                <a:ea typeface="Quattrocento Sans"/>
                <a:cs typeface="Quattrocento Sans"/>
                <a:sym typeface="Quattrocento Sans"/>
              </a:rPr>
              <a:t> </a:t>
            </a:r>
            <a:endParaRPr/>
          </a:p>
          <a:p>
            <a:pPr indent="0" lvl="0" marL="0" marR="0" rtl="0" algn="l">
              <a:spcBef>
                <a:spcPts val="0"/>
              </a:spcBef>
              <a:spcAft>
                <a:spcPts val="0"/>
              </a:spcAft>
              <a:buNone/>
            </a:pPr>
            <a:r>
              <a:rPr b="1" lang="en-US" sz="4000">
                <a:solidFill>
                  <a:srgbClr val="002060"/>
                </a:solidFill>
                <a:latin typeface="Quattrocento Sans"/>
                <a:ea typeface="Quattrocento Sans"/>
                <a:cs typeface="Quattrocento Sans"/>
                <a:sym typeface="Quattrocento Sans"/>
              </a:rPr>
              <a:t>Prefatory Clause </a:t>
            </a:r>
            <a:endParaRPr/>
          </a:p>
        </p:txBody>
      </p:sp>
      <p:sp>
        <p:nvSpPr>
          <p:cNvPr id="189" name="Google Shape;189;p28"/>
          <p:cNvSpPr/>
          <p:nvPr/>
        </p:nvSpPr>
        <p:spPr>
          <a:xfrm>
            <a:off x="584790" y="3317566"/>
            <a:ext cx="7999228" cy="10772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002060"/>
                </a:solidFill>
                <a:latin typeface="Quattrocento Sans"/>
                <a:ea typeface="Quattrocento Sans"/>
                <a:cs typeface="Quattrocento Sans"/>
                <a:sym typeface="Quattrocento Sans"/>
              </a:rPr>
              <a:t>the right of the people to keep and bear Arms, shall not be infringed.</a:t>
            </a:r>
            <a:endParaRPr/>
          </a:p>
        </p:txBody>
      </p:sp>
      <p:sp>
        <p:nvSpPr>
          <p:cNvPr id="190" name="Google Shape;190;p28"/>
          <p:cNvSpPr/>
          <p:nvPr/>
        </p:nvSpPr>
        <p:spPr>
          <a:xfrm>
            <a:off x="584790" y="2301903"/>
            <a:ext cx="7846829" cy="1015663"/>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lang="en-US" sz="3000">
                <a:solidFill>
                  <a:srgbClr val="FFFFFF"/>
                </a:solidFill>
                <a:latin typeface="Quattrocento Sans"/>
                <a:ea typeface="Quattrocento Sans"/>
                <a:cs typeface="Quattrocento Sans"/>
                <a:sym typeface="Quattrocento Sans"/>
              </a:rPr>
              <a:t>A well regulated Militia, being necessary to the security of a free State,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64"/>
          <p:cNvSpPr/>
          <p:nvPr/>
        </p:nvSpPr>
        <p:spPr>
          <a:xfrm>
            <a:off x="813390" y="538976"/>
            <a:ext cx="7682024"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i="1" lang="en-US" sz="2800" cap="none">
                <a:solidFill>
                  <a:srgbClr val="FFFFFF"/>
                </a:solidFill>
                <a:latin typeface="Quattrocento Sans"/>
                <a:ea typeface="Quattrocento Sans"/>
                <a:cs typeface="Quattrocento Sans"/>
                <a:sym typeface="Quattrocento Sans"/>
              </a:rPr>
              <a:t>CRUIKSHANK V. UNITED STATES </a:t>
            </a:r>
            <a:r>
              <a:rPr lang="en-US" sz="2800" cap="none">
                <a:solidFill>
                  <a:srgbClr val="FFFFFF"/>
                </a:solidFill>
                <a:latin typeface="Quattrocento Sans"/>
                <a:ea typeface="Quattrocento Sans"/>
                <a:cs typeface="Quattrocento Sans"/>
                <a:sym typeface="Quattrocento Sans"/>
              </a:rPr>
              <a:t>(1876)</a:t>
            </a:r>
            <a:endParaRPr/>
          </a:p>
        </p:txBody>
      </p:sp>
      <p:sp>
        <p:nvSpPr>
          <p:cNvPr id="435" name="Google Shape;435;p64"/>
          <p:cNvSpPr/>
          <p:nvPr/>
        </p:nvSpPr>
        <p:spPr>
          <a:xfrm>
            <a:off x="333633" y="1300710"/>
            <a:ext cx="8563232" cy="34163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002060"/>
                </a:solidFill>
                <a:latin typeface="Calibri"/>
                <a:ea typeface="Calibri"/>
                <a:cs typeface="Calibri"/>
                <a:sym typeface="Calibri"/>
              </a:rPr>
              <a:t>The Outcome: </a:t>
            </a:r>
            <a:endParaRPr/>
          </a:p>
          <a:p>
            <a:pPr indent="0" lvl="0" marL="0" marR="0" rtl="0" algn="l">
              <a:spcBef>
                <a:spcPts val="0"/>
              </a:spcBef>
              <a:spcAft>
                <a:spcPts val="0"/>
              </a:spcAft>
              <a:buNone/>
            </a:pPr>
            <a:r>
              <a:t/>
            </a:r>
            <a:endParaRPr sz="2400">
              <a:solidFill>
                <a:srgbClr val="002060"/>
              </a:solidFill>
              <a:latin typeface="Calibri"/>
              <a:ea typeface="Calibri"/>
              <a:cs typeface="Calibri"/>
              <a:sym typeface="Calibri"/>
            </a:endParaRPr>
          </a:p>
          <a:p>
            <a:pPr indent="0" lvl="0" marL="0" marR="0" rtl="0" algn="l">
              <a:spcBef>
                <a:spcPts val="0"/>
              </a:spcBef>
              <a:spcAft>
                <a:spcPts val="0"/>
              </a:spcAft>
              <a:buNone/>
            </a:pPr>
            <a:r>
              <a:rPr lang="en-US" sz="2400">
                <a:solidFill>
                  <a:srgbClr val="002060"/>
                </a:solidFill>
                <a:latin typeface="Calibri"/>
                <a:ea typeface="Calibri"/>
                <a:cs typeface="Calibri"/>
                <a:sym typeface="Calibri"/>
              </a:rPr>
              <a:t>William Cruikshank and others were prosecuted for these murders under the Enforcement Act of 1870. They were charged with infringing many constitutional rights, including Second Amendment rights, and some of them were convicted.</a:t>
            </a:r>
            <a:endParaRPr/>
          </a:p>
          <a:p>
            <a:pPr indent="0" lvl="0" marL="0" marR="0" rtl="0" algn="l">
              <a:spcBef>
                <a:spcPts val="0"/>
              </a:spcBef>
              <a:spcAft>
                <a:spcPts val="0"/>
              </a:spcAft>
              <a:buNone/>
            </a:pPr>
            <a:r>
              <a:t/>
            </a:r>
            <a:endParaRPr sz="2400">
              <a:solidFill>
                <a:srgbClr val="002060"/>
              </a:solidFill>
              <a:latin typeface="Calibri"/>
              <a:ea typeface="Calibri"/>
              <a:cs typeface="Calibri"/>
              <a:sym typeface="Calibri"/>
            </a:endParaRPr>
          </a:p>
          <a:p>
            <a:pPr indent="0" lvl="0" marL="0" marR="0" rtl="0" algn="l">
              <a:spcBef>
                <a:spcPts val="0"/>
              </a:spcBef>
              <a:spcAft>
                <a:spcPts val="0"/>
              </a:spcAft>
              <a:buNone/>
            </a:pPr>
            <a:r>
              <a:rPr lang="en-US" sz="2400">
                <a:solidFill>
                  <a:srgbClr val="002060"/>
                </a:solidFill>
                <a:latin typeface="Calibri"/>
                <a:ea typeface="Calibri"/>
                <a:cs typeface="Calibri"/>
                <a:sym typeface="Calibri"/>
              </a:rPr>
              <a:t>The Court unanimously rules that the suit was improper—throwing out the indictments against the alleged murderers.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pic>
        <p:nvPicPr>
          <p:cNvPr id="440" name="Google Shape;440;p65"/>
          <p:cNvPicPr preferRelativeResize="0"/>
          <p:nvPr/>
        </p:nvPicPr>
        <p:blipFill rotWithShape="1">
          <a:blip r:embed="rId3">
            <a:alphaModFix/>
          </a:blip>
          <a:srcRect b="0" l="0" r="0" t="0"/>
          <a:stretch/>
        </p:blipFill>
        <p:spPr>
          <a:xfrm>
            <a:off x="433779" y="1720840"/>
            <a:ext cx="3682314" cy="4460203"/>
          </a:xfrm>
          <a:prstGeom prst="rect">
            <a:avLst/>
          </a:prstGeom>
          <a:noFill/>
          <a:ln>
            <a:noFill/>
          </a:ln>
          <a:effectLst>
            <a:outerShdw blurRad="292100" rotWithShape="0" algn="tl" dir="2700000" dist="139700">
              <a:srgbClr val="333333">
                <a:alpha val="64705"/>
              </a:srgbClr>
            </a:outerShdw>
          </a:effectLst>
        </p:spPr>
      </p:pic>
      <p:sp>
        <p:nvSpPr>
          <p:cNvPr id="441" name="Google Shape;441;p65"/>
          <p:cNvSpPr/>
          <p:nvPr/>
        </p:nvSpPr>
        <p:spPr>
          <a:xfrm>
            <a:off x="813390" y="538976"/>
            <a:ext cx="7682024"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i="1" lang="en-US" sz="2800" cap="none">
                <a:solidFill>
                  <a:srgbClr val="FFFFFF"/>
                </a:solidFill>
                <a:latin typeface="Quattrocento Sans"/>
                <a:ea typeface="Quattrocento Sans"/>
                <a:cs typeface="Quattrocento Sans"/>
                <a:sym typeface="Quattrocento Sans"/>
              </a:rPr>
              <a:t>CRUIKSHANK V. UNITED STATES </a:t>
            </a:r>
            <a:r>
              <a:rPr lang="en-US" sz="2800" cap="none">
                <a:solidFill>
                  <a:srgbClr val="FFFFFF"/>
                </a:solidFill>
                <a:latin typeface="Quattrocento Sans"/>
                <a:ea typeface="Quattrocento Sans"/>
                <a:cs typeface="Quattrocento Sans"/>
                <a:sym typeface="Quattrocento Sans"/>
              </a:rPr>
              <a:t>(1876)</a:t>
            </a:r>
            <a:endParaRPr/>
          </a:p>
        </p:txBody>
      </p:sp>
      <p:sp>
        <p:nvSpPr>
          <p:cNvPr id="442" name="Google Shape;442;p65"/>
          <p:cNvSpPr/>
          <p:nvPr/>
        </p:nvSpPr>
        <p:spPr>
          <a:xfrm>
            <a:off x="4753256" y="1597477"/>
            <a:ext cx="4511298" cy="415498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002060"/>
                </a:solidFill>
                <a:latin typeface="Calibri"/>
                <a:ea typeface="Calibri"/>
                <a:cs typeface="Calibri"/>
                <a:sym typeface="Calibri"/>
              </a:rPr>
              <a:t>Chief Justice Waite says that the national government does not have power to protect against Bill of Rights violations by private—as opposed to government—actors.</a:t>
            </a:r>
            <a:endParaRPr/>
          </a:p>
          <a:p>
            <a:pPr indent="0" lvl="0" marL="0" marR="0" rtl="0" algn="l">
              <a:spcBef>
                <a:spcPts val="0"/>
              </a:spcBef>
              <a:spcAft>
                <a:spcPts val="0"/>
              </a:spcAft>
              <a:buNone/>
            </a:pPr>
            <a:r>
              <a:t/>
            </a:r>
            <a:endParaRPr sz="2400">
              <a:solidFill>
                <a:srgbClr val="002060"/>
              </a:solidFill>
              <a:latin typeface="Calibri"/>
              <a:ea typeface="Calibri"/>
              <a:cs typeface="Calibri"/>
              <a:sym typeface="Calibri"/>
            </a:endParaRPr>
          </a:p>
          <a:p>
            <a:pPr indent="0" lvl="0" marL="0" marR="0" rtl="0" algn="l">
              <a:spcBef>
                <a:spcPts val="0"/>
              </a:spcBef>
              <a:spcAft>
                <a:spcPts val="0"/>
              </a:spcAft>
              <a:buNone/>
            </a:pPr>
            <a:r>
              <a:rPr lang="en-US" sz="2400">
                <a:solidFill>
                  <a:srgbClr val="002060"/>
                </a:solidFill>
                <a:latin typeface="Calibri"/>
                <a:ea typeface="Calibri"/>
                <a:cs typeface="Calibri"/>
                <a:sym typeface="Calibri"/>
              </a:rPr>
              <a:t>After all, the Fourteenth Amendment says “No state shall…” not “No one shall…”  (Lawyers call this the “state action” requirement.)</a:t>
            </a:r>
            <a:endParaRPr/>
          </a:p>
        </p:txBody>
      </p:sp>
      <p:sp>
        <p:nvSpPr>
          <p:cNvPr id="443" name="Google Shape;443;p65"/>
          <p:cNvSpPr/>
          <p:nvPr/>
        </p:nvSpPr>
        <p:spPr>
          <a:xfrm>
            <a:off x="136452" y="5734706"/>
            <a:ext cx="2989521" cy="707886"/>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cap="none">
                <a:solidFill>
                  <a:srgbClr val="FFFFFF"/>
                </a:solidFill>
                <a:latin typeface="Quattrocento Sans"/>
                <a:ea typeface="Quattrocento Sans"/>
                <a:cs typeface="Quattrocento Sans"/>
                <a:sym typeface="Quattrocento Sans"/>
              </a:rPr>
              <a:t>CHIEF JUSTICE MORRISON WAITE</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pic>
        <p:nvPicPr>
          <p:cNvPr id="448" name="Google Shape;448;p66"/>
          <p:cNvPicPr preferRelativeResize="0"/>
          <p:nvPr/>
        </p:nvPicPr>
        <p:blipFill rotWithShape="1">
          <a:blip r:embed="rId3">
            <a:alphaModFix/>
          </a:blip>
          <a:srcRect b="0" l="0" r="0" t="0"/>
          <a:stretch/>
        </p:blipFill>
        <p:spPr>
          <a:xfrm>
            <a:off x="433779" y="1720840"/>
            <a:ext cx="3682314" cy="4460203"/>
          </a:xfrm>
          <a:prstGeom prst="rect">
            <a:avLst/>
          </a:prstGeom>
          <a:noFill/>
          <a:ln>
            <a:noFill/>
          </a:ln>
          <a:effectLst>
            <a:outerShdw blurRad="292100" rotWithShape="0" algn="tl" dir="2700000" dist="139700">
              <a:srgbClr val="333333">
                <a:alpha val="64705"/>
              </a:srgbClr>
            </a:outerShdw>
          </a:effectLst>
        </p:spPr>
      </p:pic>
      <p:sp>
        <p:nvSpPr>
          <p:cNvPr id="449" name="Google Shape;449;p66"/>
          <p:cNvSpPr/>
          <p:nvPr/>
        </p:nvSpPr>
        <p:spPr>
          <a:xfrm>
            <a:off x="813390" y="538976"/>
            <a:ext cx="7682024"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i="1" lang="en-US" sz="2800" cap="none">
                <a:solidFill>
                  <a:srgbClr val="FFFFFF"/>
                </a:solidFill>
                <a:latin typeface="Quattrocento Sans"/>
                <a:ea typeface="Quattrocento Sans"/>
                <a:cs typeface="Quattrocento Sans"/>
                <a:sym typeface="Quattrocento Sans"/>
              </a:rPr>
              <a:t>CRUIKSHANK V. UNITED STATES </a:t>
            </a:r>
            <a:r>
              <a:rPr lang="en-US" sz="2800" cap="none">
                <a:solidFill>
                  <a:srgbClr val="FFFFFF"/>
                </a:solidFill>
                <a:latin typeface="Quattrocento Sans"/>
                <a:ea typeface="Quattrocento Sans"/>
                <a:cs typeface="Quattrocento Sans"/>
                <a:sym typeface="Quattrocento Sans"/>
              </a:rPr>
              <a:t>(1876)</a:t>
            </a:r>
            <a:endParaRPr/>
          </a:p>
        </p:txBody>
      </p:sp>
      <p:sp>
        <p:nvSpPr>
          <p:cNvPr id="450" name="Google Shape;450;p66"/>
          <p:cNvSpPr/>
          <p:nvPr/>
        </p:nvSpPr>
        <p:spPr>
          <a:xfrm>
            <a:off x="4654402" y="2429503"/>
            <a:ext cx="4511298" cy="267765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002060"/>
                </a:solidFill>
                <a:latin typeface="Calibri"/>
                <a:ea typeface="Calibri"/>
                <a:cs typeface="Calibri"/>
                <a:sym typeface="Calibri"/>
              </a:rPr>
              <a:t>“The right to bear arms is not a right granted by the Constitution nor does it depend on the constitution for its existence and the Second Amendment only restricts the powers of the national government.”</a:t>
            </a:r>
            <a:endParaRPr/>
          </a:p>
        </p:txBody>
      </p:sp>
      <p:sp>
        <p:nvSpPr>
          <p:cNvPr id="451" name="Google Shape;451;p66"/>
          <p:cNvSpPr/>
          <p:nvPr/>
        </p:nvSpPr>
        <p:spPr>
          <a:xfrm>
            <a:off x="136452" y="5734706"/>
            <a:ext cx="2989521" cy="707886"/>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cap="none">
                <a:solidFill>
                  <a:srgbClr val="FFFFFF"/>
                </a:solidFill>
                <a:latin typeface="Quattrocento Sans"/>
                <a:ea typeface="Quattrocento Sans"/>
                <a:cs typeface="Quattrocento Sans"/>
                <a:sym typeface="Quattrocento Sans"/>
              </a:rPr>
              <a:t>CHIEF JUSTICE MORRISON WAITE</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67"/>
          <p:cNvSpPr/>
          <p:nvPr/>
        </p:nvSpPr>
        <p:spPr>
          <a:xfrm>
            <a:off x="2365952" y="1157474"/>
            <a:ext cx="4880344" cy="646331"/>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3600" cap="none">
                <a:solidFill>
                  <a:srgbClr val="FFFFFF"/>
                </a:solidFill>
                <a:latin typeface="Quattrocento Sans"/>
                <a:ea typeface="Quattrocento Sans"/>
                <a:cs typeface="Quattrocento Sans"/>
                <a:sym typeface="Quattrocento Sans"/>
              </a:rPr>
              <a:t>HYPOTHETICAL </a:t>
            </a:r>
            <a:endParaRPr/>
          </a:p>
        </p:txBody>
      </p:sp>
      <p:sp>
        <p:nvSpPr>
          <p:cNvPr id="457" name="Google Shape;457;p67"/>
          <p:cNvSpPr/>
          <p:nvPr/>
        </p:nvSpPr>
        <p:spPr>
          <a:xfrm>
            <a:off x="793173" y="2243822"/>
            <a:ext cx="7658850" cy="249299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600">
                <a:solidFill>
                  <a:srgbClr val="002060"/>
                </a:solidFill>
                <a:latin typeface="Calibri"/>
                <a:ea typeface="Calibri"/>
                <a:cs typeface="Calibri"/>
                <a:sym typeface="Calibri"/>
              </a:rPr>
              <a:t>Can a city effectively ban handguns within city limits? </a:t>
            </a:r>
            <a:endParaRPr/>
          </a:p>
          <a:p>
            <a:pPr indent="0" lvl="0" marL="0" marR="0" rtl="0" algn="l">
              <a:spcBef>
                <a:spcPts val="0"/>
              </a:spcBef>
              <a:spcAft>
                <a:spcPts val="0"/>
              </a:spcAft>
              <a:buNone/>
            </a:pPr>
            <a:r>
              <a:t/>
            </a:r>
            <a:endParaRPr sz="2800">
              <a:solidFill>
                <a:srgbClr val="002060"/>
              </a:solidFill>
              <a:latin typeface="Calibri"/>
              <a:ea typeface="Calibri"/>
              <a:cs typeface="Calibri"/>
              <a:sym typeface="Calibri"/>
            </a:endParaRPr>
          </a:p>
          <a:p>
            <a:pPr indent="0" lvl="0" marL="0" marR="0" rtl="0" algn="l">
              <a:spcBef>
                <a:spcPts val="0"/>
              </a:spcBef>
              <a:spcAft>
                <a:spcPts val="0"/>
              </a:spcAft>
              <a:buNone/>
            </a:pPr>
            <a:r>
              <a:rPr i="1" lang="en-US" sz="2800">
                <a:solidFill>
                  <a:srgbClr val="002060"/>
                </a:solidFill>
                <a:latin typeface="Calibri"/>
                <a:ea typeface="Calibri"/>
                <a:cs typeface="Calibri"/>
                <a:sym typeface="Calibri"/>
              </a:rPr>
              <a:t>District of Columbia v. Heller </a:t>
            </a:r>
            <a:r>
              <a:rPr lang="en-US" sz="2800">
                <a:solidFill>
                  <a:srgbClr val="002060"/>
                </a:solidFill>
                <a:latin typeface="Calibri"/>
                <a:ea typeface="Calibri"/>
                <a:cs typeface="Calibri"/>
                <a:sym typeface="Calibri"/>
              </a:rPr>
              <a:t>(2008) and </a:t>
            </a:r>
            <a:endParaRPr/>
          </a:p>
          <a:p>
            <a:pPr indent="0" lvl="0" marL="0" marR="0" rtl="0" algn="l">
              <a:spcBef>
                <a:spcPts val="0"/>
              </a:spcBef>
              <a:spcAft>
                <a:spcPts val="0"/>
              </a:spcAft>
              <a:buNone/>
            </a:pPr>
            <a:r>
              <a:rPr i="1" lang="en-US" sz="2800">
                <a:solidFill>
                  <a:srgbClr val="002060"/>
                </a:solidFill>
                <a:latin typeface="Calibri"/>
                <a:ea typeface="Calibri"/>
                <a:cs typeface="Calibri"/>
                <a:sym typeface="Calibri"/>
              </a:rPr>
              <a:t>McDonald v. City of Chicago</a:t>
            </a:r>
            <a:r>
              <a:rPr lang="en-US" sz="2800">
                <a:solidFill>
                  <a:srgbClr val="002060"/>
                </a:solidFill>
                <a:latin typeface="Calibri"/>
                <a:ea typeface="Calibri"/>
                <a:cs typeface="Calibri"/>
                <a:sym typeface="Calibri"/>
              </a:rPr>
              <a:t> (2010)</a:t>
            </a:r>
            <a:endParaRPr/>
          </a:p>
        </p:txBody>
      </p:sp>
      <p:sp>
        <p:nvSpPr>
          <p:cNvPr id="458" name="Google Shape;458;p67"/>
          <p:cNvSpPr/>
          <p:nvPr/>
        </p:nvSpPr>
        <p:spPr>
          <a:xfrm>
            <a:off x="0" y="5335154"/>
            <a:ext cx="3678382" cy="523220"/>
          </a:xfrm>
          <a:prstGeom prst="rect">
            <a:avLst/>
          </a:prstGeom>
          <a:solidFill>
            <a:srgbClr val="CC063E"/>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VOTE NOW!</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pic>
        <p:nvPicPr>
          <p:cNvPr descr="https://miro.medium.com/max/650/1*73aJFIUOxz9Lh1RpH8ScRw.jpeg" id="463" name="Google Shape;463;p68"/>
          <p:cNvPicPr preferRelativeResize="0"/>
          <p:nvPr/>
        </p:nvPicPr>
        <p:blipFill rotWithShape="1">
          <a:blip r:embed="rId3">
            <a:alphaModFix/>
          </a:blip>
          <a:srcRect b="0" l="0" r="0" t="-1502"/>
          <a:stretch/>
        </p:blipFill>
        <p:spPr>
          <a:xfrm>
            <a:off x="361507" y="1839280"/>
            <a:ext cx="4945279" cy="3454146"/>
          </a:xfrm>
          <a:prstGeom prst="rect">
            <a:avLst/>
          </a:prstGeom>
          <a:noFill/>
          <a:ln>
            <a:noFill/>
          </a:ln>
          <a:effectLst>
            <a:outerShdw blurRad="292100" rotWithShape="0" algn="tl" dir="2700000" dist="139700">
              <a:srgbClr val="333333">
                <a:alpha val="64705"/>
              </a:srgbClr>
            </a:outerShdw>
          </a:effectLst>
        </p:spPr>
      </p:pic>
      <p:sp>
        <p:nvSpPr>
          <p:cNvPr id="464" name="Google Shape;464;p68"/>
          <p:cNvSpPr/>
          <p:nvPr/>
        </p:nvSpPr>
        <p:spPr>
          <a:xfrm>
            <a:off x="361507" y="507985"/>
            <a:ext cx="8269287"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i="1" lang="en-US" sz="2800" cap="none">
                <a:solidFill>
                  <a:srgbClr val="FFFFFF"/>
                </a:solidFill>
                <a:latin typeface="Quattrocento Sans"/>
                <a:ea typeface="Quattrocento Sans"/>
                <a:cs typeface="Quattrocento Sans"/>
                <a:sym typeface="Quattrocento Sans"/>
              </a:rPr>
              <a:t>DISTRICT OF COLUMBIA V. HELLER </a:t>
            </a:r>
            <a:r>
              <a:rPr lang="en-US" sz="2800" cap="none">
                <a:solidFill>
                  <a:srgbClr val="FFFFFF"/>
                </a:solidFill>
                <a:latin typeface="Quattrocento Sans"/>
                <a:ea typeface="Quattrocento Sans"/>
                <a:cs typeface="Quattrocento Sans"/>
                <a:sym typeface="Quattrocento Sans"/>
              </a:rPr>
              <a:t>(2008)</a:t>
            </a:r>
            <a:endParaRPr/>
          </a:p>
        </p:txBody>
      </p:sp>
      <p:sp>
        <p:nvSpPr>
          <p:cNvPr id="465" name="Google Shape;465;p68"/>
          <p:cNvSpPr/>
          <p:nvPr/>
        </p:nvSpPr>
        <p:spPr>
          <a:xfrm>
            <a:off x="5617027" y="1717461"/>
            <a:ext cx="3624943" cy="489364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252F66"/>
                </a:solidFill>
                <a:latin typeface="Calibri"/>
                <a:ea typeface="Calibri"/>
                <a:cs typeface="Calibri"/>
                <a:sym typeface="Calibri"/>
              </a:rPr>
              <a:t>Facts of the Case:</a:t>
            </a:r>
            <a:endParaRPr/>
          </a:p>
          <a:p>
            <a:pPr indent="0" lvl="0" marL="0" marR="0" rtl="0" algn="l">
              <a:spcBef>
                <a:spcPts val="0"/>
              </a:spcBef>
              <a:spcAft>
                <a:spcPts val="0"/>
              </a:spcAft>
              <a:buNone/>
            </a:pPr>
            <a:br>
              <a:rPr lang="en-US" sz="2400">
                <a:solidFill>
                  <a:srgbClr val="252F66"/>
                </a:solidFill>
                <a:latin typeface="Calibri"/>
                <a:ea typeface="Calibri"/>
                <a:cs typeface="Calibri"/>
                <a:sym typeface="Calibri"/>
              </a:rPr>
            </a:br>
            <a:r>
              <a:rPr lang="en-US" sz="2400">
                <a:solidFill>
                  <a:srgbClr val="252F66"/>
                </a:solidFill>
                <a:latin typeface="Calibri"/>
                <a:ea typeface="Calibri"/>
                <a:cs typeface="Calibri"/>
                <a:sym typeface="Calibri"/>
              </a:rPr>
              <a:t>The challengers argued that a District of Columbia law effectively banning handguns violated the Second Amendment. This case featured powerful originalist opinions—tackling the Second Amendment’s text and the Founding-era history—on both sides.</a:t>
            </a:r>
            <a:endParaRPr/>
          </a:p>
        </p:txBody>
      </p:sp>
      <p:sp>
        <p:nvSpPr>
          <p:cNvPr id="466" name="Google Shape;466;p68"/>
          <p:cNvSpPr/>
          <p:nvPr/>
        </p:nvSpPr>
        <p:spPr>
          <a:xfrm>
            <a:off x="361507" y="5518502"/>
            <a:ext cx="2989521" cy="40011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cap="none">
                <a:solidFill>
                  <a:srgbClr val="FFFFFF"/>
                </a:solidFill>
                <a:latin typeface="Quattrocento Sans"/>
                <a:ea typeface="Quattrocento Sans"/>
                <a:cs typeface="Quattrocento Sans"/>
                <a:sym typeface="Quattrocento Sans"/>
              </a:rPr>
              <a:t>DICK HELLER</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69"/>
          <p:cNvSpPr/>
          <p:nvPr/>
        </p:nvSpPr>
        <p:spPr>
          <a:xfrm>
            <a:off x="361507" y="507985"/>
            <a:ext cx="8269287"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i="1" lang="en-US" sz="2800" cap="none">
                <a:solidFill>
                  <a:srgbClr val="FFFFFF"/>
                </a:solidFill>
                <a:latin typeface="Quattrocento Sans"/>
                <a:ea typeface="Quattrocento Sans"/>
                <a:cs typeface="Quattrocento Sans"/>
                <a:sym typeface="Quattrocento Sans"/>
              </a:rPr>
              <a:t>DISTRICT OF COLUMBIA V. HELLER </a:t>
            </a:r>
            <a:r>
              <a:rPr lang="en-US" sz="2800" cap="none">
                <a:solidFill>
                  <a:srgbClr val="FFFFFF"/>
                </a:solidFill>
                <a:latin typeface="Quattrocento Sans"/>
                <a:ea typeface="Quattrocento Sans"/>
                <a:cs typeface="Quattrocento Sans"/>
                <a:sym typeface="Quattrocento Sans"/>
              </a:rPr>
              <a:t>(2008)</a:t>
            </a:r>
            <a:endParaRPr/>
          </a:p>
        </p:txBody>
      </p:sp>
      <p:sp>
        <p:nvSpPr>
          <p:cNvPr id="472" name="Google Shape;472;p69"/>
          <p:cNvSpPr/>
          <p:nvPr/>
        </p:nvSpPr>
        <p:spPr>
          <a:xfrm>
            <a:off x="361507" y="1717461"/>
            <a:ext cx="8880463" cy="415498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And the decision turned, in part, on the outcome of the debate over whether the Second Amendment protected a </a:t>
            </a:r>
            <a:r>
              <a:rPr b="1" lang="en-US" sz="2400">
                <a:solidFill>
                  <a:srgbClr val="252F66"/>
                </a:solidFill>
                <a:latin typeface="Calibri"/>
                <a:ea typeface="Calibri"/>
                <a:cs typeface="Calibri"/>
                <a:sym typeface="Calibri"/>
              </a:rPr>
              <a:t>collective right </a:t>
            </a:r>
            <a:r>
              <a:rPr lang="en-US" sz="2400">
                <a:solidFill>
                  <a:srgbClr val="252F66"/>
                </a:solidFill>
                <a:latin typeface="Calibri"/>
                <a:ea typeface="Calibri"/>
                <a:cs typeface="Calibri"/>
                <a:sym typeface="Calibri"/>
              </a:rPr>
              <a:t>(tied to militia service) or an </a:t>
            </a:r>
            <a:r>
              <a:rPr b="1" lang="en-US" sz="2400">
                <a:solidFill>
                  <a:srgbClr val="252F66"/>
                </a:solidFill>
                <a:latin typeface="Calibri"/>
                <a:ea typeface="Calibri"/>
                <a:cs typeface="Calibri"/>
                <a:sym typeface="Calibri"/>
              </a:rPr>
              <a:t>individual right </a:t>
            </a:r>
            <a:r>
              <a:rPr lang="en-US" sz="2400">
                <a:solidFill>
                  <a:srgbClr val="252F66"/>
                </a:solidFill>
                <a:latin typeface="Calibri"/>
                <a:ea typeface="Calibri"/>
                <a:cs typeface="Calibri"/>
                <a:sym typeface="Calibri"/>
              </a:rPr>
              <a:t>to keep and bear arms (that applied more generally). </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If the </a:t>
            </a:r>
            <a:r>
              <a:rPr b="1" lang="en-US" sz="2400">
                <a:solidFill>
                  <a:srgbClr val="252F66"/>
                </a:solidFill>
                <a:latin typeface="Calibri"/>
                <a:ea typeface="Calibri"/>
                <a:cs typeface="Calibri"/>
                <a:sym typeface="Calibri"/>
              </a:rPr>
              <a:t>collective rights </a:t>
            </a:r>
            <a:r>
              <a:rPr lang="en-US" sz="2400">
                <a:solidFill>
                  <a:srgbClr val="252F66"/>
                </a:solidFill>
                <a:latin typeface="Calibri"/>
                <a:ea typeface="Calibri"/>
                <a:cs typeface="Calibri"/>
                <a:sym typeface="Calibri"/>
              </a:rPr>
              <a:t>side won, it would mean that governments had a great deal of discretion to regulate guns. </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If the </a:t>
            </a:r>
            <a:r>
              <a:rPr b="1" lang="en-US" sz="2400">
                <a:solidFill>
                  <a:srgbClr val="252F66"/>
                </a:solidFill>
                <a:latin typeface="Calibri"/>
                <a:ea typeface="Calibri"/>
                <a:cs typeface="Calibri"/>
                <a:sym typeface="Calibri"/>
              </a:rPr>
              <a:t>individual rights </a:t>
            </a:r>
            <a:r>
              <a:rPr lang="en-US" sz="2400">
                <a:solidFill>
                  <a:srgbClr val="252F66"/>
                </a:solidFill>
                <a:latin typeface="Calibri"/>
                <a:ea typeface="Calibri"/>
                <a:cs typeface="Calibri"/>
                <a:sym typeface="Calibri"/>
              </a:rPr>
              <a:t>side won, it would mean that the Second Amendment might place limits on a range of gun regulations that limit the rights of individuals.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70"/>
          <p:cNvSpPr/>
          <p:nvPr/>
        </p:nvSpPr>
        <p:spPr>
          <a:xfrm>
            <a:off x="361507" y="507985"/>
            <a:ext cx="8269287"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i="1" lang="en-US" sz="2800" cap="none">
                <a:solidFill>
                  <a:srgbClr val="FFFFFF"/>
                </a:solidFill>
                <a:latin typeface="Quattrocento Sans"/>
                <a:ea typeface="Quattrocento Sans"/>
                <a:cs typeface="Quattrocento Sans"/>
                <a:sym typeface="Quattrocento Sans"/>
              </a:rPr>
              <a:t>DISTRICT OF COLUMBIA V. HELLER </a:t>
            </a:r>
            <a:r>
              <a:rPr lang="en-US" sz="2800" cap="none">
                <a:solidFill>
                  <a:srgbClr val="FFFFFF"/>
                </a:solidFill>
                <a:latin typeface="Quattrocento Sans"/>
                <a:ea typeface="Quattrocento Sans"/>
                <a:cs typeface="Quattrocento Sans"/>
                <a:sym typeface="Quattrocento Sans"/>
              </a:rPr>
              <a:t>(2008)</a:t>
            </a:r>
            <a:endParaRPr/>
          </a:p>
        </p:txBody>
      </p:sp>
      <p:sp>
        <p:nvSpPr>
          <p:cNvPr id="478" name="Google Shape;478;p70"/>
          <p:cNvSpPr/>
          <p:nvPr/>
        </p:nvSpPr>
        <p:spPr>
          <a:xfrm>
            <a:off x="361507" y="1309247"/>
            <a:ext cx="8880463" cy="415498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252F66"/>
                </a:solidFill>
                <a:latin typeface="Calibri"/>
                <a:ea typeface="Calibri"/>
                <a:cs typeface="Calibri"/>
                <a:sym typeface="Calibri"/>
              </a:rPr>
              <a:t>The Outcome:</a:t>
            </a:r>
            <a:endParaRPr/>
          </a:p>
          <a:p>
            <a:pPr indent="0" lvl="0" marL="0" marR="0" rtl="0" algn="l">
              <a:spcBef>
                <a:spcPts val="0"/>
              </a:spcBef>
              <a:spcAft>
                <a:spcPts val="0"/>
              </a:spcAft>
              <a:buNone/>
            </a:pPr>
            <a:br>
              <a:rPr lang="en-US" sz="2400">
                <a:solidFill>
                  <a:srgbClr val="252F66"/>
                </a:solidFill>
                <a:latin typeface="Calibri"/>
                <a:ea typeface="Calibri"/>
                <a:cs typeface="Calibri"/>
                <a:sym typeface="Calibri"/>
              </a:rPr>
            </a:br>
            <a:r>
              <a:rPr lang="en-US" sz="2400">
                <a:solidFill>
                  <a:srgbClr val="252F66"/>
                </a:solidFill>
                <a:latin typeface="Calibri"/>
                <a:ea typeface="Calibri"/>
                <a:cs typeface="Calibri"/>
                <a:sym typeface="Calibri"/>
              </a:rPr>
              <a:t>The Supreme Court—in a 5-4 decision—endorsed the individual rights view. For the majority, the Second Amendment grants an individual right to keep and bear arms—including personal handguns in the home—subject to reasonable regulation outside of the home.</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Justice Antonin Scalia authored the majority opinion. Scalia argued that it’s clear from the Founding-era history that words like “arms” and “bear” referred to individual rights to own commonly held (so, widely owned and used) firearms.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pic>
        <p:nvPicPr>
          <p:cNvPr descr="Portrait of Antonin Scalia, Associate Justice, U.S. Supreme Court" id="483" name="Google Shape;483;p71"/>
          <p:cNvPicPr preferRelativeResize="0"/>
          <p:nvPr/>
        </p:nvPicPr>
        <p:blipFill rotWithShape="1">
          <a:blip r:embed="rId3">
            <a:alphaModFix/>
          </a:blip>
          <a:srcRect b="0" l="0" r="0" t="0"/>
          <a:stretch/>
        </p:blipFill>
        <p:spPr>
          <a:xfrm>
            <a:off x="830137" y="1413406"/>
            <a:ext cx="3754783" cy="4693480"/>
          </a:xfrm>
          <a:prstGeom prst="rect">
            <a:avLst/>
          </a:prstGeom>
          <a:noFill/>
          <a:ln>
            <a:noFill/>
          </a:ln>
        </p:spPr>
      </p:pic>
      <p:sp>
        <p:nvSpPr>
          <p:cNvPr id="484" name="Google Shape;484;p71"/>
          <p:cNvSpPr/>
          <p:nvPr/>
        </p:nvSpPr>
        <p:spPr>
          <a:xfrm>
            <a:off x="361507" y="5534980"/>
            <a:ext cx="3457398" cy="95410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JUSTICE ANTONIN SCALIA</a:t>
            </a:r>
            <a:endParaRPr/>
          </a:p>
        </p:txBody>
      </p:sp>
      <p:sp>
        <p:nvSpPr>
          <p:cNvPr id="485" name="Google Shape;485;p71"/>
          <p:cNvSpPr/>
          <p:nvPr/>
        </p:nvSpPr>
        <p:spPr>
          <a:xfrm>
            <a:off x="5020153" y="2197893"/>
            <a:ext cx="4091190" cy="267765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rgbClr val="002060"/>
                </a:solidFill>
                <a:latin typeface="Calibri"/>
                <a:ea typeface="Calibri"/>
                <a:cs typeface="Calibri"/>
                <a:sym typeface="Calibri"/>
              </a:rPr>
              <a:t>“Because a well regulated Militia is necessary to the security of a free State, the right of the people to keep and bear Arms shall not be infringed.”</a:t>
            </a:r>
            <a:endParaRPr/>
          </a:p>
        </p:txBody>
      </p:sp>
      <p:sp>
        <p:nvSpPr>
          <p:cNvPr id="486" name="Google Shape;486;p71"/>
          <p:cNvSpPr/>
          <p:nvPr/>
        </p:nvSpPr>
        <p:spPr>
          <a:xfrm>
            <a:off x="361507" y="507985"/>
            <a:ext cx="8269287"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i="1" lang="en-US" sz="2800" cap="none">
                <a:solidFill>
                  <a:srgbClr val="FFFFFF"/>
                </a:solidFill>
                <a:latin typeface="Quattrocento Sans"/>
                <a:ea typeface="Quattrocento Sans"/>
                <a:cs typeface="Quattrocento Sans"/>
                <a:sym typeface="Quattrocento Sans"/>
              </a:rPr>
              <a:t>DISTRICT OF COLUMBIA V. HELLER </a:t>
            </a:r>
            <a:r>
              <a:rPr lang="en-US" sz="2800" cap="none">
                <a:solidFill>
                  <a:srgbClr val="FFFFFF"/>
                </a:solidFill>
                <a:latin typeface="Quattrocento Sans"/>
                <a:ea typeface="Quattrocento Sans"/>
                <a:cs typeface="Quattrocento Sans"/>
                <a:sym typeface="Quattrocento Sans"/>
              </a:rPr>
              <a:t>(2008)</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72"/>
          <p:cNvSpPr/>
          <p:nvPr/>
        </p:nvSpPr>
        <p:spPr>
          <a:xfrm>
            <a:off x="595423" y="1552468"/>
            <a:ext cx="7999228"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2060"/>
              </a:buClr>
              <a:buSzPts val="3200"/>
              <a:buFont typeface="Quattrocento Sans"/>
              <a:buNone/>
            </a:pPr>
            <a:r>
              <a:rPr b="1" i="0" lang="en-US" sz="3200" u="none" cap="none" strike="noStrike">
                <a:solidFill>
                  <a:srgbClr val="002060"/>
                </a:solidFill>
                <a:latin typeface="Quattrocento Sans"/>
                <a:ea typeface="Quattrocento Sans"/>
                <a:cs typeface="Quattrocento Sans"/>
                <a:sym typeface="Quattrocento Sans"/>
              </a:rPr>
              <a:t>English Bill of Rights</a:t>
            </a:r>
            <a:endParaRPr/>
          </a:p>
        </p:txBody>
      </p:sp>
      <p:sp>
        <p:nvSpPr>
          <p:cNvPr id="492" name="Google Shape;492;p72"/>
          <p:cNvSpPr/>
          <p:nvPr/>
        </p:nvSpPr>
        <p:spPr>
          <a:xfrm>
            <a:off x="595423" y="2415225"/>
            <a:ext cx="8401620" cy="17543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2060"/>
              </a:buClr>
              <a:buSzPts val="3600"/>
              <a:buFont typeface="Calibri"/>
              <a:buNone/>
            </a:pPr>
            <a:r>
              <a:rPr b="0" i="0" lang="en-US" sz="3600" u="none" cap="none" strike="noStrike">
                <a:solidFill>
                  <a:srgbClr val="002060"/>
                </a:solidFill>
                <a:latin typeface="Calibri"/>
                <a:ea typeface="Calibri"/>
                <a:cs typeface="Calibri"/>
                <a:sym typeface="Calibri"/>
              </a:rPr>
              <a:t>“subjects which are Protestants may have arms for their defence suitable to their conditions and as allowed by law”</a:t>
            </a:r>
            <a:endParaRPr/>
          </a:p>
        </p:txBody>
      </p:sp>
      <p:sp>
        <p:nvSpPr>
          <p:cNvPr id="493" name="Google Shape;493;p72"/>
          <p:cNvSpPr/>
          <p:nvPr/>
        </p:nvSpPr>
        <p:spPr>
          <a:xfrm>
            <a:off x="595423" y="1090803"/>
            <a:ext cx="7655442"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2060"/>
              </a:buClr>
              <a:buSzPts val="2400"/>
              <a:buFont typeface="Quattrocento Sans"/>
              <a:buNone/>
            </a:pPr>
            <a:r>
              <a:rPr b="0" i="0" lang="en-US" sz="2400" u="none" cap="none" strike="noStrike">
                <a:solidFill>
                  <a:srgbClr val="002060"/>
                </a:solidFill>
                <a:latin typeface="Quattrocento Sans"/>
                <a:ea typeface="Quattrocento Sans"/>
                <a:cs typeface="Quattrocento Sans"/>
                <a:sym typeface="Quattrocento Sans"/>
              </a:rPr>
              <a:t>Excerpt from</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73"/>
          <p:cNvSpPr/>
          <p:nvPr/>
        </p:nvSpPr>
        <p:spPr>
          <a:xfrm>
            <a:off x="5617465" y="2036346"/>
            <a:ext cx="3657163" cy="34163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002060"/>
                </a:solidFill>
                <a:latin typeface="Calibri"/>
                <a:ea typeface="Calibri"/>
                <a:cs typeface="Calibri"/>
                <a:sym typeface="Calibri"/>
              </a:rPr>
              <a:t>Dissenting: </a:t>
            </a:r>
            <a:br>
              <a:rPr b="1" lang="en-US" sz="2400">
                <a:solidFill>
                  <a:srgbClr val="002060"/>
                </a:solidFill>
                <a:latin typeface="Calibri"/>
                <a:ea typeface="Calibri"/>
                <a:cs typeface="Calibri"/>
                <a:sym typeface="Calibri"/>
              </a:rPr>
            </a:br>
            <a:r>
              <a:rPr lang="en-US" sz="2400">
                <a:solidFill>
                  <a:srgbClr val="002060"/>
                </a:solidFill>
                <a:latin typeface="Calibri"/>
                <a:ea typeface="Calibri"/>
                <a:cs typeface="Calibri"/>
                <a:sym typeface="Calibri"/>
              </a:rPr>
              <a:t>The “distinctly military Virginia proposal is therefore revealing, since it is clear that he considered and rejected formulations that would have unambiguously protected civilian uses of firearms.”</a:t>
            </a:r>
            <a:endParaRPr sz="2400">
              <a:solidFill>
                <a:srgbClr val="002060"/>
              </a:solidFill>
              <a:latin typeface="Calibri"/>
              <a:ea typeface="Calibri"/>
              <a:cs typeface="Calibri"/>
              <a:sym typeface="Calibri"/>
            </a:endParaRPr>
          </a:p>
        </p:txBody>
      </p:sp>
      <p:pic>
        <p:nvPicPr>
          <p:cNvPr descr="John Paul Stevens, SCOTUS photo portrait.jpg" id="499" name="Google Shape;499;p73"/>
          <p:cNvPicPr preferRelativeResize="0"/>
          <p:nvPr/>
        </p:nvPicPr>
        <p:blipFill rotWithShape="1">
          <a:blip r:embed="rId3">
            <a:alphaModFix/>
          </a:blip>
          <a:srcRect b="0" l="0" r="0" t="0"/>
          <a:stretch/>
        </p:blipFill>
        <p:spPr>
          <a:xfrm>
            <a:off x="361507" y="1562817"/>
            <a:ext cx="4907694" cy="4885386"/>
          </a:xfrm>
          <a:prstGeom prst="rect">
            <a:avLst/>
          </a:prstGeom>
          <a:noFill/>
          <a:ln>
            <a:noFill/>
          </a:ln>
          <a:effectLst>
            <a:outerShdw blurRad="292100" rotWithShape="0" algn="tl" dir="2700000" dist="139700">
              <a:srgbClr val="333333">
                <a:alpha val="64705"/>
              </a:srgbClr>
            </a:outerShdw>
          </a:effectLst>
        </p:spPr>
      </p:pic>
      <p:sp>
        <p:nvSpPr>
          <p:cNvPr id="500" name="Google Shape;500;p73"/>
          <p:cNvSpPr/>
          <p:nvPr/>
        </p:nvSpPr>
        <p:spPr>
          <a:xfrm>
            <a:off x="221862" y="5717801"/>
            <a:ext cx="3337767" cy="95410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cap="none">
                <a:solidFill>
                  <a:srgbClr val="FFFFFF"/>
                </a:solidFill>
                <a:latin typeface="Quattrocento Sans"/>
                <a:ea typeface="Quattrocento Sans"/>
                <a:cs typeface="Quattrocento Sans"/>
                <a:sym typeface="Quattrocento Sans"/>
              </a:rPr>
              <a:t>JUSTICE JOHN PAUL STEVENS</a:t>
            </a:r>
            <a:endParaRPr/>
          </a:p>
        </p:txBody>
      </p:sp>
      <p:sp>
        <p:nvSpPr>
          <p:cNvPr id="501" name="Google Shape;501;p73"/>
          <p:cNvSpPr/>
          <p:nvPr/>
        </p:nvSpPr>
        <p:spPr>
          <a:xfrm>
            <a:off x="361507" y="507985"/>
            <a:ext cx="8269287"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i="1" lang="en-US" sz="2800" cap="none">
                <a:solidFill>
                  <a:srgbClr val="FFFFFF"/>
                </a:solidFill>
                <a:latin typeface="Quattrocento Sans"/>
                <a:ea typeface="Quattrocento Sans"/>
                <a:cs typeface="Quattrocento Sans"/>
                <a:sym typeface="Quattrocento Sans"/>
              </a:rPr>
              <a:t>DISTRICT OF COLUMBIA V. HELLER </a:t>
            </a:r>
            <a:r>
              <a:rPr lang="en-US" sz="2800" cap="none">
                <a:solidFill>
                  <a:srgbClr val="FFFFFF"/>
                </a:solidFill>
                <a:latin typeface="Quattrocento Sans"/>
                <a:ea typeface="Quattrocento Sans"/>
                <a:cs typeface="Quattrocento Sans"/>
                <a:sym typeface="Quattrocento Sans"/>
              </a:rPr>
              <a:t>(2008)</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9"/>
          <p:cNvSpPr/>
          <p:nvPr/>
        </p:nvSpPr>
        <p:spPr>
          <a:xfrm>
            <a:off x="584790" y="2255737"/>
            <a:ext cx="7655442" cy="10772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002060"/>
                </a:solidFill>
                <a:latin typeface="Quattrocento Sans"/>
                <a:ea typeface="Quattrocento Sans"/>
                <a:cs typeface="Quattrocento Sans"/>
                <a:sym typeface="Quattrocento Sans"/>
              </a:rPr>
              <a:t>A well regulated Militia, being necessary to the security of a free State, </a:t>
            </a:r>
            <a:endParaRPr/>
          </a:p>
        </p:txBody>
      </p:sp>
      <p:sp>
        <p:nvSpPr>
          <p:cNvPr id="196" name="Google Shape;196;p29"/>
          <p:cNvSpPr/>
          <p:nvPr/>
        </p:nvSpPr>
        <p:spPr>
          <a:xfrm>
            <a:off x="584790" y="3429000"/>
            <a:ext cx="7999228" cy="1015663"/>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rPr lang="en-US" sz="3000">
                <a:solidFill>
                  <a:srgbClr val="FFFFFF"/>
                </a:solidFill>
                <a:latin typeface="Quattrocento Sans"/>
                <a:ea typeface="Quattrocento Sans"/>
                <a:cs typeface="Quattrocento Sans"/>
                <a:sym typeface="Quattrocento Sans"/>
              </a:rPr>
              <a:t>the right of the people to keep and bear Arms, shall not be infringed.</a:t>
            </a:r>
            <a:endParaRPr/>
          </a:p>
        </p:txBody>
      </p:sp>
      <p:sp>
        <p:nvSpPr>
          <p:cNvPr id="197" name="Google Shape;197;p29"/>
          <p:cNvSpPr/>
          <p:nvPr/>
        </p:nvSpPr>
        <p:spPr>
          <a:xfrm>
            <a:off x="584790" y="751543"/>
            <a:ext cx="7999228"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002060"/>
                </a:solidFill>
                <a:latin typeface="Quattrocento Sans"/>
                <a:ea typeface="Quattrocento Sans"/>
                <a:cs typeface="Quattrocento Sans"/>
                <a:sym typeface="Quattrocento Sans"/>
              </a:rPr>
              <a:t>The Second Amendment –</a:t>
            </a:r>
            <a:r>
              <a:rPr b="1" lang="en-US" sz="3200">
                <a:solidFill>
                  <a:srgbClr val="002060"/>
                </a:solidFill>
                <a:latin typeface="Quattrocento Sans"/>
                <a:ea typeface="Quattrocento Sans"/>
                <a:cs typeface="Quattrocento Sans"/>
                <a:sym typeface="Quattrocento Sans"/>
              </a:rPr>
              <a:t> </a:t>
            </a:r>
            <a:endParaRPr/>
          </a:p>
          <a:p>
            <a:pPr indent="0" lvl="0" marL="0" marR="0" rtl="0" algn="l">
              <a:spcBef>
                <a:spcPts val="0"/>
              </a:spcBef>
              <a:spcAft>
                <a:spcPts val="0"/>
              </a:spcAft>
              <a:buNone/>
            </a:pPr>
            <a:r>
              <a:rPr b="1" lang="en-US" sz="4000">
                <a:solidFill>
                  <a:srgbClr val="002060"/>
                </a:solidFill>
                <a:latin typeface="Quattrocento Sans"/>
                <a:ea typeface="Quattrocento Sans"/>
                <a:cs typeface="Quattrocento Sans"/>
                <a:sym typeface="Quattrocento Sans"/>
              </a:rPr>
              <a:t>Operative  Clause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74"/>
          <p:cNvSpPr/>
          <p:nvPr/>
        </p:nvSpPr>
        <p:spPr>
          <a:xfrm>
            <a:off x="1624124" y="503985"/>
            <a:ext cx="6392193"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i="1" lang="en-US" sz="2800" cap="none">
                <a:solidFill>
                  <a:schemeClr val="lt1"/>
                </a:solidFill>
                <a:latin typeface="Quattrocento Sans"/>
                <a:ea typeface="Quattrocento Sans"/>
                <a:cs typeface="Quattrocento Sans"/>
                <a:sym typeface="Quattrocento Sans"/>
              </a:rPr>
              <a:t>MCDONALD V. CHICAGO </a:t>
            </a:r>
            <a:r>
              <a:rPr b="1" lang="en-US" sz="2800" cap="none">
                <a:solidFill>
                  <a:schemeClr val="lt1"/>
                </a:solidFill>
                <a:latin typeface="Quattrocento Sans"/>
                <a:ea typeface="Quattrocento Sans"/>
                <a:cs typeface="Quattrocento Sans"/>
                <a:sym typeface="Quattrocento Sans"/>
              </a:rPr>
              <a:t>(2010)</a:t>
            </a:r>
            <a:endParaRPr sz="2800" cap="none">
              <a:solidFill>
                <a:srgbClr val="FFFFFF"/>
              </a:solidFill>
              <a:latin typeface="Quattrocento Sans"/>
              <a:ea typeface="Quattrocento Sans"/>
              <a:cs typeface="Quattrocento Sans"/>
              <a:sym typeface="Quattrocento Sans"/>
            </a:endParaRPr>
          </a:p>
        </p:txBody>
      </p:sp>
      <p:pic>
        <p:nvPicPr>
          <p:cNvPr descr="Heroes of the Right of Self-Defense" id="507" name="Google Shape;507;p74"/>
          <p:cNvPicPr preferRelativeResize="0"/>
          <p:nvPr/>
        </p:nvPicPr>
        <p:blipFill rotWithShape="1">
          <a:blip r:embed="rId3">
            <a:alphaModFix/>
          </a:blip>
          <a:srcRect b="0" l="14809" r="33092" t="0"/>
          <a:stretch/>
        </p:blipFill>
        <p:spPr>
          <a:xfrm>
            <a:off x="385027" y="1720222"/>
            <a:ext cx="3165425" cy="3417555"/>
          </a:xfrm>
          <a:prstGeom prst="rect">
            <a:avLst/>
          </a:prstGeom>
          <a:noFill/>
          <a:ln>
            <a:noFill/>
          </a:ln>
          <a:effectLst>
            <a:outerShdw blurRad="292100" rotWithShape="0" algn="tl" dir="2700000" dist="139700">
              <a:srgbClr val="333333">
                <a:alpha val="64705"/>
              </a:srgbClr>
            </a:outerShdw>
          </a:effectLst>
        </p:spPr>
      </p:pic>
      <p:sp>
        <p:nvSpPr>
          <p:cNvPr id="508" name="Google Shape;508;p74"/>
          <p:cNvSpPr/>
          <p:nvPr/>
        </p:nvSpPr>
        <p:spPr>
          <a:xfrm>
            <a:off x="385027" y="5364531"/>
            <a:ext cx="2182004" cy="707886"/>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cap="none">
                <a:solidFill>
                  <a:srgbClr val="FFFFFF"/>
                </a:solidFill>
                <a:latin typeface="Quattrocento Sans"/>
                <a:ea typeface="Quattrocento Sans"/>
                <a:cs typeface="Quattrocento Sans"/>
                <a:sym typeface="Quattrocento Sans"/>
              </a:rPr>
              <a:t>OTIS MCDONALD</a:t>
            </a:r>
            <a:endParaRPr/>
          </a:p>
        </p:txBody>
      </p:sp>
      <p:sp>
        <p:nvSpPr>
          <p:cNvPr id="509" name="Google Shape;509;p74"/>
          <p:cNvSpPr/>
          <p:nvPr/>
        </p:nvSpPr>
        <p:spPr>
          <a:xfrm>
            <a:off x="3909271" y="1398270"/>
            <a:ext cx="5368954" cy="489364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252F66"/>
                </a:solidFill>
                <a:latin typeface="Calibri"/>
                <a:ea typeface="Calibri"/>
                <a:cs typeface="Calibri"/>
                <a:sym typeface="Calibri"/>
              </a:rPr>
              <a:t>Facts of the Case:</a:t>
            </a:r>
            <a:br>
              <a:rPr b="1" lang="en-US" sz="2400">
                <a:solidFill>
                  <a:srgbClr val="252F66"/>
                </a:solidFill>
                <a:latin typeface="Calibri"/>
                <a:ea typeface="Calibri"/>
                <a:cs typeface="Calibri"/>
                <a:sym typeface="Calibri"/>
              </a:rPr>
            </a:br>
            <a:endParaRPr b="1"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Since D.C. is not a state and is governed by federal law, the Supreme Court in </a:t>
            </a:r>
            <a:r>
              <a:rPr i="1" lang="en-US" sz="2400">
                <a:solidFill>
                  <a:srgbClr val="252F66"/>
                </a:solidFill>
                <a:latin typeface="Calibri"/>
                <a:ea typeface="Calibri"/>
                <a:cs typeface="Calibri"/>
                <a:sym typeface="Calibri"/>
              </a:rPr>
              <a:t>Heller</a:t>
            </a:r>
            <a:r>
              <a:rPr lang="en-US" sz="2400">
                <a:solidFill>
                  <a:srgbClr val="252F66"/>
                </a:solidFill>
                <a:latin typeface="Calibri"/>
                <a:ea typeface="Calibri"/>
                <a:cs typeface="Calibri"/>
                <a:sym typeface="Calibri"/>
              </a:rPr>
              <a:t> was simply asked to apply the Second Amendment directly. By challenging a similar handgun ban in Chicago, the </a:t>
            </a:r>
            <a:r>
              <a:rPr i="1" lang="en-US" sz="2400">
                <a:solidFill>
                  <a:srgbClr val="252F66"/>
                </a:solidFill>
                <a:latin typeface="Calibri"/>
                <a:ea typeface="Calibri"/>
                <a:cs typeface="Calibri"/>
                <a:sym typeface="Calibri"/>
              </a:rPr>
              <a:t>McDonald</a:t>
            </a:r>
            <a:r>
              <a:rPr lang="en-US" sz="2400">
                <a:solidFill>
                  <a:srgbClr val="252F66"/>
                </a:solidFill>
                <a:latin typeface="Calibri"/>
                <a:ea typeface="Calibri"/>
                <a:cs typeface="Calibri"/>
                <a:sym typeface="Calibri"/>
              </a:rPr>
              <a:t> case asked the key follow-up question: Does the 14th Amendment extend the Second Amendment’s key protections to state abuses? This question goes to the issue of “</a:t>
            </a:r>
            <a:r>
              <a:rPr b="1" lang="en-US" sz="2400">
                <a:solidFill>
                  <a:srgbClr val="252F66"/>
                </a:solidFill>
                <a:latin typeface="Calibri"/>
                <a:ea typeface="Calibri"/>
                <a:cs typeface="Calibri"/>
                <a:sym typeface="Calibri"/>
              </a:rPr>
              <a:t>incorporation</a:t>
            </a:r>
            <a:r>
              <a:rPr lang="en-US" sz="2400">
                <a:solidFill>
                  <a:srgbClr val="252F66"/>
                </a:solidFill>
                <a:latin typeface="Calibri"/>
                <a:ea typeface="Calibri"/>
                <a:cs typeface="Calibri"/>
                <a:sym typeface="Calibri"/>
              </a:rPr>
              <a:t>.”</a:t>
            </a:r>
            <a:endParaRPr sz="2800">
              <a:solidFill>
                <a:srgbClr val="252F66"/>
              </a:solidFill>
              <a:latin typeface="Times New Roman"/>
              <a:ea typeface="Times New Roman"/>
              <a:cs typeface="Times New Roman"/>
              <a:sym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75"/>
          <p:cNvSpPr/>
          <p:nvPr/>
        </p:nvSpPr>
        <p:spPr>
          <a:xfrm>
            <a:off x="1624124" y="503985"/>
            <a:ext cx="6392193"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i="1" lang="en-US" sz="2800" cap="none">
                <a:solidFill>
                  <a:schemeClr val="lt1"/>
                </a:solidFill>
                <a:latin typeface="Quattrocento Sans"/>
                <a:ea typeface="Quattrocento Sans"/>
                <a:cs typeface="Quattrocento Sans"/>
                <a:sym typeface="Quattrocento Sans"/>
              </a:rPr>
              <a:t>MCDONALD V. CHICAGO </a:t>
            </a:r>
            <a:r>
              <a:rPr b="1" lang="en-US" sz="2800" cap="none">
                <a:solidFill>
                  <a:schemeClr val="lt1"/>
                </a:solidFill>
                <a:latin typeface="Quattrocento Sans"/>
                <a:ea typeface="Quattrocento Sans"/>
                <a:cs typeface="Quattrocento Sans"/>
                <a:sym typeface="Quattrocento Sans"/>
              </a:rPr>
              <a:t>(2010)</a:t>
            </a:r>
            <a:endParaRPr sz="2800" cap="none">
              <a:solidFill>
                <a:srgbClr val="FFFFFF"/>
              </a:solidFill>
              <a:latin typeface="Quattrocento Sans"/>
              <a:ea typeface="Quattrocento Sans"/>
              <a:cs typeface="Quattrocento Sans"/>
              <a:sym typeface="Quattrocento Sans"/>
            </a:endParaRPr>
          </a:p>
        </p:txBody>
      </p:sp>
      <p:sp>
        <p:nvSpPr>
          <p:cNvPr id="515" name="Google Shape;515;p75"/>
          <p:cNvSpPr/>
          <p:nvPr/>
        </p:nvSpPr>
        <p:spPr>
          <a:xfrm>
            <a:off x="466857" y="1536174"/>
            <a:ext cx="8706725" cy="45243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252F66"/>
                </a:solidFill>
                <a:latin typeface="Calibri"/>
                <a:ea typeface="Calibri"/>
                <a:cs typeface="Calibri"/>
                <a:sym typeface="Calibri"/>
              </a:rPr>
              <a:t>The Outcome:</a:t>
            </a:r>
            <a:br>
              <a:rPr b="1" lang="en-US" sz="2400">
                <a:solidFill>
                  <a:srgbClr val="252F66"/>
                </a:solidFill>
                <a:latin typeface="Calibri"/>
                <a:ea typeface="Calibri"/>
                <a:cs typeface="Calibri"/>
                <a:sym typeface="Calibri"/>
              </a:rPr>
            </a:br>
            <a:endParaRPr b="1"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In a divided 5-4 decision, the Supreme Court concluded that the 14th Amendment did extend the Second Amendment’s key protections to state abuses—and struck down the Chicago handgun ban. </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The Court held that the right to keep and bear arms for the purpose of self-defense was “deeply rooted” in the nation’s history. And the Second Amendment was thus incorporated against the states through the 14th Amendment—meaning that the states could not infringe on that right.</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76"/>
          <p:cNvSpPr/>
          <p:nvPr/>
        </p:nvSpPr>
        <p:spPr>
          <a:xfrm>
            <a:off x="1624124" y="503985"/>
            <a:ext cx="6392193" cy="52322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800" cap="none">
                <a:solidFill>
                  <a:schemeClr val="lt1"/>
                </a:solidFill>
                <a:latin typeface="Quattrocento Sans"/>
                <a:ea typeface="Quattrocento Sans"/>
                <a:cs typeface="Quattrocento Sans"/>
                <a:sym typeface="Quattrocento Sans"/>
              </a:rPr>
              <a:t>SECOND AMENDMENT CASES</a:t>
            </a:r>
            <a:endParaRPr sz="2800" cap="none">
              <a:solidFill>
                <a:srgbClr val="FFFFFF"/>
              </a:solidFill>
              <a:latin typeface="Quattrocento Sans"/>
              <a:ea typeface="Quattrocento Sans"/>
              <a:cs typeface="Quattrocento Sans"/>
              <a:sym typeface="Quattrocento Sans"/>
            </a:endParaRPr>
          </a:p>
        </p:txBody>
      </p:sp>
      <p:sp>
        <p:nvSpPr>
          <p:cNvPr id="521" name="Google Shape;521;p76"/>
          <p:cNvSpPr/>
          <p:nvPr/>
        </p:nvSpPr>
        <p:spPr>
          <a:xfrm>
            <a:off x="212272" y="1176946"/>
            <a:ext cx="9078686" cy="526297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These cases establish a core principle—The Second Amendment protects an individual right to gun possession for purposes of protecting one’s home. However, these cases also emphasize that the Second Amendment right isn’t absolute. </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Importantly, Justice Scalia’s Heller opinion acknowledged “</a:t>
            </a:r>
            <a:r>
              <a:rPr b="1" lang="en-US" sz="2400">
                <a:solidFill>
                  <a:srgbClr val="252F66"/>
                </a:solidFill>
                <a:latin typeface="Calibri"/>
                <a:ea typeface="Calibri"/>
                <a:cs typeface="Calibri"/>
                <a:sym typeface="Calibri"/>
              </a:rPr>
              <a:t>longstanding prohibitions on the possession of firearms by felons and the mentally ill, or laws forbidding the carrying of firearms in sensitive places such as schools and government buildings, or laws imposing conditions and qualifications on the commercial sale of arms.”</a:t>
            </a:r>
            <a:r>
              <a:rPr lang="en-US" sz="2400">
                <a:solidFill>
                  <a:srgbClr val="252F66"/>
                </a:solidFill>
                <a:latin typeface="Calibri"/>
                <a:ea typeface="Calibri"/>
                <a:cs typeface="Calibri"/>
                <a:sym typeface="Calibri"/>
              </a:rPr>
              <a:t> It also limits Second Amendment rights to weapons in common use.  So, the </a:t>
            </a:r>
            <a:r>
              <a:rPr i="1" lang="en-US" sz="2400">
                <a:solidFill>
                  <a:srgbClr val="252F66"/>
                </a:solidFill>
                <a:latin typeface="Calibri"/>
                <a:ea typeface="Calibri"/>
                <a:cs typeface="Calibri"/>
                <a:sym typeface="Calibri"/>
              </a:rPr>
              <a:t>Heller</a:t>
            </a:r>
            <a:r>
              <a:rPr lang="en-US" sz="2400">
                <a:solidFill>
                  <a:srgbClr val="252F66"/>
                </a:solidFill>
                <a:latin typeface="Calibri"/>
                <a:ea typeface="Calibri"/>
                <a:cs typeface="Calibri"/>
                <a:sym typeface="Calibri"/>
              </a:rPr>
              <a:t> Court affirmed the </a:t>
            </a:r>
            <a:r>
              <a:rPr b="1" lang="en-US" sz="2400">
                <a:solidFill>
                  <a:srgbClr val="252F66"/>
                </a:solidFill>
                <a:latin typeface="Calibri"/>
                <a:ea typeface="Calibri"/>
                <a:cs typeface="Calibri"/>
                <a:sym typeface="Calibri"/>
              </a:rPr>
              <a:t>“historical tradition of prohibiting the carrying of ‘dangerous and unusual weapons.’”</a:t>
            </a:r>
            <a:r>
              <a:rPr lang="en-US" sz="2400">
                <a:solidFill>
                  <a:srgbClr val="252F66"/>
                </a:solidFill>
                <a:latin typeface="Calibri"/>
                <a:ea typeface="Calibri"/>
                <a:cs typeface="Calibri"/>
                <a:sym typeface="Calibri"/>
              </a:rPr>
              <a:t>  In other words, the Second Amendment might protect ordinary handguns, but not bazookas.</a:t>
            </a:r>
            <a:endParaRPr sz="2800">
              <a:solidFill>
                <a:srgbClr val="252F66"/>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0"/>
          <p:cNvSpPr/>
          <p:nvPr/>
        </p:nvSpPr>
        <p:spPr>
          <a:xfrm>
            <a:off x="458084" y="488023"/>
            <a:ext cx="8584315" cy="107721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200">
                <a:solidFill>
                  <a:schemeClr val="lt1"/>
                </a:solidFill>
                <a:latin typeface="Quattrocento Sans"/>
                <a:ea typeface="Quattrocento Sans"/>
                <a:cs typeface="Quattrocento Sans"/>
                <a:sym typeface="Quattrocento Sans"/>
              </a:rPr>
              <a:t>Core constitutional debates over the Second Amendment’s meaning: </a:t>
            </a:r>
            <a:endParaRPr/>
          </a:p>
        </p:txBody>
      </p:sp>
      <p:sp>
        <p:nvSpPr>
          <p:cNvPr id="203" name="Google Shape;203;p30"/>
          <p:cNvSpPr/>
          <p:nvPr/>
        </p:nvSpPr>
        <p:spPr>
          <a:xfrm>
            <a:off x="248533" y="1917273"/>
            <a:ext cx="9003416" cy="35394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rgbClr val="002060"/>
                </a:solidFill>
                <a:latin typeface="Calibri"/>
                <a:ea typeface="Calibri"/>
                <a:cs typeface="Calibri"/>
                <a:sym typeface="Calibri"/>
              </a:rPr>
              <a:t>Does the Second Amendment protect a right to keep and bear arms only when reasonably connected with militia service?  </a:t>
            </a:r>
            <a:endParaRPr/>
          </a:p>
          <a:p>
            <a:pPr indent="0" lvl="0" marL="0" marR="0" rtl="0" algn="l">
              <a:spcBef>
                <a:spcPts val="0"/>
              </a:spcBef>
              <a:spcAft>
                <a:spcPts val="0"/>
              </a:spcAft>
              <a:buNone/>
            </a:pPr>
            <a:r>
              <a:t/>
            </a:r>
            <a:endParaRPr sz="2800">
              <a:solidFill>
                <a:srgbClr val="002060"/>
              </a:solidFill>
              <a:latin typeface="Calibri"/>
              <a:ea typeface="Calibri"/>
              <a:cs typeface="Calibri"/>
              <a:sym typeface="Calibri"/>
            </a:endParaRPr>
          </a:p>
          <a:p>
            <a:pPr indent="0" lvl="0" marL="0" marR="0" rtl="0" algn="l">
              <a:spcBef>
                <a:spcPts val="0"/>
              </a:spcBef>
              <a:spcAft>
                <a:spcPts val="0"/>
              </a:spcAft>
              <a:buNone/>
            </a:pPr>
            <a:r>
              <a:rPr lang="en-US" sz="2800">
                <a:solidFill>
                  <a:srgbClr val="002060"/>
                </a:solidFill>
                <a:latin typeface="Calibri"/>
                <a:ea typeface="Calibri"/>
                <a:cs typeface="Calibri"/>
                <a:sym typeface="Calibri"/>
              </a:rPr>
              <a:t>Or </a:t>
            </a:r>
            <a:endParaRPr/>
          </a:p>
          <a:p>
            <a:pPr indent="0" lvl="0" marL="0" marR="0" rtl="0" algn="l">
              <a:spcBef>
                <a:spcPts val="0"/>
              </a:spcBef>
              <a:spcAft>
                <a:spcPts val="0"/>
              </a:spcAft>
              <a:buNone/>
            </a:pPr>
            <a:r>
              <a:t/>
            </a:r>
            <a:endParaRPr sz="2800">
              <a:solidFill>
                <a:srgbClr val="002060"/>
              </a:solidFill>
              <a:latin typeface="Calibri"/>
              <a:ea typeface="Calibri"/>
              <a:cs typeface="Calibri"/>
              <a:sym typeface="Calibri"/>
            </a:endParaRPr>
          </a:p>
          <a:p>
            <a:pPr indent="0" lvl="0" marL="0" marR="0" rtl="0" algn="l">
              <a:spcBef>
                <a:spcPts val="0"/>
              </a:spcBef>
              <a:spcAft>
                <a:spcPts val="0"/>
              </a:spcAft>
              <a:buNone/>
            </a:pPr>
            <a:r>
              <a:rPr lang="en-US" sz="2800">
                <a:solidFill>
                  <a:srgbClr val="002060"/>
                </a:solidFill>
                <a:latin typeface="Calibri"/>
                <a:ea typeface="Calibri"/>
                <a:cs typeface="Calibri"/>
                <a:sym typeface="Calibri"/>
              </a:rPr>
              <a:t>Does the Second Amendment also protect a freestanding right to keep and bear arms?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1"/>
          <p:cNvSpPr/>
          <p:nvPr/>
        </p:nvSpPr>
        <p:spPr>
          <a:xfrm>
            <a:off x="2204108" y="957923"/>
            <a:ext cx="4196691" cy="707886"/>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000">
                <a:solidFill>
                  <a:schemeClr val="lt1"/>
                </a:solidFill>
                <a:latin typeface="Quattrocento Sans"/>
                <a:ea typeface="Quattrocento Sans"/>
                <a:cs typeface="Quattrocento Sans"/>
                <a:sym typeface="Quattrocento Sans"/>
              </a:rPr>
              <a:t>Big Question </a:t>
            </a:r>
            <a:endParaRPr/>
          </a:p>
        </p:txBody>
      </p:sp>
      <p:sp>
        <p:nvSpPr>
          <p:cNvPr id="209" name="Google Shape;209;p31"/>
          <p:cNvSpPr/>
          <p:nvPr/>
        </p:nvSpPr>
        <p:spPr>
          <a:xfrm>
            <a:off x="585084" y="1912019"/>
            <a:ext cx="8292215" cy="193899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000">
                <a:solidFill>
                  <a:srgbClr val="002060"/>
                </a:solidFill>
                <a:latin typeface="Calibri"/>
                <a:ea typeface="Calibri"/>
                <a:cs typeface="Calibri"/>
                <a:sym typeface="Calibri"/>
              </a:rPr>
              <a:t>When can the government limit the individual right to possess guns and other firearms—and when can’t it?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descr="https://thelibertarianrepublic.com/wp-content/uploads/2017/08/revolutionary_war_causes.jpg" id="214" name="Google Shape;214;p32"/>
          <p:cNvPicPr preferRelativeResize="0"/>
          <p:nvPr/>
        </p:nvPicPr>
        <p:blipFill rotWithShape="1">
          <a:blip r:embed="rId3">
            <a:alphaModFix/>
          </a:blip>
          <a:srcRect b="0" l="0" r="0" t="0"/>
          <a:stretch/>
        </p:blipFill>
        <p:spPr>
          <a:xfrm>
            <a:off x="437197" y="505046"/>
            <a:ext cx="8400231" cy="5847907"/>
          </a:xfrm>
          <a:prstGeom prst="rect">
            <a:avLst/>
          </a:prstGeom>
          <a:noFill/>
          <a:ln>
            <a:noFill/>
          </a:ln>
          <a:effectLst>
            <a:outerShdw blurRad="292100" rotWithShape="0" algn="tl" dir="2700000" dist="139700">
              <a:srgbClr val="333333">
                <a:alpha val="64705"/>
              </a:srgbClr>
            </a:outerShdw>
          </a:effectLst>
        </p:spPr>
      </p:pic>
      <p:sp>
        <p:nvSpPr>
          <p:cNvPr id="215" name="Google Shape;215;p32"/>
          <p:cNvSpPr/>
          <p:nvPr/>
        </p:nvSpPr>
        <p:spPr>
          <a:xfrm>
            <a:off x="305463" y="874601"/>
            <a:ext cx="4957652" cy="83099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cap="none">
                <a:solidFill>
                  <a:srgbClr val="FFFFFF"/>
                </a:solidFill>
                <a:latin typeface="Quattrocento Sans"/>
                <a:ea typeface="Quattrocento Sans"/>
                <a:cs typeface="Quattrocento Sans"/>
                <a:sym typeface="Quattrocento Sans"/>
              </a:rPr>
              <a:t>THE BRITISH ARMY IN THE COLONIES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descr="https://cache.desktopnexus.com/cropped-wallpapers/188/188155-1440x900-%5bDesktopNexus.com%5d.jpg?st=wdezH1pKfDeFBuNw6ycHgA&amp;e=1588714643" id="220" name="Google Shape;220;p33"/>
          <p:cNvPicPr preferRelativeResize="0"/>
          <p:nvPr/>
        </p:nvPicPr>
        <p:blipFill rotWithShape="1">
          <a:blip r:embed="rId3">
            <a:alphaModFix/>
          </a:blip>
          <a:srcRect b="0" l="0" r="0" t="0"/>
          <a:stretch/>
        </p:blipFill>
        <p:spPr>
          <a:xfrm>
            <a:off x="2688044" y="325293"/>
            <a:ext cx="4842421" cy="3026513"/>
          </a:xfrm>
          <a:prstGeom prst="rect">
            <a:avLst/>
          </a:prstGeom>
          <a:noFill/>
          <a:ln>
            <a:noFill/>
          </a:ln>
          <a:effectLst>
            <a:outerShdw blurRad="292100" rotWithShape="0" algn="tl" dir="2700000" dist="139700">
              <a:srgbClr val="333333">
                <a:alpha val="64705"/>
              </a:srgbClr>
            </a:outerShdw>
          </a:effectLst>
        </p:spPr>
      </p:pic>
      <p:pic>
        <p:nvPicPr>
          <p:cNvPr descr="Facts About the Continental Army during the American Revolution" id="221" name="Google Shape;221;p33"/>
          <p:cNvPicPr preferRelativeResize="0"/>
          <p:nvPr/>
        </p:nvPicPr>
        <p:blipFill rotWithShape="1">
          <a:blip r:embed="rId4">
            <a:alphaModFix/>
          </a:blip>
          <a:srcRect b="0" l="0" r="0" t="0"/>
          <a:stretch/>
        </p:blipFill>
        <p:spPr>
          <a:xfrm>
            <a:off x="2673728" y="3527459"/>
            <a:ext cx="4856737" cy="3189128"/>
          </a:xfrm>
          <a:prstGeom prst="rect">
            <a:avLst/>
          </a:prstGeom>
          <a:noFill/>
          <a:ln>
            <a:noFill/>
          </a:ln>
          <a:effectLst>
            <a:outerShdw blurRad="292100" rotWithShape="0" algn="tl" dir="2700000" dist="139700">
              <a:srgbClr val="333333">
                <a:alpha val="64705"/>
              </a:srgbClr>
            </a:outerShdw>
          </a:effectLst>
        </p:spPr>
      </p:pic>
      <p:sp>
        <p:nvSpPr>
          <p:cNvPr id="222" name="Google Shape;222;p33"/>
          <p:cNvSpPr/>
          <p:nvPr/>
        </p:nvSpPr>
        <p:spPr>
          <a:xfrm>
            <a:off x="111954" y="2634363"/>
            <a:ext cx="4274289" cy="55399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3000" cap="none">
                <a:solidFill>
                  <a:srgbClr val="FFFFFF"/>
                </a:solidFill>
                <a:latin typeface="Quattrocento Sans"/>
                <a:ea typeface="Quattrocento Sans"/>
                <a:cs typeface="Quattrocento Sans"/>
                <a:sym typeface="Quattrocento Sans"/>
              </a:rPr>
              <a:t>STANDING ARMY</a:t>
            </a:r>
            <a:endParaRPr/>
          </a:p>
        </p:txBody>
      </p:sp>
      <p:sp>
        <p:nvSpPr>
          <p:cNvPr id="223" name="Google Shape;223;p33"/>
          <p:cNvSpPr/>
          <p:nvPr/>
        </p:nvSpPr>
        <p:spPr>
          <a:xfrm>
            <a:off x="111954" y="5827600"/>
            <a:ext cx="4274289" cy="55399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en-US" sz="3000" cap="none">
                <a:solidFill>
                  <a:srgbClr val="FFFFFF"/>
                </a:solidFill>
                <a:latin typeface="Quattrocento Sans"/>
                <a:ea typeface="Quattrocento Sans"/>
                <a:cs typeface="Quattrocento Sans"/>
                <a:sym typeface="Quattrocento Sans"/>
              </a:rPr>
              <a:t>CITIZEN MILITIA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